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mov"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sldIdLst>
    <p:sldId id="357" r:id="rId2"/>
    <p:sldId id="260" r:id="rId3"/>
    <p:sldId id="263" r:id="rId4"/>
    <p:sldId id="395" r:id="rId5"/>
    <p:sldId id="398" r:id="rId6"/>
    <p:sldId id="358" r:id="rId7"/>
    <p:sldId id="266" r:id="rId8"/>
    <p:sldId id="265" r:id="rId9"/>
    <p:sldId id="269" r:id="rId10"/>
    <p:sldId id="359" r:id="rId11"/>
    <p:sldId id="257" r:id="rId12"/>
    <p:sldId id="419" r:id="rId13"/>
    <p:sldId id="420" r:id="rId14"/>
    <p:sldId id="271" r:id="rId15"/>
    <p:sldId id="272" r:id="rId16"/>
    <p:sldId id="262" r:id="rId17"/>
    <p:sldId id="313" r:id="rId18"/>
    <p:sldId id="314" r:id="rId19"/>
    <p:sldId id="315" r:id="rId20"/>
    <p:sldId id="316" r:id="rId21"/>
    <p:sldId id="317" r:id="rId22"/>
    <p:sldId id="318" r:id="rId23"/>
    <p:sldId id="319" r:id="rId24"/>
    <p:sldId id="273" r:id="rId25"/>
    <p:sldId id="280" r:id="rId26"/>
    <p:sldId id="281" r:id="rId27"/>
    <p:sldId id="282" r:id="rId28"/>
    <p:sldId id="283" r:id="rId29"/>
    <p:sldId id="284" r:id="rId30"/>
    <p:sldId id="286" r:id="rId31"/>
    <p:sldId id="287" r:id="rId32"/>
    <p:sldId id="285" r:id="rId33"/>
    <p:sldId id="289" r:id="rId34"/>
    <p:sldId id="290" r:id="rId35"/>
    <p:sldId id="291" r:id="rId36"/>
    <p:sldId id="292" r:id="rId37"/>
    <p:sldId id="274" r:id="rId38"/>
    <p:sldId id="320" r:id="rId39"/>
    <p:sldId id="321" r:id="rId40"/>
    <p:sldId id="323" r:id="rId41"/>
    <p:sldId id="324" r:id="rId42"/>
    <p:sldId id="322" r:id="rId43"/>
    <p:sldId id="325" r:id="rId44"/>
    <p:sldId id="326" r:id="rId45"/>
    <p:sldId id="327" r:id="rId46"/>
    <p:sldId id="328" r:id="rId47"/>
    <p:sldId id="329" r:id="rId48"/>
    <p:sldId id="330" r:id="rId49"/>
    <p:sldId id="331" r:id="rId50"/>
    <p:sldId id="332" r:id="rId51"/>
    <p:sldId id="354" r:id="rId52"/>
    <p:sldId id="334" r:id="rId53"/>
    <p:sldId id="336" r:id="rId54"/>
    <p:sldId id="337" r:id="rId55"/>
    <p:sldId id="338" r:id="rId56"/>
    <p:sldId id="339" r:id="rId57"/>
    <p:sldId id="340" r:id="rId58"/>
    <p:sldId id="341" r:id="rId59"/>
    <p:sldId id="342" r:id="rId60"/>
    <p:sldId id="343" r:id="rId61"/>
    <p:sldId id="344" r:id="rId62"/>
    <p:sldId id="345" r:id="rId63"/>
    <p:sldId id="346" r:id="rId64"/>
    <p:sldId id="347" r:id="rId65"/>
    <p:sldId id="348" r:id="rId66"/>
    <p:sldId id="349" r:id="rId67"/>
    <p:sldId id="350" r:id="rId68"/>
    <p:sldId id="351" r:id="rId69"/>
    <p:sldId id="352" r:id="rId70"/>
    <p:sldId id="353" r:id="rId71"/>
    <p:sldId id="275" r:id="rId72"/>
    <p:sldId id="360" r:id="rId73"/>
    <p:sldId id="361" r:id="rId74"/>
    <p:sldId id="362" r:id="rId75"/>
    <p:sldId id="363" r:id="rId76"/>
    <p:sldId id="414" r:id="rId77"/>
    <p:sldId id="364" r:id="rId78"/>
    <p:sldId id="365" r:id="rId79"/>
    <p:sldId id="366" r:id="rId80"/>
    <p:sldId id="367" r:id="rId81"/>
    <p:sldId id="416" r:id="rId82"/>
    <p:sldId id="417" r:id="rId83"/>
    <p:sldId id="418" r:id="rId84"/>
    <p:sldId id="368" r:id="rId85"/>
    <p:sldId id="276" r:id="rId86"/>
    <p:sldId id="397" r:id="rId87"/>
    <p:sldId id="399" r:id="rId88"/>
    <p:sldId id="400" r:id="rId89"/>
    <p:sldId id="401" r:id="rId90"/>
    <p:sldId id="402" r:id="rId91"/>
    <p:sldId id="403" r:id="rId92"/>
    <p:sldId id="404" r:id="rId93"/>
    <p:sldId id="405" r:id="rId94"/>
    <p:sldId id="406" r:id="rId95"/>
    <p:sldId id="407" r:id="rId96"/>
    <p:sldId id="299" r:id="rId97"/>
    <p:sldId id="301" r:id="rId98"/>
    <p:sldId id="421" r:id="rId99"/>
    <p:sldId id="422" r:id="rId100"/>
    <p:sldId id="293" r:id="rId101"/>
    <p:sldId id="410" r:id="rId102"/>
    <p:sldId id="310" r:id="rId103"/>
    <p:sldId id="311" r:id="rId104"/>
    <p:sldId id="312" r:id="rId105"/>
    <p:sldId id="376" r:id="rId106"/>
    <p:sldId id="377" r:id="rId107"/>
    <p:sldId id="378" r:id="rId108"/>
    <p:sldId id="411" r:id="rId109"/>
    <p:sldId id="412" r:id="rId110"/>
    <p:sldId id="413" r:id="rId111"/>
    <p:sldId id="383" r:id="rId112"/>
    <p:sldId id="384" r:id="rId113"/>
    <p:sldId id="385" r:id="rId114"/>
    <p:sldId id="386" r:id="rId115"/>
    <p:sldId id="387" r:id="rId116"/>
    <p:sldId id="388" r:id="rId117"/>
    <p:sldId id="390" r:id="rId118"/>
    <p:sldId id="423" r:id="rId119"/>
    <p:sldId id="391" r:id="rId120"/>
    <p:sldId id="392" r:id="rId121"/>
    <p:sldId id="393" r:id="rId122"/>
    <p:sldId id="389" r:id="rId123"/>
    <p:sldId id="394" r:id="rId1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A31339-83CF-6240-83E0-C496F73F4467}">
          <p14:sldIdLst>
            <p14:sldId id="357"/>
            <p14:sldId id="260"/>
            <p14:sldId id="263"/>
            <p14:sldId id="395"/>
            <p14:sldId id="398"/>
            <p14:sldId id="358"/>
            <p14:sldId id="266"/>
            <p14:sldId id="265"/>
            <p14:sldId id="269"/>
            <p14:sldId id="359"/>
            <p14:sldId id="257"/>
            <p14:sldId id="419"/>
            <p14:sldId id="420"/>
            <p14:sldId id="271"/>
            <p14:sldId id="272"/>
            <p14:sldId id="262"/>
            <p14:sldId id="313"/>
            <p14:sldId id="314"/>
            <p14:sldId id="315"/>
            <p14:sldId id="316"/>
            <p14:sldId id="317"/>
            <p14:sldId id="318"/>
            <p14:sldId id="319"/>
          </p14:sldIdLst>
        </p14:section>
        <p14:section name="4. Custom Element Composition" id="{4C2683CC-481B-E847-9FE1-6A9A8C3FC039}">
          <p14:sldIdLst>
            <p14:sldId id="273"/>
            <p14:sldId id="280"/>
            <p14:sldId id="281"/>
            <p14:sldId id="282"/>
            <p14:sldId id="283"/>
            <p14:sldId id="284"/>
            <p14:sldId id="286"/>
            <p14:sldId id="287"/>
            <p14:sldId id="285"/>
            <p14:sldId id="289"/>
            <p14:sldId id="290"/>
            <p14:sldId id="291"/>
            <p14:sldId id="292"/>
          </p14:sldIdLst>
        </p14:section>
        <p14:section name="5 - View Models" id="{49564FE3-7A93-8C42-9103-5C279BF98882}">
          <p14:sldIdLst>
            <p14:sldId id="274"/>
            <p14:sldId id="320"/>
            <p14:sldId id="321"/>
            <p14:sldId id="323"/>
            <p14:sldId id="324"/>
            <p14:sldId id="322"/>
            <p14:sldId id="325"/>
            <p14:sldId id="326"/>
            <p14:sldId id="327"/>
            <p14:sldId id="328"/>
            <p14:sldId id="329"/>
            <p14:sldId id="330"/>
            <p14:sldId id="331"/>
            <p14:sldId id="332"/>
            <p14:sldId id="354"/>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353"/>
          </p14:sldIdLst>
        </p14:section>
        <p14:section name="6 - Two Way Routing" id="{29EA20D0-A6E8-E446-9DF1-B0CDB5C9A4CC}">
          <p14:sldIdLst>
            <p14:sldId id="275"/>
            <p14:sldId id="360"/>
            <p14:sldId id="361"/>
            <p14:sldId id="362"/>
            <p14:sldId id="363"/>
            <p14:sldId id="414"/>
            <p14:sldId id="364"/>
            <p14:sldId id="365"/>
            <p14:sldId id="366"/>
            <p14:sldId id="367"/>
            <p14:sldId id="416"/>
            <p14:sldId id="417"/>
            <p14:sldId id="418"/>
            <p14:sldId id="368"/>
          </p14:sldIdLst>
        </p14:section>
        <p14:section name="7 - Super Models" id="{62D1BB5B-4F26-A04B-A60E-E50D7AB10B62}">
          <p14:sldIdLst>
            <p14:sldId id="276"/>
            <p14:sldId id="397"/>
            <p14:sldId id="399"/>
            <p14:sldId id="400"/>
            <p14:sldId id="401"/>
            <p14:sldId id="402"/>
            <p14:sldId id="403"/>
            <p14:sldId id="404"/>
            <p14:sldId id="405"/>
            <p14:sldId id="406"/>
            <p14:sldId id="407"/>
            <p14:sldId id="299"/>
            <p14:sldId id="301"/>
            <p14:sldId id="421"/>
            <p14:sldId id="422"/>
            <p14:sldId id="293"/>
            <p14:sldId id="410"/>
            <p14:sldId id="310"/>
            <p14:sldId id="311"/>
            <p14:sldId id="312"/>
          </p14:sldIdLst>
        </p14:section>
        <p14:section name="8 - Live Reload" id="{5DFA9999-E56A-594F-B421-216FE1CC23E1}">
          <p14:sldIdLst>
            <p14:sldId id="376"/>
            <p14:sldId id="377"/>
            <p14:sldId id="378"/>
            <p14:sldId id="411"/>
            <p14:sldId id="412"/>
            <p14:sldId id="413"/>
          </p14:sldIdLst>
        </p14:section>
        <p14:section name="9 - Progressive Loading" id="{8393762C-BE49-594B-ADA5-AE8473DD56B5}">
          <p14:sldIdLst>
            <p14:sldId id="383"/>
            <p14:sldId id="384"/>
            <p14:sldId id="385"/>
          </p14:sldIdLst>
        </p14:section>
        <p14:section name="10 - Server Side Rendering" id="{31221445-2F57-784E-9925-1BEBADDD6C63}">
          <p14:sldIdLst>
            <p14:sldId id="386"/>
            <p14:sldId id="387"/>
            <p14:sldId id="388"/>
            <p14:sldId id="390"/>
            <p14:sldId id="423"/>
            <p14:sldId id="391"/>
            <p14:sldId id="392"/>
            <p14:sldId id="393"/>
            <p14:sldId id="389"/>
            <p14:sldId id="3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4E4C"/>
    <a:srgbClr val="C24543"/>
    <a:srgbClr val="8324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0335" autoAdjust="0"/>
  </p:normalViewPr>
  <p:slideViewPr>
    <p:cSldViewPr snapToGrid="0" snapToObjects="1">
      <p:cViewPr>
        <p:scale>
          <a:sx n="116" d="100"/>
          <a:sy n="116" d="100"/>
        </p:scale>
        <p:origin x="-1096" y="-47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D04516-B86C-4549-90C5-2E0341DABC7A}" type="datetimeFigureOut">
              <a:rPr lang="en-US" smtClean="0"/>
              <a:t>5/10/15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0BDEA3-60C0-8F47-93A3-4413D122077A}" type="slidenum">
              <a:rPr lang="en-US" smtClean="0"/>
              <a:t>‹#›</a:t>
            </a:fld>
            <a:endParaRPr lang="en-US"/>
          </a:p>
        </p:txBody>
      </p:sp>
    </p:spTree>
    <p:extLst>
      <p:ext uri="{BB962C8B-B14F-4D97-AF65-F5344CB8AC3E}">
        <p14:creationId xmlns:p14="http://schemas.microsoft.com/office/powerpoint/2010/main" val="153581704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Hello,</a:t>
            </a:r>
            <a:r>
              <a:rPr lang="en-US" baseline="0" dirty="0" smtClean="0"/>
              <a:t> welcome to Building SPAs the “right” way.  My name, is Justin Meyer, I’m CEO of Bitovi, and </a:t>
            </a:r>
          </a:p>
          <a:p>
            <a:endParaRPr lang="en-US" baseline="0" dirty="0" smtClean="0"/>
          </a:p>
          <a:p>
            <a:pPr marL="171450" indent="-171450">
              <a:buFontTx/>
              <a:buChar char="-"/>
            </a:pPr>
            <a:r>
              <a:rPr lang="en-US" baseline="0" dirty="0" smtClean="0"/>
              <a:t>bin/import</a:t>
            </a:r>
          </a:p>
          <a:p>
            <a:pPr marL="171450" indent="-171450">
              <a:buFontTx/>
              <a:buChar char="-"/>
            </a:pPr>
            <a:r>
              <a:rPr lang="en-US" baseline="0" dirty="0" err="1" smtClean="0"/>
              <a:t>localStorage.clear</a:t>
            </a:r>
            <a:r>
              <a:rPr lang="en-US" baseline="0" dirty="0" smtClean="0"/>
              <a:t>()</a:t>
            </a:r>
          </a:p>
          <a:p>
            <a:pPr marL="171450" indent="-171450">
              <a:buFontTx/>
              <a:buChar char="-"/>
            </a:pPr>
            <a:r>
              <a:rPr lang="en-US" baseline="0" dirty="0" smtClean="0"/>
              <a:t>get from </a:t>
            </a:r>
            <a:r>
              <a:rPr lang="en-US" baseline="0" dirty="0" err="1" smtClean="0"/>
              <a:t>chicago</a:t>
            </a:r>
            <a:endParaRPr lang="en-US" baseline="0" dirty="0" smtClean="0"/>
          </a:p>
        </p:txBody>
      </p:sp>
      <p:sp>
        <p:nvSpPr>
          <p:cNvPr id="4" name="Slide Number Placeholder 3"/>
          <p:cNvSpPr>
            <a:spLocks noGrp="1"/>
          </p:cNvSpPr>
          <p:nvPr>
            <p:ph type="sldNum" sz="quarter" idx="10"/>
          </p:nvPr>
        </p:nvSpPr>
        <p:spPr/>
        <p:txBody>
          <a:bodyPr/>
          <a:lstStyle/>
          <a:p>
            <a:fld id="{FB0BDEA3-60C0-8F47-93A3-4413D122077A}" type="slidenum">
              <a:rPr lang="en-US" smtClean="0"/>
              <a:t>1</a:t>
            </a:fld>
            <a:endParaRPr lang="en-US" dirty="0"/>
          </a:p>
        </p:txBody>
      </p:sp>
    </p:spTree>
    <p:extLst>
      <p:ext uri="{BB962C8B-B14F-4D97-AF65-F5344CB8AC3E}">
        <p14:creationId xmlns:p14="http://schemas.microsoft.com/office/powerpoint/2010/main" val="1779216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1A1A1A"/>
                </a:solidFill>
                <a:latin typeface="ArialMT"/>
              </a:rPr>
              <a:t>Let's people know they are not the center of the universe.</a:t>
            </a:r>
            <a:endParaRPr lang="en-US" dirty="0" smtClean="0"/>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10</a:t>
            </a:fld>
            <a:endParaRPr lang="en-US"/>
          </a:p>
        </p:txBody>
      </p:sp>
    </p:spTree>
    <p:extLst>
      <p:ext uri="{BB962C8B-B14F-4D97-AF65-F5344CB8AC3E}">
        <p14:creationId xmlns:p14="http://schemas.microsoft.com/office/powerpoint/2010/main" val="271228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Number 2! </a:t>
            </a:r>
            <a:r>
              <a:rPr lang="en-US" dirty="0" err="1" smtClean="0"/>
              <a:t>Modlet</a:t>
            </a:r>
            <a:r>
              <a:rPr lang="en-US" dirty="0" smtClean="0"/>
              <a:t> workflows!</a:t>
            </a:r>
          </a:p>
          <a:p>
            <a:endParaRPr lang="en-US" dirty="0" smtClean="0"/>
          </a:p>
          <a:p>
            <a:endParaRPr lang="en-US" dirty="0" smtClean="0"/>
          </a:p>
          <a:p>
            <a:r>
              <a:rPr lang="en-US" dirty="0" smtClean="0"/>
              <a:t>I found this quote on Chrome team developer</a:t>
            </a:r>
            <a:r>
              <a:rPr lang="en-US" baseline="0" dirty="0" smtClean="0"/>
              <a:t> </a:t>
            </a:r>
            <a:r>
              <a:rPr lang="en-US" baseline="0" dirty="0" err="1" smtClean="0"/>
              <a:t>Addy</a:t>
            </a:r>
            <a:r>
              <a:rPr lang="en-US" baseline="0" dirty="0" smtClean="0"/>
              <a:t> </a:t>
            </a:r>
            <a:r>
              <a:rPr lang="en-US" baseline="0" dirty="0" err="1" smtClean="0"/>
              <a:t>Osmani’s</a:t>
            </a:r>
            <a:r>
              <a:rPr lang="en-US" baseline="0" dirty="0" smtClean="0"/>
              <a:t> site:</a:t>
            </a:r>
            <a:endParaRPr lang="en-US" dirty="0" smtClean="0"/>
          </a:p>
          <a:p>
            <a:endParaRPr lang="en-US" dirty="0" smtClean="0"/>
          </a:p>
          <a:p>
            <a:r>
              <a:rPr lang="en-US" dirty="0" smtClean="0"/>
              <a:t>The secret to building large applications is to never build large applications.  Break</a:t>
            </a:r>
            <a:r>
              <a:rPr lang="en-US" baseline="0" dirty="0" smtClean="0"/>
              <a:t> your applications</a:t>
            </a:r>
          </a:p>
          <a:p>
            <a:r>
              <a:rPr lang="en-US" baseline="0" dirty="0" smtClean="0"/>
              <a:t>into small pieces. Then, assemble those testable, bite-sized pieces into your big application.</a:t>
            </a:r>
            <a:endParaRPr lang="en-US" dirty="0" smtClean="0"/>
          </a:p>
          <a:p>
            <a:endParaRPr lang="en-US" dirty="0" smtClean="0"/>
          </a:p>
          <a:p>
            <a:endParaRPr lang="en-US" dirty="0" smtClean="0"/>
          </a:p>
          <a:p>
            <a:r>
              <a:rPr lang="en-US" dirty="0" smtClean="0"/>
              <a:t>One of our earliest</a:t>
            </a:r>
            <a:r>
              <a:rPr lang="en-US" baseline="0" dirty="0" smtClean="0"/>
              <a:t>, and most important development strategies was the introduction of the </a:t>
            </a:r>
            <a:r>
              <a:rPr lang="en-US" baseline="0" dirty="0" err="1" smtClean="0"/>
              <a:t>modlet</a:t>
            </a:r>
            <a:r>
              <a:rPr lang="en-US" baseline="0" dirty="0" smtClean="0"/>
              <a:t> workflow. It’s a very simple concept – every module should </a:t>
            </a:r>
          </a:p>
          <a:p>
            <a:r>
              <a:rPr lang="en-US" baseline="0" dirty="0" smtClean="0"/>
              <a:t>be developed as its own application.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11</a:t>
            </a:fld>
            <a:endParaRPr lang="en-US"/>
          </a:p>
        </p:txBody>
      </p:sp>
    </p:spTree>
    <p:extLst>
      <p:ext uri="{BB962C8B-B14F-4D97-AF65-F5344CB8AC3E}">
        <p14:creationId xmlns:p14="http://schemas.microsoft.com/office/powerpoint/2010/main" val="2983030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practice, this means that instead of a folder structure like</a:t>
            </a:r>
            <a:r>
              <a:rPr lang="en-US" baseline="0" dirty="0" smtClean="0"/>
              <a:t> this, where files are grouped by type, </a:t>
            </a:r>
            <a:endParaRPr lang="en-US" dirty="0"/>
          </a:p>
        </p:txBody>
      </p:sp>
      <p:sp>
        <p:nvSpPr>
          <p:cNvPr id="4" name="Slide Number Placeholder 3"/>
          <p:cNvSpPr>
            <a:spLocks noGrp="1"/>
          </p:cNvSpPr>
          <p:nvPr>
            <p:ph type="sldNum" sz="quarter" idx="10"/>
          </p:nvPr>
        </p:nvSpPr>
        <p:spPr/>
        <p:txBody>
          <a:bodyPr/>
          <a:lstStyle/>
          <a:p>
            <a:fld id="{DC0D4633-3A03-B14A-B738-242BAA9A76B6}" type="slidenum">
              <a:rPr lang="en-US" smtClean="0"/>
              <a:pPr/>
              <a:t>12</a:t>
            </a:fld>
            <a:endParaRPr lang="en-US" dirty="0"/>
          </a:p>
        </p:txBody>
      </p:sp>
    </p:spTree>
    <p:extLst>
      <p:ext uri="{BB962C8B-B14F-4D97-AF65-F5344CB8AC3E}">
        <p14:creationId xmlns:p14="http://schemas.microsoft.com/office/powerpoint/2010/main" val="3845449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a:t>
            </a:r>
            <a:r>
              <a:rPr lang="en-US" baseline="0" dirty="0" smtClean="0"/>
              <a:t> put every module in its own folder, including its tests, documentation, and other supporting files like styles and templates.</a:t>
            </a:r>
          </a:p>
          <a:p>
            <a:endParaRPr lang="en-US" baseline="0" dirty="0" smtClean="0"/>
          </a:p>
          <a:p>
            <a:r>
              <a:rPr lang="en-US" sz="1200" kern="1200" dirty="0" smtClean="0">
                <a:solidFill>
                  <a:schemeClr val="tx1"/>
                </a:solidFill>
                <a:latin typeface="+mn-lt"/>
                <a:ea typeface="+mn-ea"/>
                <a:cs typeface="+mn-cs"/>
              </a:rPr>
              <a:t>Additionally, we add:</a:t>
            </a:r>
          </a:p>
          <a:p>
            <a:r>
              <a:rPr lang="en-US" sz="1200" kern="1200" dirty="0" smtClean="0">
                <a:solidFill>
                  <a:schemeClr val="tx1"/>
                </a:solidFill>
                <a:latin typeface="+mn-lt"/>
                <a:ea typeface="+mn-ea"/>
                <a:cs typeface="+mn-cs"/>
              </a:rPr>
              <a:t>A demo page (</a:t>
            </a:r>
            <a:r>
              <a:rPr lang="en-US" sz="1200" kern="1200" dirty="0" err="1" smtClean="0">
                <a:solidFill>
                  <a:schemeClr val="tx1"/>
                </a:solidFill>
                <a:latin typeface="+mn-lt"/>
                <a:ea typeface="+mn-ea"/>
                <a:cs typeface="+mn-cs"/>
              </a:rPr>
              <a:t>moduleA.html</a:t>
            </a:r>
            <a:r>
              <a:rPr lang="en-US" sz="1200" kern="1200" dirty="0" smtClean="0">
                <a:solidFill>
                  <a:schemeClr val="tx1"/>
                </a:solidFill>
                <a:latin typeface="+mn-lt"/>
                <a:ea typeface="+mn-ea"/>
                <a:cs typeface="+mn-cs"/>
              </a:rPr>
              <a:t>) that shows off the modules functionality if the module has a visual representation.</a:t>
            </a:r>
          </a:p>
          <a:p>
            <a:r>
              <a:rPr lang="en-US" sz="1200" kern="1200" dirty="0" smtClean="0">
                <a:solidFill>
                  <a:schemeClr val="tx1"/>
                </a:solidFill>
                <a:latin typeface="+mn-lt"/>
                <a:ea typeface="+mn-ea"/>
                <a:cs typeface="+mn-cs"/>
              </a:rPr>
              <a:t>A test page (</a:t>
            </a:r>
            <a:r>
              <a:rPr lang="en-US" sz="1200" kern="1200" dirty="0" err="1" smtClean="0">
                <a:solidFill>
                  <a:schemeClr val="tx1"/>
                </a:solidFill>
                <a:latin typeface="+mn-lt"/>
                <a:ea typeface="+mn-ea"/>
                <a:cs typeface="+mn-cs"/>
              </a:rPr>
              <a:t>test.html</a:t>
            </a:r>
            <a:r>
              <a:rPr lang="en-US" sz="1200" kern="1200" dirty="0" smtClean="0">
                <a:solidFill>
                  <a:schemeClr val="tx1"/>
                </a:solidFill>
                <a:latin typeface="+mn-lt"/>
                <a:ea typeface="+mn-ea"/>
                <a:cs typeface="+mn-cs"/>
              </a:rPr>
              <a:t>) that runs just the module’s tests.</a:t>
            </a:r>
          </a:p>
          <a:p>
            <a:endParaRPr lang="en-US" sz="1200" kern="1200" dirty="0" smtClean="0">
              <a:solidFill>
                <a:schemeClr val="tx1"/>
              </a:solidFill>
              <a:latin typeface="+mn-lt"/>
              <a:ea typeface="+mn-ea"/>
              <a:cs typeface="+mn-cs"/>
            </a:endParaRPr>
          </a:p>
          <a:p>
            <a:r>
              <a:rPr lang="en-US" dirty="0" smtClean="0"/>
              <a:t>we call this structure a </a:t>
            </a:r>
            <a:r>
              <a:rPr lang="en-US" dirty="0" err="1" smtClean="0"/>
              <a:t>modlet</a:t>
            </a:r>
            <a:r>
              <a:rPr lang="en-US" dirty="0" smtClean="0"/>
              <a:t>. Like applet,</a:t>
            </a:r>
            <a:r>
              <a:rPr lang="en-US" baseline="0" dirty="0" smtClean="0"/>
              <a:t> but for modules</a:t>
            </a:r>
          </a:p>
          <a:p>
            <a:r>
              <a:rPr lang="en-US" baseline="0" dirty="0" smtClean="0"/>
              <a:t>----- Meeting Notes (5/10/15 20:11) -----</a:t>
            </a:r>
          </a:p>
          <a:p>
            <a:r>
              <a:rPr lang="en-US" baseline="0" dirty="0" smtClean="0"/>
              <a:t>animation borked</a:t>
            </a:r>
            <a:endParaRPr lang="en-US" dirty="0"/>
          </a:p>
        </p:txBody>
      </p:sp>
      <p:sp>
        <p:nvSpPr>
          <p:cNvPr id="4" name="Slide Number Placeholder 3"/>
          <p:cNvSpPr>
            <a:spLocks noGrp="1"/>
          </p:cNvSpPr>
          <p:nvPr>
            <p:ph type="sldNum" sz="quarter" idx="10"/>
          </p:nvPr>
        </p:nvSpPr>
        <p:spPr/>
        <p:txBody>
          <a:bodyPr/>
          <a:lstStyle/>
          <a:p>
            <a:fld id="{DC0D4633-3A03-B14A-B738-242BAA9A76B6}" type="slidenum">
              <a:rPr lang="en-US" smtClean="0"/>
              <a:pPr/>
              <a:t>13</a:t>
            </a:fld>
            <a:endParaRPr lang="en-US" dirty="0"/>
          </a:p>
        </p:txBody>
      </p:sp>
    </p:spTree>
    <p:extLst>
      <p:ext uri="{BB962C8B-B14F-4D97-AF65-F5344CB8AC3E}">
        <p14:creationId xmlns:p14="http://schemas.microsoft.com/office/powerpoint/2010/main" val="3845449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proximity</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14</a:t>
            </a:fld>
            <a:endParaRPr lang="en-US"/>
          </a:p>
        </p:txBody>
      </p:sp>
    </p:spTree>
    <p:extLst>
      <p:ext uri="{BB962C8B-B14F-4D97-AF65-F5344CB8AC3E}">
        <p14:creationId xmlns:p14="http://schemas.microsoft.com/office/powerpoint/2010/main" val="1652926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15</a:t>
            </a:fld>
            <a:endParaRPr lang="en-US"/>
          </a:p>
        </p:txBody>
      </p:sp>
    </p:spTree>
    <p:extLst>
      <p:ext uri="{BB962C8B-B14F-4D97-AF65-F5344CB8AC3E}">
        <p14:creationId xmlns:p14="http://schemas.microsoft.com/office/powerpoint/2010/main" val="2043572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next topic</a:t>
            </a:r>
            <a:r>
              <a:rPr lang="en-US" baseline="0" dirty="0" smtClean="0"/>
              <a:t> is how we have been pulling parts of the application and putting them in their own repositories, publishing them to </a:t>
            </a:r>
            <a:r>
              <a:rPr lang="en-US" baseline="0" dirty="0" err="1" smtClean="0"/>
              <a:t>npm</a:t>
            </a:r>
            <a:r>
              <a:rPr lang="en-US" baseline="0" dirty="0" smtClean="0"/>
              <a:t> (or to bower), and then</a:t>
            </a:r>
          </a:p>
          <a:p>
            <a:r>
              <a:rPr lang="en-US" baseline="0" dirty="0" smtClean="0"/>
              <a:t>importing and assembling them into our main application.</a:t>
            </a:r>
          </a:p>
          <a:p>
            <a:endParaRPr lang="en-US" baseline="0" dirty="0" smtClean="0"/>
          </a:p>
          <a:p>
            <a:r>
              <a:rPr lang="en-US" baseline="0" dirty="0" smtClean="0"/>
              <a:t>This is the “extremist” form of “build every module as its own application” that I’m aware of, but the technique or putting parts of the app in different repositories</a:t>
            </a:r>
          </a:p>
          <a:p>
            <a:r>
              <a:rPr lang="en-US" baseline="0" dirty="0" smtClean="0"/>
              <a:t>is not new.</a:t>
            </a:r>
          </a:p>
          <a:p>
            <a:endParaRPr lang="en-US" baseline="0" dirty="0" smtClean="0"/>
          </a:p>
          <a:p>
            <a:endParaRPr lang="en-US" baseline="0" dirty="0" smtClean="0"/>
          </a:p>
          <a:p>
            <a:r>
              <a:rPr lang="en-US" baseline="0" dirty="0" smtClean="0"/>
              <a:t>What I think is special about the way we do it, is:</a:t>
            </a:r>
          </a:p>
          <a:p>
            <a:endParaRPr lang="en-US" baseline="0" dirty="0" smtClean="0"/>
          </a:p>
          <a:p>
            <a:pPr marL="171450" indent="-171450">
              <a:buFontTx/>
              <a:buChar char="-"/>
            </a:pPr>
            <a:r>
              <a:rPr lang="en-US" baseline="0" dirty="0" smtClean="0"/>
              <a:t>how easily and comprehensively we can do it, especially considering the fragmentation of module loading in </a:t>
            </a:r>
            <a:r>
              <a:rPr lang="en-US" b="1" baseline="0" dirty="0" smtClean="0"/>
              <a:t>client side </a:t>
            </a:r>
            <a:r>
              <a:rPr lang="en-US" baseline="0" dirty="0" smtClean="0"/>
              <a:t>JavaScript.  CJS + AMD + ES6 syntax</a:t>
            </a:r>
          </a:p>
          <a:p>
            <a:pPr marL="171450" indent="-171450">
              <a:buFontTx/>
              <a:buChar char="-"/>
            </a:pPr>
            <a:endParaRPr lang="en-US" baseline="0" dirty="0" smtClean="0"/>
          </a:p>
          <a:p>
            <a:pPr marL="171450" indent="-171450">
              <a:buFontTx/>
              <a:buChar char="-"/>
            </a:pPr>
            <a:r>
              <a:rPr lang="en-US" baseline="0" dirty="0" smtClean="0"/>
              <a:t>I think we’ve solved enough problems to make multiple repository workflows practical. </a:t>
            </a:r>
          </a:p>
          <a:p>
            <a:endParaRPr lang="en-US" baseline="0" dirty="0" smtClean="0"/>
          </a:p>
          <a:p>
            <a:r>
              <a:rPr lang="en-US" baseline="0" dirty="0" smtClean="0"/>
              <a:t>use semantically versioned packages published to </a:t>
            </a:r>
            <a:r>
              <a:rPr lang="en-US" baseline="0" dirty="0" err="1" smtClean="0"/>
              <a:t>npm</a:t>
            </a:r>
            <a:r>
              <a:rPr lang="en-US" baseline="0" dirty="0" smtClean="0"/>
              <a:t> or bower to break up our app.</a:t>
            </a:r>
            <a:endParaRPr lang="en-US" dirty="0" smtClean="0"/>
          </a:p>
          <a:p>
            <a:endParaRPr lang="en-US" dirty="0" smtClean="0"/>
          </a:p>
          <a:p>
            <a:r>
              <a:rPr lang="en-US" dirty="0" smtClean="0"/>
              <a:t>Lately, Bitovi has been taking the "build every module as its own application" to the extreme by putting many of our modules in their own repositories, publishing them to NPM, and importing them into our final application. </a:t>
            </a:r>
          </a:p>
          <a:p>
            <a:endParaRPr lang="en-US" dirty="0" smtClean="0"/>
          </a:p>
          <a:p>
            <a:r>
              <a:rPr lang="en-US" dirty="0" smtClean="0"/>
              <a:t>For example, </a:t>
            </a:r>
          </a:p>
          <a:p>
            <a:endParaRPr lang="en-US" dirty="0" smtClean="0"/>
          </a:p>
          <a:p>
            <a:endParaRPr lang="en-US" dirty="0" smtClean="0"/>
          </a:p>
          <a:p>
            <a:endParaRPr lang="en-US" dirty="0" smtClean="0"/>
          </a:p>
          <a:p>
            <a:endParaRPr lang="en-US" dirty="0" smtClean="0"/>
          </a:p>
          <a:p>
            <a:r>
              <a:rPr lang="en-US" dirty="0" smtClean="0"/>
              <a:t>This article talks about:</a:t>
            </a:r>
          </a:p>
          <a:p>
            <a:endParaRPr lang="en-US" dirty="0" smtClean="0"/>
          </a:p>
          <a:p>
            <a:r>
              <a:rPr lang="en-US" dirty="0" smtClean="0"/>
              <a:t>*   What this looks like</a:t>
            </a:r>
          </a:p>
          <a:p>
            <a:r>
              <a:rPr lang="en-US" dirty="0" smtClean="0"/>
              <a:t>*   Why you should do this</a:t>
            </a:r>
          </a:p>
          <a:p>
            <a:r>
              <a:rPr lang="en-US" dirty="0" smtClean="0"/>
              <a:t>*   why it wasn't easy previously</a:t>
            </a:r>
          </a:p>
          <a:p>
            <a:r>
              <a:rPr lang="en-US" dirty="0" smtClean="0"/>
              <a:t>*   how to do it</a:t>
            </a:r>
          </a:p>
          <a:p>
            <a:endParaRPr lang="en-US" dirty="0" smtClean="0"/>
          </a:p>
          <a:p>
            <a:r>
              <a:rPr lang="en-US" dirty="0" smtClean="0"/>
              <a:t>## What this looks like</a:t>
            </a:r>
          </a:p>
          <a:p>
            <a:endParaRPr lang="en-US" dirty="0" smtClean="0"/>
          </a:p>
          <a:p>
            <a:r>
              <a:rPr lang="en-US" dirty="0" smtClean="0"/>
              <a:t>The `place-my-order` app needs a tabs widget. Instead of creating a tabs widget ourselves, we created [bit-tabs][1]. `bit-tabs` is a tabs widget that has its own tests, docs, and styles. It's written in ES6 syntax and uses ES syntax to load its modules, making it accessible to only the most modern module loaders.</a:t>
            </a:r>
          </a:p>
          <a:p>
            <a:endParaRPr lang="en-US" dirty="0" smtClean="0"/>
          </a:p>
          <a:p>
            <a:r>
              <a:rPr lang="en-US" dirty="0" smtClean="0"/>
              <a:t>However, its [</a:t>
            </a:r>
            <a:r>
              <a:rPr lang="en-US" dirty="0" err="1" smtClean="0"/>
              <a:t>Gruntfile.js</a:t>
            </a:r>
            <a:r>
              <a:rPr lang="en-US" dirty="0" smtClean="0"/>
              <a:t>][2] is able to export its source to </a:t>
            </a:r>
            <a:r>
              <a:rPr lang="en-US" dirty="0" err="1" smtClean="0"/>
              <a:t>CommonJS</a:t>
            </a:r>
            <a:r>
              <a:rPr lang="en-US" dirty="0" smtClean="0"/>
              <a:t>, AMD, and standalone so it can be used on any project.</a:t>
            </a:r>
          </a:p>
          <a:p>
            <a:endParaRPr lang="en-US" dirty="0" smtClean="0"/>
          </a:p>
          <a:p>
            <a:r>
              <a:rPr lang="en-US" dirty="0" smtClean="0"/>
              <a:t>In `place-my-order`, we install this into the project with:</a:t>
            </a:r>
          </a:p>
          <a:p>
            <a:endParaRPr lang="en-US" dirty="0" smtClean="0"/>
          </a:p>
          <a:p>
            <a:r>
              <a:rPr lang="en-US" dirty="0" smtClean="0"/>
              <a:t>    </a:t>
            </a:r>
            <a:r>
              <a:rPr lang="en-US" dirty="0" err="1" smtClean="0"/>
              <a:t>npm</a:t>
            </a:r>
            <a:r>
              <a:rPr lang="en-US" dirty="0" smtClean="0"/>
              <a:t> install bit-tabs --save</a:t>
            </a:r>
          </a:p>
          <a:p>
            <a:r>
              <a:rPr lang="en-US" dirty="0" smtClean="0"/>
              <a:t>    </a:t>
            </a:r>
          </a:p>
          <a:p>
            <a:endParaRPr lang="en-US" dirty="0" smtClean="0"/>
          </a:p>
          <a:p>
            <a:r>
              <a:rPr lang="en-US" dirty="0" smtClean="0"/>
              <a:t>And can immediately import it into our project.</a:t>
            </a:r>
          </a:p>
          <a:p>
            <a:endParaRPr lang="en-US" dirty="0" smtClean="0"/>
          </a:p>
          <a:p>
            <a:r>
              <a:rPr lang="en-US" dirty="0" smtClean="0"/>
              <a:t>## Why</a:t>
            </a:r>
          </a:p>
          <a:p>
            <a:endParaRPr lang="en-US" dirty="0" smtClean="0"/>
          </a:p>
          <a:p>
            <a:r>
              <a:rPr lang="en-US" dirty="0" smtClean="0"/>
              <a:t>Creating and maintaining another repository takes a bit more time and effort then doing everything in the main repository. You have to create the repository, setup a build, setup CI, and publish your code. Why go through this extra effort?</a:t>
            </a:r>
          </a:p>
          <a:p>
            <a:endParaRPr lang="en-US" dirty="0" smtClean="0"/>
          </a:p>
          <a:p>
            <a:r>
              <a:rPr lang="en-US" dirty="0" smtClean="0"/>
              <a:t>*   Reuse - In big organizations, you don't want to write the same code over and over. This makes your code available to everyone. I can't tell you how many times this one company recreated the same calendaring logic for its strange quarters and weeks that didn't start on Sundays.</a:t>
            </a:r>
          </a:p>
          <a:p>
            <a:endParaRPr lang="en-US" dirty="0" smtClean="0"/>
          </a:p>
          <a:p>
            <a:r>
              <a:rPr lang="en-US" dirty="0" smtClean="0"/>
              <a:t>*   Fine grained control - Imagine you have 3 teams developing three different pages. Even with the best branch and merge strategies, it can be complex to merge these all into a release branch, especially if one of the pages has an error that is discovered late. With packages, it's easy to roll back just the offending page to an earlier version.</a:t>
            </a:r>
          </a:p>
          <a:p>
            <a:endParaRPr lang="en-US" dirty="0" smtClean="0"/>
          </a:p>
          <a:p>
            <a:r>
              <a:rPr lang="en-US" dirty="0" smtClean="0"/>
              <a:t>*   Thinking </a:t>
            </a:r>
            <a:r>
              <a:rPr lang="en-US" dirty="0" err="1" smtClean="0"/>
              <a:t>Semver</a:t>
            </a:r>
            <a:r>
              <a:rPr lang="en-US" dirty="0" smtClean="0"/>
              <a:t> - A semantic version number is an incredibly useful bit of meta information. It expresses if a module had a bug fixed, features added, or broke its API. This information is never articulated if the module is developed within a larger app. This makes it difficult for the consumers of that module to know that changes happened or the types of changes.</a:t>
            </a:r>
          </a:p>
          <a:p>
            <a:endParaRPr lang="en-US" dirty="0" smtClean="0"/>
          </a:p>
          <a:p>
            <a:r>
              <a:rPr lang="en-US" dirty="0" smtClean="0"/>
              <a:t> [1]: https://</a:t>
            </a:r>
            <a:r>
              <a:rPr lang="en-US" dirty="0" err="1" smtClean="0"/>
              <a:t>github.com</a:t>
            </a:r>
            <a:r>
              <a:rPr lang="en-US" dirty="0" smtClean="0"/>
              <a:t>/</a:t>
            </a:r>
            <a:r>
              <a:rPr lang="en-US" dirty="0" err="1" smtClean="0"/>
              <a:t>bitovi</a:t>
            </a:r>
            <a:r>
              <a:rPr lang="en-US" dirty="0" smtClean="0"/>
              <a:t>-components/bit-tabs</a:t>
            </a:r>
          </a:p>
          <a:p>
            <a:r>
              <a:rPr lang="en-US" dirty="0" smtClean="0"/>
              <a:t> [2]: https://</a:t>
            </a:r>
            <a:r>
              <a:rPr lang="en-US" dirty="0" err="1" smtClean="0"/>
              <a:t>github.com</a:t>
            </a:r>
            <a:r>
              <a:rPr lang="en-US" dirty="0" smtClean="0"/>
              <a:t>/</a:t>
            </a:r>
            <a:r>
              <a:rPr lang="en-US" dirty="0" err="1" smtClean="0"/>
              <a:t>bitovi</a:t>
            </a:r>
            <a:r>
              <a:rPr lang="en-US" dirty="0" smtClean="0"/>
              <a:t>-components/bit-tabs/blob/master/Gruntfile.js#L27</a:t>
            </a:r>
            <a:endParaRPr lang="en-US" baseline="0" dirty="0" smtClean="0"/>
          </a:p>
        </p:txBody>
      </p:sp>
      <p:sp>
        <p:nvSpPr>
          <p:cNvPr id="4" name="Slide Number Placeholder 3"/>
          <p:cNvSpPr>
            <a:spLocks noGrp="1"/>
          </p:cNvSpPr>
          <p:nvPr>
            <p:ph type="sldNum" sz="quarter" idx="10"/>
          </p:nvPr>
        </p:nvSpPr>
        <p:spPr/>
        <p:txBody>
          <a:bodyPr/>
          <a:lstStyle/>
          <a:p>
            <a:fld id="{FB0BDEA3-60C0-8F47-93A3-4413D122077A}" type="slidenum">
              <a:rPr lang="en-US" smtClean="0"/>
              <a:t>16</a:t>
            </a:fld>
            <a:endParaRPr lang="en-US"/>
          </a:p>
        </p:txBody>
      </p:sp>
    </p:spTree>
    <p:extLst>
      <p:ext uri="{BB962C8B-B14F-4D97-AF65-F5344CB8AC3E}">
        <p14:creationId xmlns:p14="http://schemas.microsoft.com/office/powerpoint/2010/main" val="226731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example, this tabs widget, instead of locking</a:t>
            </a:r>
            <a:r>
              <a:rPr lang="en-US" baseline="0" dirty="0" smtClean="0"/>
              <a:t> it away inside the place-my-order application, we created it in its own repository – bit-tabs.</a:t>
            </a:r>
          </a:p>
          <a:p>
            <a:endParaRPr lang="en-US" baseline="0" dirty="0" smtClean="0"/>
          </a:p>
        </p:txBody>
      </p:sp>
      <p:sp>
        <p:nvSpPr>
          <p:cNvPr id="4" name="Slide Number Placeholder 3"/>
          <p:cNvSpPr>
            <a:spLocks noGrp="1"/>
          </p:cNvSpPr>
          <p:nvPr>
            <p:ph type="sldNum" sz="quarter" idx="10"/>
          </p:nvPr>
        </p:nvSpPr>
        <p:spPr/>
        <p:txBody>
          <a:bodyPr/>
          <a:lstStyle/>
          <a:p>
            <a:fld id="{FB0BDEA3-60C0-8F47-93A3-4413D122077A}" type="slidenum">
              <a:rPr lang="en-US" smtClean="0"/>
              <a:t>17</a:t>
            </a:fld>
            <a:endParaRPr lang="en-US"/>
          </a:p>
        </p:txBody>
      </p:sp>
    </p:spTree>
    <p:extLst>
      <p:ext uri="{BB962C8B-B14F-4D97-AF65-F5344CB8AC3E}">
        <p14:creationId xmlns:p14="http://schemas.microsoft.com/office/powerpoint/2010/main" val="2307850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repos will have their own tests and docs.  But now, thanks to NPM (and to some extent, bower) for finally giving us a package management tool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JavaScript,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use it in an app, all I need to do 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npm</a:t>
            </a:r>
            <a:r>
              <a:rPr lang="en-US" baseline="0" dirty="0" smtClean="0"/>
              <a:t> install bit-tabs --save</a:t>
            </a:r>
          </a:p>
          <a:p>
            <a:endParaRPr lang="en-US" baseline="0" dirty="0" smtClean="0"/>
          </a:p>
          <a:p>
            <a:r>
              <a:rPr lang="en-US" baseline="0" dirty="0" smtClean="0"/>
              <a:t>And import it</a:t>
            </a:r>
          </a:p>
          <a:p>
            <a:endParaRPr lang="en-US" baseline="0" dirty="0" smtClean="0"/>
          </a:p>
          <a:p>
            <a:r>
              <a:rPr lang="en-US" baseline="0" dirty="0" err="1" smtClean="0"/>
              <a:t>npm</a:t>
            </a:r>
            <a:r>
              <a:rPr lang="en-US" baseline="0" dirty="0" smtClean="0"/>
              <a:t> install bit-tabs</a:t>
            </a:r>
          </a:p>
          <a:p>
            <a:endParaRPr lang="en-US" baseline="0" dirty="0" smtClean="0"/>
          </a:p>
          <a:p>
            <a:r>
              <a:rPr lang="en-US" baseline="0" dirty="0" smtClean="0"/>
              <a:t>And even though bit-tabs is written in ES6 and imports a less file, and a template, we are able to export it so it can be used </a:t>
            </a:r>
          </a:p>
          <a:p>
            <a:endParaRPr lang="en-US" baseline="0" dirty="0" smtClean="0"/>
          </a:p>
          <a:p>
            <a:r>
              <a:rPr lang="en-US" baseline="0" dirty="0" smtClean="0"/>
              <a:t>with </a:t>
            </a:r>
            <a:r>
              <a:rPr lang="en-US" baseline="0" dirty="0" err="1" smtClean="0"/>
              <a:t>Browserify</a:t>
            </a:r>
            <a:r>
              <a:rPr lang="en-US" baseline="0" dirty="0" smtClean="0"/>
              <a:t>/</a:t>
            </a:r>
            <a:r>
              <a:rPr lang="en-US" baseline="0" dirty="0" err="1" smtClean="0"/>
              <a:t>CommonJS</a:t>
            </a:r>
            <a:r>
              <a:rPr lang="en-US" baseline="0" dirty="0" smtClean="0"/>
              <a:t>, </a:t>
            </a:r>
            <a:r>
              <a:rPr lang="en-US" baseline="0" dirty="0" err="1" smtClean="0"/>
              <a:t>RequireJS</a:t>
            </a:r>
            <a:r>
              <a:rPr lang="en-US" baseline="0" dirty="0" smtClean="0"/>
              <a:t>/AMD, and a standalone download.</a:t>
            </a:r>
          </a:p>
          <a:p>
            <a:endParaRPr lang="en-US" baseline="0" dirty="0" smtClean="0"/>
          </a:p>
          <a:p>
            <a:endParaRPr lang="en-US" baseline="0" dirty="0" smtClean="0"/>
          </a:p>
          <a:p>
            <a:r>
              <a:rPr lang="en-US" baseline="0" dirty="0" smtClean="0"/>
              <a:t>This has been great for big organizations where </a:t>
            </a:r>
          </a:p>
          <a:p>
            <a:endParaRPr lang="en-US" baseline="0" dirty="0" smtClean="0"/>
          </a:p>
          <a:p>
            <a:endParaRPr lang="en-US" baseline="0" dirty="0" smtClean="0"/>
          </a:p>
          <a:p>
            <a:endParaRPr lang="en-US" baseline="0" dirty="0" smtClean="0"/>
          </a:p>
          <a:p>
            <a:r>
              <a:rPr lang="en-US" baseline="0" dirty="0" smtClean="0"/>
              <a:t>Whole pages</a:t>
            </a:r>
            <a:endParaRPr lang="en-US" dirty="0" smtClean="0"/>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18</a:t>
            </a:fld>
            <a:endParaRPr lang="en-US"/>
          </a:p>
        </p:txBody>
      </p:sp>
    </p:spTree>
    <p:extLst>
      <p:ext uri="{BB962C8B-B14F-4D97-AF65-F5344CB8AC3E}">
        <p14:creationId xmlns:p14="http://schemas.microsoft.com/office/powerpoint/2010/main" val="3961761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Thanks NPM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install it with NPM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npm</a:t>
            </a:r>
            <a:r>
              <a:rPr lang="en-US" baseline="0" dirty="0" smtClean="0"/>
              <a:t> install bit-tabs --save</a:t>
            </a:r>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19</a:t>
            </a:fld>
            <a:endParaRPr lang="en-US"/>
          </a:p>
        </p:txBody>
      </p:sp>
    </p:spTree>
    <p:extLst>
      <p:ext uri="{BB962C8B-B14F-4D97-AF65-F5344CB8AC3E}">
        <p14:creationId xmlns:p14="http://schemas.microsoft.com/office/powerpoint/2010/main" val="333805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a typeface="+mn-ea"/>
                <a:cs typeface="+mn-cs"/>
              </a:rPr>
              <a:t>In the</a:t>
            </a:r>
            <a:r>
              <a:rPr lang="en-US" sz="1200" kern="1200" baseline="0" dirty="0" smtClean="0">
                <a:solidFill>
                  <a:schemeClr val="tx1"/>
                </a:solidFill>
                <a:ea typeface="+mn-ea"/>
                <a:cs typeface="+mn-cs"/>
              </a:rPr>
              <a:t> last 7 years, I’ve either worked on directly or overseen 30 different JavaScript projects for about 7 companies:</a:t>
            </a:r>
          </a:p>
          <a:p>
            <a:endParaRPr lang="en-US" sz="1200" kern="1200" baseline="0" dirty="0" smtClean="0">
              <a:solidFill>
                <a:schemeClr val="tx1"/>
              </a:solidFill>
              <a:ea typeface="+mn-ea"/>
              <a:cs typeface="+mn-cs"/>
            </a:endParaRPr>
          </a:p>
          <a:p>
            <a:r>
              <a:rPr lang="en-US" sz="1200" kern="1200" baseline="0" dirty="0" smtClean="0">
                <a:solidFill>
                  <a:schemeClr val="tx1"/>
                </a:solidFill>
                <a:ea typeface="+mn-ea"/>
                <a:cs typeface="+mn-cs"/>
              </a:rPr>
              <a:t> - big companies and small companies</a:t>
            </a:r>
          </a:p>
          <a:p>
            <a:r>
              <a:rPr lang="en-US" sz="1200" kern="1200" baseline="0" dirty="0" smtClean="0">
                <a:solidFill>
                  <a:schemeClr val="tx1"/>
                </a:solidFill>
                <a:ea typeface="+mn-ea"/>
                <a:cs typeface="+mn-cs"/>
              </a:rPr>
              <a:t> - teams of 2 and teams of 30</a:t>
            </a:r>
          </a:p>
          <a:p>
            <a:r>
              <a:rPr lang="en-US" sz="1200" kern="1200" baseline="0" dirty="0" smtClean="0">
                <a:solidFill>
                  <a:schemeClr val="tx1"/>
                </a:solidFill>
                <a:ea typeface="+mn-ea"/>
                <a:cs typeface="+mn-cs"/>
              </a:rPr>
              <a:t> - for apps that target IE6 to mobile, </a:t>
            </a:r>
            <a:r>
              <a:rPr lang="en-US" sz="1200" kern="1200" baseline="0" dirty="0" err="1" smtClean="0">
                <a:solidFill>
                  <a:schemeClr val="tx1"/>
                </a:solidFill>
                <a:ea typeface="+mn-ea"/>
                <a:cs typeface="+mn-cs"/>
              </a:rPr>
              <a:t>phonegap</a:t>
            </a:r>
            <a:r>
              <a:rPr lang="en-US" sz="1200" kern="1200" baseline="0" dirty="0" smtClean="0">
                <a:solidFill>
                  <a:schemeClr val="tx1"/>
                </a:solidFill>
                <a:ea typeface="+mn-ea"/>
                <a:cs typeface="+mn-cs"/>
              </a:rPr>
              <a:t> and node </a:t>
            </a:r>
            <a:r>
              <a:rPr lang="en-US" sz="1200" kern="1200" baseline="0" dirty="0" err="1" smtClean="0">
                <a:solidFill>
                  <a:schemeClr val="tx1"/>
                </a:solidFill>
                <a:ea typeface="+mn-ea"/>
                <a:cs typeface="+mn-cs"/>
              </a:rPr>
              <a:t>webkit</a:t>
            </a:r>
            <a:endParaRPr lang="en-US" sz="1200" kern="1200" baseline="0" dirty="0" smtClean="0">
              <a:solidFill>
                <a:schemeClr val="tx1"/>
              </a:solidFill>
              <a:ea typeface="+mn-ea"/>
              <a:cs typeface="+mn-cs"/>
            </a:endParaRPr>
          </a:p>
          <a:p>
            <a:r>
              <a:rPr lang="en-US" sz="1200" kern="1200" baseline="0" dirty="0" smtClean="0">
                <a:solidFill>
                  <a:schemeClr val="tx1"/>
                </a:solidFill>
                <a:ea typeface="+mn-ea"/>
                <a:cs typeface="+mn-cs"/>
              </a:rPr>
              <a:t> - </a:t>
            </a:r>
            <a:r>
              <a:rPr lang="en-US" sz="1200" b="1" kern="1200" baseline="0" dirty="0" smtClean="0">
                <a:solidFill>
                  <a:schemeClr val="tx1"/>
                </a:solidFill>
                <a:ea typeface="+mn-ea"/>
                <a:cs typeface="+mn-cs"/>
              </a:rPr>
              <a:t>I’ve even used other open source projects</a:t>
            </a:r>
            <a:endParaRPr lang="en-US" sz="1200" b="1" kern="1200" dirty="0" smtClean="0">
              <a:solidFill>
                <a:schemeClr val="tx1"/>
              </a:solidFill>
              <a:ea typeface="+mn-ea"/>
              <a:cs typeface="+mn-cs"/>
            </a:endParaRPr>
          </a:p>
        </p:txBody>
      </p:sp>
      <p:sp>
        <p:nvSpPr>
          <p:cNvPr id="4" name="Slide Number Placeholder 3"/>
          <p:cNvSpPr>
            <a:spLocks noGrp="1"/>
          </p:cNvSpPr>
          <p:nvPr>
            <p:ph type="sldNum" sz="quarter" idx="10"/>
          </p:nvPr>
        </p:nvSpPr>
        <p:spPr/>
        <p:txBody>
          <a:bodyPr/>
          <a:lstStyle/>
          <a:p>
            <a:fld id="{DC0D4633-3A03-B14A-B738-242BAA9A76B6}" type="slidenum">
              <a:rPr lang="en-US" smtClean="0"/>
              <a:t>2</a:t>
            </a:fld>
            <a:endParaRPr lang="en-US"/>
          </a:p>
        </p:txBody>
      </p:sp>
    </p:spTree>
    <p:extLst>
      <p:ext uri="{BB962C8B-B14F-4D97-AF65-F5344CB8AC3E}">
        <p14:creationId xmlns:p14="http://schemas.microsoft.com/office/powerpoint/2010/main" val="2641898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t>
            </a:r>
            <a:r>
              <a:rPr lang="en-US" baseline="0" dirty="0" smtClean="0"/>
              <a:t> it and use it in your project.</a:t>
            </a:r>
          </a:p>
          <a:p>
            <a:endParaRPr lang="en-US" baseline="0" dirty="0" smtClean="0"/>
          </a:p>
          <a:p>
            <a:r>
              <a:rPr lang="en-US" baseline="0" dirty="0" smtClean="0"/>
              <a:t>Yes, we are using </a:t>
            </a:r>
            <a:r>
              <a:rPr lang="en-US" baseline="0" dirty="0" err="1" smtClean="0"/>
              <a:t>Traceur</a:t>
            </a:r>
            <a:r>
              <a:rPr lang="en-US" baseline="0" dirty="0" smtClean="0"/>
              <a:t> to </a:t>
            </a:r>
            <a:r>
              <a:rPr lang="en-US" baseline="0" dirty="0" err="1" smtClean="0"/>
              <a:t>transpile</a:t>
            </a:r>
            <a:r>
              <a:rPr lang="en-US" baseline="0" dirty="0" smtClean="0"/>
              <a:t> our project so we can use the ES6 syntax.</a:t>
            </a:r>
          </a:p>
          <a:p>
            <a:endParaRPr lang="en-US" baseline="0" dirty="0" smtClean="0"/>
          </a:p>
          <a:p>
            <a:r>
              <a:rPr lang="en-US" baseline="0" dirty="0" smtClean="0"/>
              <a:t>So, hopefully you can see how one half of this, importing packages into your project is easy.  If you are using CJS + </a:t>
            </a:r>
            <a:r>
              <a:rPr lang="en-US" baseline="0" dirty="0" err="1" smtClean="0"/>
              <a:t>Browserify</a:t>
            </a:r>
            <a:r>
              <a:rPr lang="en-US" baseline="0" dirty="0" smtClean="0"/>
              <a:t>, you </a:t>
            </a:r>
          </a:p>
          <a:p>
            <a:r>
              <a:rPr lang="en-US" baseline="0" dirty="0" smtClean="0"/>
              <a:t>have probably seen a lot of this.  </a:t>
            </a:r>
          </a:p>
          <a:p>
            <a:endParaRPr lang="en-US" baseline="0" dirty="0" smtClean="0"/>
          </a:p>
          <a:p>
            <a:r>
              <a:rPr lang="en-US" baseline="0" dirty="0" smtClean="0"/>
              <a:t>However, if you are using CJS and </a:t>
            </a:r>
            <a:r>
              <a:rPr lang="en-US" baseline="0" dirty="0" err="1" smtClean="0"/>
              <a:t>browserify</a:t>
            </a:r>
            <a:r>
              <a:rPr lang="en-US" baseline="0" dirty="0" smtClean="0"/>
              <a:t>, you are ignoring all the other dependency management solutions.</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20</a:t>
            </a:fld>
            <a:endParaRPr lang="en-US"/>
          </a:p>
        </p:txBody>
      </p:sp>
    </p:spTree>
    <p:extLst>
      <p:ext uri="{BB962C8B-B14F-4D97-AF65-F5344CB8AC3E}">
        <p14:creationId xmlns:p14="http://schemas.microsoft.com/office/powerpoint/2010/main" val="3613160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problem with client-side development is that everyone has their own way of importing scripts.  Even within a single organization, you might have some people using</a:t>
            </a:r>
          </a:p>
          <a:p>
            <a:r>
              <a:rPr lang="en-US" baseline="0" dirty="0" err="1" smtClean="0"/>
              <a:t>CommonJS</a:t>
            </a:r>
            <a:r>
              <a:rPr lang="en-US" baseline="0" dirty="0" smtClean="0"/>
              <a:t> and </a:t>
            </a:r>
            <a:r>
              <a:rPr lang="en-US" baseline="0" dirty="0" err="1" smtClean="0"/>
              <a:t>browserify</a:t>
            </a:r>
            <a:r>
              <a:rPr lang="en-US" baseline="0" dirty="0" smtClean="0"/>
              <a:t>, others using </a:t>
            </a:r>
            <a:r>
              <a:rPr lang="en-US" baseline="0" dirty="0" err="1" smtClean="0"/>
              <a:t>RequireJS</a:t>
            </a:r>
            <a:r>
              <a:rPr lang="en-US" baseline="0" dirty="0" smtClean="0"/>
              <a:t> and </a:t>
            </a:r>
            <a:r>
              <a:rPr lang="en-US" baseline="0" dirty="0" err="1" smtClean="0"/>
              <a:t>r.js</a:t>
            </a:r>
            <a:r>
              <a:rPr lang="en-US" baseline="0" dirty="0" smtClean="0"/>
              <a:t>, and others still using &lt;script&gt; tags.</a:t>
            </a:r>
          </a:p>
          <a:p>
            <a:endParaRPr lang="en-US" dirty="0" smtClean="0"/>
          </a:p>
          <a:p>
            <a:endParaRPr lang="en-US" dirty="0" smtClean="0"/>
          </a:p>
          <a:p>
            <a:r>
              <a:rPr lang="en-US" baseline="0" dirty="0" smtClean="0"/>
              <a:t>But, you don’t want to rewrite</a:t>
            </a:r>
          </a:p>
        </p:txBody>
      </p:sp>
      <p:sp>
        <p:nvSpPr>
          <p:cNvPr id="4" name="Slide Number Placeholder 3"/>
          <p:cNvSpPr>
            <a:spLocks noGrp="1"/>
          </p:cNvSpPr>
          <p:nvPr>
            <p:ph type="sldNum" sz="quarter" idx="10"/>
          </p:nvPr>
        </p:nvSpPr>
        <p:spPr/>
        <p:txBody>
          <a:bodyPr/>
          <a:lstStyle/>
          <a:p>
            <a:fld id="{FB0BDEA3-60C0-8F47-93A3-4413D122077A}" type="slidenum">
              <a:rPr lang="en-US" smtClean="0"/>
              <a:t>21</a:t>
            </a:fld>
            <a:endParaRPr lang="en-US"/>
          </a:p>
        </p:txBody>
      </p:sp>
    </p:spTree>
    <p:extLst>
      <p:ext uri="{BB962C8B-B14F-4D97-AF65-F5344CB8AC3E}">
        <p14:creationId xmlns:p14="http://schemas.microsoft.com/office/powerpoint/2010/main" val="379057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why, for projects like bit-tabs, which has its own less/style files and templates, we use </a:t>
            </a:r>
            <a:r>
              <a:rPr lang="en-US" baseline="0" dirty="0" err="1" smtClean="0"/>
              <a:t>StealJS</a:t>
            </a:r>
            <a:r>
              <a:rPr lang="en-US" baseline="0" dirty="0" smtClean="0"/>
              <a:t> to export the project into all of these formats.</a:t>
            </a:r>
          </a:p>
          <a:p>
            <a:endParaRPr lang="en-US" dirty="0" smtClean="0"/>
          </a:p>
          <a:p>
            <a:endParaRPr lang="en-US" dirty="0" smtClean="0"/>
          </a:p>
          <a:p>
            <a:r>
              <a:rPr lang="en-US" dirty="0" smtClean="0"/>
              <a:t>You can see </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22</a:t>
            </a:fld>
            <a:endParaRPr lang="en-US"/>
          </a:p>
        </p:txBody>
      </p:sp>
    </p:spTree>
    <p:extLst>
      <p:ext uri="{BB962C8B-B14F-4D97-AF65-F5344CB8AC3E}">
        <p14:creationId xmlns:p14="http://schemas.microsoft.com/office/powerpoint/2010/main" val="1629354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Reuse - In big organizations, you don't want to write the same code over and over. This makes your code available to everyone. I can't tell you how many times this one company recreated the same calendaring logic for its strange quarters and weeks that didn't start on Sundays.</a:t>
            </a:r>
          </a:p>
          <a:p>
            <a:pPr marL="171450" indent="-171450">
              <a:buFontTx/>
              <a:buChar cha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 Thinking </a:t>
            </a:r>
            <a:r>
              <a:rPr lang="en-US" dirty="0" err="1" smtClean="0"/>
              <a:t>Semver</a:t>
            </a:r>
            <a:r>
              <a:rPr lang="en-US" dirty="0" smtClean="0"/>
              <a:t> - A semantic version number is an incredibly useful bit of meta information. It expresses if a module has a breaking change, a new feature, or a bug</a:t>
            </a:r>
            <a:r>
              <a:rPr lang="en-US" baseline="0" dirty="0" smtClean="0"/>
              <a:t> fix.</a:t>
            </a:r>
            <a:endParaRPr lang="en-US" dirty="0" smtClean="0"/>
          </a:p>
          <a:p>
            <a:pPr marL="171450" indent="-171450">
              <a:buFontTx/>
              <a:buChar char="•"/>
            </a:pPr>
            <a:endParaRPr lang="en-US" dirty="0" smtClean="0"/>
          </a:p>
          <a:p>
            <a:endParaRPr lang="en-US" dirty="0" smtClean="0"/>
          </a:p>
          <a:p>
            <a:r>
              <a:rPr lang="en-US" dirty="0" smtClean="0"/>
              <a:t>*   Fine grained control - Imagine you have 3 teams developing three different pages. Even with the best branch and merge strategies, it can be complex to merge these all into a release branch, especially if one of the pages has an error that is discovered late. With packages, it's easy to roll back just the offending page to an earlier version.</a:t>
            </a:r>
          </a:p>
          <a:p>
            <a:endParaRPr lang="en-US" dirty="0" smtClean="0"/>
          </a:p>
        </p:txBody>
      </p:sp>
      <p:sp>
        <p:nvSpPr>
          <p:cNvPr id="4" name="Slide Number Placeholder 3"/>
          <p:cNvSpPr>
            <a:spLocks noGrp="1"/>
          </p:cNvSpPr>
          <p:nvPr>
            <p:ph type="sldNum" sz="quarter" idx="10"/>
          </p:nvPr>
        </p:nvSpPr>
        <p:spPr/>
        <p:txBody>
          <a:bodyPr/>
          <a:lstStyle/>
          <a:p>
            <a:fld id="{FB0BDEA3-60C0-8F47-93A3-4413D122077A}" type="slidenum">
              <a:rPr lang="en-US" smtClean="0"/>
              <a:t>23</a:t>
            </a:fld>
            <a:endParaRPr lang="en-US"/>
          </a:p>
        </p:txBody>
      </p:sp>
    </p:spTree>
    <p:extLst>
      <p:ext uri="{BB962C8B-B14F-4D97-AF65-F5344CB8AC3E}">
        <p14:creationId xmlns:p14="http://schemas.microsoft.com/office/powerpoint/2010/main" val="2607202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Outline</a:t>
            </a:r>
            <a:endParaRPr lang="en-US" b="0" dirty="0" smtClean="0"/>
          </a:p>
          <a:p>
            <a:endParaRPr lang="en-US" b="0" dirty="0" smtClean="0"/>
          </a:p>
          <a:p>
            <a:r>
              <a:rPr lang="en-US" b="0" dirty="0" smtClean="0"/>
              <a:t> - Custom</a:t>
            </a:r>
            <a:r>
              <a:rPr lang="en-US" b="0" baseline="0" dirty="0" smtClean="0"/>
              <a:t> HTML has taken over JavaScript development.  </a:t>
            </a:r>
          </a:p>
          <a:p>
            <a:endParaRPr lang="en-US" b="0" baseline="0" dirty="0" smtClean="0"/>
          </a:p>
          <a:p>
            <a:endParaRPr lang="en-US" b="0" baseline="0" dirty="0" smtClean="0"/>
          </a:p>
          <a:p>
            <a:r>
              <a:rPr lang="en-US" b="0" baseline="0" dirty="0" smtClean="0"/>
              <a:t>instead of having something in your page, and calling $().</a:t>
            </a:r>
            <a:r>
              <a:rPr lang="en-US" b="0" baseline="0" dirty="0" err="1" smtClean="0"/>
              <a:t>datepicker</a:t>
            </a:r>
            <a:r>
              <a:rPr lang="en-US" b="0" baseline="0" dirty="0" smtClean="0"/>
              <a:t>(), you just put in a </a:t>
            </a:r>
            <a:r>
              <a:rPr lang="en-US" b="0" baseline="0" dirty="0" err="1" smtClean="0"/>
              <a:t>datepicker</a:t>
            </a:r>
            <a:r>
              <a:rPr lang="en-US" b="0" baseline="0" dirty="0" smtClean="0"/>
              <a:t>.</a:t>
            </a:r>
          </a:p>
          <a:p>
            <a:endParaRPr lang="en-US" b="0" baseline="0" dirty="0" smtClean="0"/>
          </a:p>
          <a:p>
            <a:pPr marL="0" indent="0">
              <a:buFontTx/>
              <a:buNone/>
            </a:pPr>
            <a:r>
              <a:rPr lang="en-US" baseline="0" dirty="0" smtClean="0"/>
              <a:t>Most people have solidified around HTML orchestration, and I think for good reason:</a:t>
            </a:r>
          </a:p>
          <a:p>
            <a:pPr marL="0" indent="0">
              <a:buFontTx/>
              <a:buNone/>
            </a:pPr>
            <a:endParaRPr lang="en-US" baseline="0" dirty="0" smtClean="0"/>
          </a:p>
          <a:p>
            <a:pPr marL="171450" indent="-171450">
              <a:buFontTx/>
              <a:buChar char="-"/>
            </a:pPr>
            <a:r>
              <a:rPr lang="en-US" baseline="0" dirty="0" smtClean="0"/>
              <a:t>it’s a language that most people are pretty familiar with</a:t>
            </a:r>
          </a:p>
          <a:p>
            <a:pPr marL="171450" indent="-171450">
              <a:buFontTx/>
              <a:buChar char="-"/>
            </a:pPr>
            <a:r>
              <a:rPr lang="en-US" baseline="0" dirty="0" smtClean="0"/>
              <a:t>it can easily show hierarchy, its nested</a:t>
            </a:r>
          </a:p>
          <a:p>
            <a:pPr marL="171450" indent="-171450">
              <a:buFontTx/>
              <a:buChar char="-"/>
            </a:pPr>
            <a:r>
              <a:rPr lang="en-US" baseline="0" dirty="0" smtClean="0"/>
              <a:t>We are producing HTML</a:t>
            </a:r>
          </a:p>
          <a:p>
            <a:endParaRPr lang="en-US" b="0" baseline="0" dirty="0" smtClean="0"/>
          </a:p>
          <a:p>
            <a:endParaRPr lang="en-US" b="0" dirty="0" smtClean="0"/>
          </a:p>
          <a:p>
            <a:r>
              <a:rPr lang="en-US" b="0" dirty="0" smtClean="0"/>
              <a:t> - Compositing</a:t>
            </a:r>
            <a:r>
              <a:rPr lang="en-US" b="0" baseline="0" dirty="0" smtClean="0"/>
              <a:t> Elements</a:t>
            </a:r>
          </a:p>
          <a:p>
            <a:r>
              <a:rPr lang="en-US" b="0" baseline="0" dirty="0" smtClean="0"/>
              <a:t> - Template dependencies</a:t>
            </a:r>
            <a:endParaRPr lang="en-US" b="1" dirty="0" smtClean="0"/>
          </a:p>
          <a:p>
            <a:r>
              <a:rPr lang="en-US" dirty="0" smtClean="0"/>
              <a:t> - Composing components</a:t>
            </a:r>
          </a:p>
          <a:p>
            <a:endParaRPr lang="en-US" dirty="0" smtClean="0"/>
          </a:p>
          <a:p>
            <a:endParaRPr lang="en-US" dirty="0" smtClean="0"/>
          </a:p>
          <a:p>
            <a:endParaRPr lang="en-US" dirty="0" smtClean="0"/>
          </a:p>
          <a:p>
            <a:endParaRPr lang="en-US" dirty="0" smtClean="0"/>
          </a:p>
          <a:p>
            <a:r>
              <a:rPr lang="en-US" dirty="0" smtClean="0"/>
              <a:t>Number 4 is  “Advanced HTML Template</a:t>
            </a:r>
            <a:r>
              <a:rPr lang="en-US" baseline="0" dirty="0" smtClean="0"/>
              <a:t> </a:t>
            </a:r>
            <a:r>
              <a:rPr lang="en-US" dirty="0" smtClean="0"/>
              <a:t>Orchestration”.</a:t>
            </a:r>
            <a:r>
              <a:rPr lang="en-US" baseline="0" dirty="0" smtClean="0"/>
              <a:t>  By now, hopefully most people are aware of how HTML or a combination of HTML and some </a:t>
            </a:r>
            <a:r>
              <a:rPr lang="en-US" baseline="0" dirty="0" err="1" smtClean="0"/>
              <a:t>templating</a:t>
            </a:r>
            <a:r>
              <a:rPr lang="en-US" baseline="0" dirty="0" smtClean="0"/>
              <a:t> language have taken over the</a:t>
            </a:r>
          </a:p>
          <a:p>
            <a:r>
              <a:rPr lang="en-US" baseline="0" dirty="0" smtClean="0"/>
              <a:t>responsibility of assembling the parts of an application into its final form.</a:t>
            </a:r>
          </a:p>
          <a:p>
            <a:endParaRPr lang="en-US" baseline="0" dirty="0" smtClean="0"/>
          </a:p>
          <a:p>
            <a:r>
              <a:rPr lang="en-US" baseline="0" dirty="0" smtClean="0"/>
              <a:t>Previously, we would wire up </a:t>
            </a:r>
            <a:r>
              <a:rPr lang="en-US" baseline="0" dirty="0" err="1" smtClean="0"/>
              <a:t>jQuery</a:t>
            </a:r>
            <a:r>
              <a:rPr lang="en-US" baseline="0" dirty="0" smtClean="0"/>
              <a:t> or Backbone widgets like this:</a:t>
            </a:r>
          </a:p>
          <a:p>
            <a:endParaRPr lang="en-US" baseline="0" dirty="0" smtClean="0"/>
          </a:p>
          <a:p>
            <a:r>
              <a:rPr lang="en-US" i="1" baseline="0" dirty="0" err="1" smtClean="0"/>
              <a:t>jQuery</a:t>
            </a:r>
            <a:r>
              <a:rPr lang="en-US" i="1" baseline="0" dirty="0" smtClean="0"/>
              <a:t> UI example</a:t>
            </a:r>
          </a:p>
          <a:p>
            <a:endParaRPr lang="en-US" baseline="0" dirty="0" smtClean="0"/>
          </a:p>
          <a:p>
            <a:r>
              <a:rPr lang="en-US" baseline="0" dirty="0" smtClean="0"/>
              <a:t>Now, using custom elements or directives, we use something like HTML to assembling the pieces of an application.  It might look like this:</a:t>
            </a:r>
          </a:p>
          <a:p>
            <a:endParaRPr lang="en-US" baseline="0" dirty="0" smtClean="0"/>
          </a:p>
          <a:p>
            <a:pPr marL="171450" indent="-171450">
              <a:buFontTx/>
              <a:buChar char="-"/>
            </a:pPr>
            <a:r>
              <a:rPr lang="en-US" baseline="0" dirty="0" smtClean="0"/>
              <a:t>in </a:t>
            </a:r>
            <a:r>
              <a:rPr lang="en-US" baseline="0" dirty="0" err="1" smtClean="0"/>
              <a:t>anguar</a:t>
            </a:r>
            <a:endParaRPr lang="en-US" baseline="0" dirty="0" smtClean="0"/>
          </a:p>
          <a:p>
            <a:pPr marL="171450" indent="-171450">
              <a:buFontTx/>
              <a:buChar char="-"/>
            </a:pPr>
            <a:r>
              <a:rPr lang="en-US" baseline="0" dirty="0" smtClean="0"/>
              <a:t>in react</a:t>
            </a:r>
          </a:p>
          <a:p>
            <a:pPr marL="171450" indent="-171450">
              <a:buFontTx/>
              <a:buChar char="-"/>
            </a:pPr>
            <a:r>
              <a:rPr lang="en-US" baseline="0" dirty="0" smtClean="0"/>
              <a:t>in polymer</a:t>
            </a:r>
          </a:p>
          <a:p>
            <a:pPr marL="171450" indent="-171450">
              <a:buFontTx/>
              <a:buChar char="-"/>
            </a:pPr>
            <a:r>
              <a:rPr lang="en-US" baseline="0" dirty="0" smtClean="0"/>
              <a:t>in CanJS</a:t>
            </a:r>
          </a:p>
          <a:p>
            <a:pPr marL="0" indent="0">
              <a:buFontTx/>
              <a:buNone/>
            </a:pPr>
            <a:endParaRPr lang="en-US" baseline="0" dirty="0" smtClean="0"/>
          </a:p>
          <a:p>
            <a:pPr marL="0" indent="0">
              <a:buFontTx/>
              <a:buNone/>
            </a:pPr>
            <a:r>
              <a:rPr lang="en-US" baseline="0" dirty="0" smtClean="0"/>
              <a:t>So, how do we approach orchestration?  We always right the most beautiful template possible.  Try to write logic that is clear and understandable, that a designer could </a:t>
            </a:r>
          </a:p>
          <a:p>
            <a:pPr marL="0" indent="0">
              <a:buFontTx/>
              <a:buNone/>
            </a:pPr>
            <a:r>
              <a:rPr lang="en-US" baseline="0" dirty="0" smtClean="0"/>
              <a:t>understand.  If you are doing this, you probably </a:t>
            </a:r>
          </a:p>
          <a:p>
            <a:pPr marL="0" indent="0">
              <a:buFontTx/>
              <a:buNone/>
            </a:pPr>
            <a:endParaRPr lang="en-US" baseline="0" dirty="0" smtClean="0"/>
          </a:p>
          <a:p>
            <a:pPr marL="0" indent="0">
              <a:buFontTx/>
              <a:buNone/>
            </a:pPr>
            <a:r>
              <a:rPr lang="en-US" baseline="0" dirty="0" smtClean="0"/>
              <a:t>It seems everyone has solidified around HTML orchestration, and I think for good reason:</a:t>
            </a:r>
          </a:p>
          <a:p>
            <a:pPr marL="0" indent="0">
              <a:buFontTx/>
              <a:buNone/>
            </a:pPr>
            <a:endParaRPr lang="en-US" baseline="0" dirty="0" smtClean="0"/>
          </a:p>
          <a:p>
            <a:pPr marL="171450" indent="-171450">
              <a:buFontTx/>
              <a:buChar char="-"/>
            </a:pPr>
            <a:r>
              <a:rPr lang="en-US" baseline="0" dirty="0" smtClean="0"/>
              <a:t>it’s a language that most people are pretty familiar with</a:t>
            </a:r>
          </a:p>
          <a:p>
            <a:pPr marL="171450" indent="-171450">
              <a:buFontTx/>
              <a:buChar char="-"/>
            </a:pPr>
            <a:r>
              <a:rPr lang="en-US" baseline="0" dirty="0" smtClean="0"/>
              <a:t>it can easily show hierarchy, its nested</a:t>
            </a:r>
          </a:p>
          <a:p>
            <a:pPr marL="171450" indent="-171450">
              <a:buFontTx/>
              <a:buChar char="-"/>
            </a:pPr>
            <a:r>
              <a:rPr lang="en-US" baseline="0" dirty="0" smtClean="0"/>
              <a:t>We are producing HTML</a:t>
            </a:r>
          </a:p>
          <a:p>
            <a:pPr marL="171450" indent="-171450">
              <a:buFontTx/>
              <a:buChar char="-"/>
            </a:pPr>
            <a:endParaRPr lang="en-US" baseline="0" dirty="0" smtClean="0"/>
          </a:p>
          <a:p>
            <a:pPr marL="0" indent="0">
              <a:buFontTx/>
              <a:buNone/>
            </a:pPr>
            <a:endParaRPr lang="en-US" dirty="0" smtClean="0"/>
          </a:p>
          <a:p>
            <a:pPr marL="0" indent="0">
              <a:buFontTx/>
              <a:buNone/>
            </a:pPr>
            <a:r>
              <a:rPr lang="en-US" dirty="0" smtClean="0"/>
              <a:t>So, we’ve also fallen in love with this</a:t>
            </a:r>
            <a:r>
              <a:rPr lang="en-US" baseline="0" dirty="0" smtClean="0"/>
              <a:t> and added two enhancements that I think are pretty cool:</a:t>
            </a:r>
          </a:p>
          <a:p>
            <a:pPr marL="0" indent="0">
              <a:buFontTx/>
              <a:buNone/>
            </a:pPr>
            <a:endParaRPr lang="en-US" baseline="0" dirty="0" smtClean="0"/>
          </a:p>
          <a:p>
            <a:pPr marL="0" indent="0">
              <a:buFontTx/>
              <a:buNone/>
            </a:pPr>
            <a:r>
              <a:rPr lang="en-US" baseline="0" dirty="0" smtClean="0"/>
              <a:t>1. </a:t>
            </a:r>
          </a:p>
          <a:p>
            <a:pPr marL="228600" indent="-228600">
              <a:buFontTx/>
              <a:buAutoNum type="arabicPeriod"/>
            </a:pPr>
            <a:r>
              <a:rPr lang="en-US" baseline="0" dirty="0" smtClean="0"/>
              <a:t>Write nice templates first.  This is like building a “demo” for your app.  How everything should piece together.</a:t>
            </a:r>
          </a:p>
          <a:p>
            <a:pPr marL="228600" indent="-228600">
              <a:buFontTx/>
              <a:buAutoNum type="arabicPeriod"/>
            </a:pPr>
            <a:r>
              <a:rPr lang="en-US" baseline="0" dirty="0" smtClean="0"/>
              <a:t>Load dependencies.</a:t>
            </a:r>
          </a:p>
          <a:p>
            <a:pPr marL="228600" indent="-228600">
              <a:buFontTx/>
              <a:buAutoNum type="arabicPeriod"/>
            </a:pPr>
            <a:r>
              <a:rPr lang="en-US" baseline="0" dirty="0" smtClean="0"/>
              <a:t>Write cool </a:t>
            </a:r>
            <a:endParaRPr lang="en-US" dirty="0" smtClean="0"/>
          </a:p>
          <a:p>
            <a:endParaRPr lang="en-US" dirty="0" smtClean="0"/>
          </a:p>
          <a:p>
            <a:r>
              <a:rPr lang="en-US" dirty="0" smtClean="0"/>
              <a:t>We</a:t>
            </a:r>
            <a:r>
              <a:rPr lang="en-US" baseline="0" dirty="0" smtClean="0"/>
              <a:t>, like many other people, have fallen in love with </a:t>
            </a:r>
            <a:r>
              <a:rPr lang="en-US" baseline="0" dirty="0" err="1" smtClean="0"/>
              <a:t>poweful</a:t>
            </a:r>
            <a:r>
              <a:rPr lang="en-US" baseline="0" dirty="0" smtClean="0"/>
              <a:t> templates.</a:t>
            </a:r>
          </a:p>
          <a:p>
            <a:endParaRPr lang="en-US" baseline="0" dirty="0" smtClean="0"/>
          </a:p>
          <a:p>
            <a:r>
              <a:rPr lang="en-US" baseline="0" dirty="0" smtClean="0"/>
              <a:t>import the modules</a:t>
            </a:r>
          </a:p>
          <a:p>
            <a:r>
              <a:rPr lang="en-US" baseline="0" dirty="0" smtClean="0"/>
              <a:t>assemble them together</a:t>
            </a:r>
          </a:p>
          <a:p>
            <a:endParaRPr lang="en-US" baseline="0" dirty="0" smtClean="0"/>
          </a:p>
          <a:p>
            <a:endParaRPr lang="en-US" baseline="0" dirty="0" smtClean="0"/>
          </a:p>
          <a:p>
            <a:endParaRPr lang="en-US" baseline="0" dirty="0" smtClean="0"/>
          </a:p>
          <a:p>
            <a:endParaRPr lang="en-US" baseline="0" dirty="0" smtClean="0"/>
          </a:p>
          <a:p>
            <a:r>
              <a:rPr lang="en-US" baseline="0" dirty="0" smtClean="0"/>
              <a:t>We take our time authoring them … making them easy to see and understand. maintainability angle.</a:t>
            </a:r>
          </a:p>
          <a:p>
            <a:endParaRPr lang="en-US" baseline="0" dirty="0" smtClean="0"/>
          </a:p>
          <a:p>
            <a:endParaRPr lang="en-US" baseline="0" dirty="0" smtClean="0"/>
          </a:p>
          <a:p>
            <a:endParaRPr lang="en-US" baseline="0" dirty="0" smtClean="0"/>
          </a:p>
          <a:p>
            <a:r>
              <a:rPr lang="en-US" baseline="0" dirty="0" smtClean="0"/>
              <a:t>In comparison to old new Widget or $().widget();</a:t>
            </a:r>
          </a:p>
          <a:p>
            <a:endParaRPr lang="en-US" baseline="0" dirty="0" smtClean="0"/>
          </a:p>
          <a:p>
            <a:r>
              <a:rPr lang="en-US" baseline="0" dirty="0" smtClean="0"/>
              <a:t>1. write them in such a way that someone can understand them.</a:t>
            </a:r>
          </a:p>
          <a:p>
            <a:r>
              <a:rPr lang="en-US" baseline="0" dirty="0" smtClean="0"/>
              <a:t>2. show high-level assembly</a:t>
            </a:r>
          </a:p>
          <a:p>
            <a:r>
              <a:rPr lang="en-US" baseline="0" dirty="0" smtClean="0"/>
              <a:t>3. load dependencies.</a:t>
            </a:r>
          </a:p>
          <a:p>
            <a:endParaRPr lang="en-US" baseline="0" dirty="0" smtClean="0"/>
          </a:p>
          <a:p>
            <a:r>
              <a:rPr lang="en-US" baseline="0" dirty="0" smtClean="0"/>
              <a:t>We’ve added a few cool things to our templates.</a:t>
            </a:r>
          </a:p>
          <a:p>
            <a:endParaRPr lang="en-US" baseline="0" dirty="0" smtClean="0"/>
          </a:p>
          <a:p>
            <a:endParaRPr lang="en-US" baseline="0" dirty="0" smtClean="0"/>
          </a:p>
          <a:p>
            <a:r>
              <a:rPr lang="en-US" baseline="0" dirty="0" smtClean="0"/>
              <a:t>more than live binding</a:t>
            </a:r>
          </a:p>
          <a:p>
            <a:endParaRPr lang="en-US" baseline="0" dirty="0" smtClean="0"/>
          </a:p>
          <a:p>
            <a:r>
              <a:rPr lang="en-US" baseline="0" dirty="0" smtClean="0"/>
              <a:t>wire up and connect</a:t>
            </a:r>
          </a:p>
          <a:p>
            <a:endParaRPr lang="en-US" baseline="0" dirty="0" smtClean="0"/>
          </a:p>
          <a:p>
            <a:r>
              <a:rPr lang="en-US" baseline="0" dirty="0" smtClean="0"/>
              <a:t>elegant</a:t>
            </a:r>
          </a:p>
          <a:p>
            <a:endParaRPr lang="en-US" baseline="0" dirty="0" smtClean="0"/>
          </a:p>
          <a:p>
            <a:r>
              <a:rPr lang="en-US" baseline="0" dirty="0" smtClean="0"/>
              <a:t>the assembly layer</a:t>
            </a:r>
          </a:p>
          <a:p>
            <a:endParaRPr lang="en-US" baseline="0" dirty="0" smtClean="0"/>
          </a:p>
          <a:p>
            <a:r>
              <a:rPr lang="en-US" baseline="0" dirty="0" smtClean="0"/>
              <a:t>So now lets talk about how we actually build applications.  I approach application development simultaneously from the top down and the bottom up.  </a:t>
            </a:r>
          </a:p>
          <a:p>
            <a:endParaRPr lang="en-US" baseline="0" dirty="0" smtClean="0"/>
          </a:p>
          <a:p>
            <a:r>
              <a:rPr lang="en-US" baseline="0" dirty="0" smtClean="0"/>
              <a:t>From the TOP, I try to create a “perfect” HTML orchestration layer. Something pretty enough that a designer will understand it.  Implementing</a:t>
            </a:r>
          </a:p>
          <a:p>
            <a:r>
              <a:rPr lang="en-US" baseline="0" dirty="0" smtClean="0"/>
              <a:t>this</a:t>
            </a:r>
          </a:p>
          <a:p>
            <a:endParaRPr lang="en-US" baseline="0" dirty="0" smtClean="0"/>
          </a:p>
          <a:p>
            <a:r>
              <a:rPr lang="en-US" baseline="0" dirty="0" smtClean="0"/>
              <a:t>From the BOTTOM, I write view model tests that encapsulate the behavior of some small part of the </a:t>
            </a:r>
            <a:r>
              <a:rPr lang="en-US" baseline="0" dirty="0" err="1" smtClean="0"/>
              <a:t>ViewModel</a:t>
            </a:r>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24</a:t>
            </a:fld>
            <a:endParaRPr lang="en-US"/>
          </a:p>
        </p:txBody>
      </p:sp>
    </p:spTree>
    <p:extLst>
      <p:ext uri="{BB962C8B-B14F-4D97-AF65-F5344CB8AC3E}">
        <p14:creationId xmlns:p14="http://schemas.microsoft.com/office/powerpoint/2010/main" val="2353315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baseline="0" dirty="0" smtClean="0"/>
              <a:t>Many of you in this room might be old enough to remember, before 3 years ago, where to</a:t>
            </a:r>
          </a:p>
          <a:p>
            <a:r>
              <a:rPr lang="en-US" b="0" baseline="0" dirty="0" smtClean="0"/>
              <a:t>add functionality to your site, you had to create some HTML, and then somewhere else initialize that HTML with </a:t>
            </a:r>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25</a:t>
            </a:fld>
            <a:endParaRPr lang="en-US"/>
          </a:p>
        </p:txBody>
      </p:sp>
    </p:spTree>
    <p:extLst>
      <p:ext uri="{BB962C8B-B14F-4D97-AF65-F5344CB8AC3E}">
        <p14:creationId xmlns:p14="http://schemas.microsoft.com/office/powerpoint/2010/main" val="2528513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that’s all changed.  Almost every modern framework lets you add a custom element either directly to the page or within a template.</a:t>
            </a:r>
            <a:endParaRPr lang="en-US" dirty="0" smtClean="0"/>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26</a:t>
            </a:fld>
            <a:endParaRPr lang="en-US"/>
          </a:p>
        </p:txBody>
      </p:sp>
    </p:spTree>
    <p:extLst>
      <p:ext uri="{BB962C8B-B14F-4D97-AF65-F5344CB8AC3E}">
        <p14:creationId xmlns:p14="http://schemas.microsoft.com/office/powerpoint/2010/main" val="2528513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React lets you write custom elements in JSX</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27</a:t>
            </a:fld>
            <a:endParaRPr lang="en-US"/>
          </a:p>
        </p:txBody>
      </p:sp>
    </p:spTree>
    <p:extLst>
      <p:ext uri="{BB962C8B-B14F-4D97-AF65-F5344CB8AC3E}">
        <p14:creationId xmlns:p14="http://schemas.microsoft.com/office/powerpoint/2010/main" val="2528513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Angular lets you write them directly</a:t>
            </a:r>
            <a:r>
              <a:rPr lang="en-US" baseline="0" dirty="0" smtClean="0"/>
              <a:t> in the page</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28</a:t>
            </a:fld>
            <a:endParaRPr lang="en-US"/>
          </a:p>
        </p:txBody>
      </p:sp>
    </p:spTree>
    <p:extLst>
      <p:ext uri="{BB962C8B-B14F-4D97-AF65-F5344CB8AC3E}">
        <p14:creationId xmlns:p14="http://schemas.microsoft.com/office/powerpoint/2010/main" val="2528513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CanJS</a:t>
            </a:r>
            <a:r>
              <a:rPr lang="en-US" baseline="0" dirty="0" smtClean="0"/>
              <a:t> lets you write them in a customized version of handlebars.</a:t>
            </a:r>
          </a:p>
          <a:p>
            <a:endParaRPr lang="en-US" baseline="0" dirty="0" smtClean="0"/>
          </a:p>
          <a:p>
            <a:endParaRPr lang="en-US" baseline="0" dirty="0" smtClean="0"/>
          </a:p>
          <a:p>
            <a:r>
              <a:rPr lang="en-US" baseline="0" dirty="0" smtClean="0"/>
              <a:t>So when we write a template for an application, and the custom elements that power it, we have two somewhat conflicting goals:</a:t>
            </a:r>
          </a:p>
          <a:p>
            <a:endParaRPr lang="en-US" baseline="0" dirty="0" smtClean="0"/>
          </a:p>
          <a:p>
            <a:r>
              <a:rPr lang="en-US" baseline="0" dirty="0" smtClean="0"/>
              <a:t>1.  Make our templates clean enough so this guy can understand them.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29</a:t>
            </a:fld>
            <a:endParaRPr lang="en-US"/>
          </a:p>
        </p:txBody>
      </p:sp>
    </p:spTree>
    <p:extLst>
      <p:ext uri="{BB962C8B-B14F-4D97-AF65-F5344CB8AC3E}">
        <p14:creationId xmlns:p14="http://schemas.microsoft.com/office/powerpoint/2010/main" val="2528513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talk is a collection of the best or unique or sometimes both techniques we’ve used to make </a:t>
            </a:r>
            <a:r>
              <a:rPr lang="en-US" baseline="0" dirty="0" err="1" smtClean="0"/>
              <a:t>maintainble</a:t>
            </a:r>
            <a:r>
              <a:rPr lang="en-US" baseline="0" dirty="0" smtClean="0"/>
              <a:t>, fun, and fast single page applications.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I’ve structured this talk into 10, 5 minute lightning talks.  So on speaker rate, you can rate me 10 different times.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each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where I’ll cover a technique we use, why we use it, and an example of it in action, showing off any “cool” tech we use to do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talk is going to go very fast and be very technical.  Some of the code examples might be hard to follow.  However, hopefully I’ll be able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clearly explain the general technique and the benefits from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demonstrate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Unfortunately, I am not able to show any of our clients code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3</a:t>
            </a:fld>
            <a:endParaRPr lang="en-US"/>
          </a:p>
        </p:txBody>
      </p:sp>
    </p:spTree>
    <p:extLst>
      <p:ext uri="{BB962C8B-B14F-4D97-AF65-F5344CB8AC3E}">
        <p14:creationId xmlns:p14="http://schemas.microsoft.com/office/powerpoint/2010/main" val="2890608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a:t>
            </a:r>
            <a:r>
              <a:rPr lang="en-US" dirty="0" err="1" smtClean="0"/>
              <a:t>Bitovi’s</a:t>
            </a:r>
            <a:r>
              <a:rPr lang="en-US" dirty="0" smtClean="0"/>
              <a:t> UX director.</a:t>
            </a:r>
            <a:r>
              <a:rPr lang="en-US" baseline="0" dirty="0" smtClean="0"/>
              <a:t> </a:t>
            </a:r>
            <a:r>
              <a:rPr lang="en-US" dirty="0" smtClean="0"/>
              <a:t>He doesn’t know how to write much JavaScript, but he knows HTML and CSS.</a:t>
            </a:r>
          </a:p>
          <a:p>
            <a:endParaRPr lang="en-US" dirty="0" smtClean="0"/>
          </a:p>
          <a:p>
            <a:r>
              <a:rPr lang="en-US" dirty="0" smtClean="0"/>
              <a:t>Our second goal is to make</a:t>
            </a:r>
            <a:r>
              <a:rPr lang="en-US" baseline="0" dirty="0" smtClean="0"/>
              <a:t> them flexible enough so he can make new behaviors and functionality without bothering us.</a:t>
            </a:r>
          </a:p>
          <a:p>
            <a:endParaRPr lang="en-US" baseline="0" dirty="0" smtClean="0"/>
          </a:p>
          <a:p>
            <a:r>
              <a:rPr lang="en-US" baseline="0" dirty="0" smtClean="0"/>
              <a:t>I think we do two interesting things to help with that.</a:t>
            </a:r>
          </a:p>
        </p:txBody>
      </p:sp>
      <p:sp>
        <p:nvSpPr>
          <p:cNvPr id="4" name="Slide Number Placeholder 3"/>
          <p:cNvSpPr>
            <a:spLocks noGrp="1"/>
          </p:cNvSpPr>
          <p:nvPr>
            <p:ph type="sldNum" sz="quarter" idx="10"/>
          </p:nvPr>
        </p:nvSpPr>
        <p:spPr/>
        <p:txBody>
          <a:bodyPr/>
          <a:lstStyle/>
          <a:p>
            <a:fld id="{FB0BDEA3-60C0-8F47-93A3-4413D122077A}" type="slidenum">
              <a:rPr lang="en-US" smtClean="0"/>
              <a:t>30</a:t>
            </a:fld>
            <a:endParaRPr lang="en-US"/>
          </a:p>
        </p:txBody>
      </p:sp>
    </p:spTree>
    <p:extLst>
      <p:ext uri="{BB962C8B-B14F-4D97-AF65-F5344CB8AC3E}">
        <p14:creationId xmlns:p14="http://schemas.microsoft.com/office/powerpoint/2010/main" val="3299297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first is</a:t>
            </a:r>
            <a:r>
              <a:rPr lang="en-US" baseline="0" dirty="0" smtClean="0"/>
              <a:t> the combination or “tag team” of </a:t>
            </a:r>
          </a:p>
          <a:p>
            <a:r>
              <a:rPr lang="en-US" baseline="0" dirty="0" smtClean="0"/>
              <a:t> - custom elements that can load data – order-model here will request all orders that are due today and make them available in the template.</a:t>
            </a:r>
          </a:p>
          <a:p>
            <a:r>
              <a:rPr lang="en-US" baseline="0" dirty="0" smtClean="0"/>
              <a:t> - and compose-able widget type elements that change their behavior when elements get added or removed.</a:t>
            </a:r>
          </a:p>
          <a:p>
            <a:endParaRPr lang="en-US" baseline="0" dirty="0" smtClean="0"/>
          </a:p>
          <a:p>
            <a:r>
              <a:rPr lang="en-US" baseline="0" dirty="0" smtClean="0"/>
              <a:t>Lets see a brief example.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B0BDEA3-60C0-8F47-93A3-4413D122077A}" type="slidenum">
              <a:rPr lang="en-US" smtClean="0"/>
              <a:t>31</a:t>
            </a:fld>
            <a:endParaRPr lang="en-US"/>
          </a:p>
        </p:txBody>
      </p:sp>
    </p:spTree>
    <p:extLst>
      <p:ext uri="{BB962C8B-B14F-4D97-AF65-F5344CB8AC3E}">
        <p14:creationId xmlns:p14="http://schemas.microsoft.com/office/powerpoint/2010/main" val="669926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demo page shows a simple</a:t>
            </a:r>
            <a:r>
              <a:rPr lang="en-US" baseline="0" dirty="0" smtClean="0"/>
              <a:t> graph of a single restaurant’s orders.</a:t>
            </a:r>
          </a:p>
          <a:p>
            <a:endParaRPr lang="en-US" baseline="0" dirty="0" smtClean="0"/>
          </a:p>
          <a:p>
            <a:r>
              <a:rPr lang="en-US" baseline="0" dirty="0" smtClean="0"/>
              <a:t>If our designer wanted to add another restaurant, all they would need to do is add another &lt;order-model&gt; and another &lt;bit-series&gt; element.</a:t>
            </a:r>
          </a:p>
          <a:p>
            <a:endParaRPr lang="en-US" baseline="0" dirty="0" smtClean="0"/>
          </a:p>
          <a:p>
            <a:r>
              <a:rPr lang="en-US" baseline="0" dirty="0" smtClean="0"/>
              <a:t>In our “apps”, we have bit-legends, bit-scales, and other elements that combine to customize a graph.</a:t>
            </a:r>
          </a:p>
          <a:p>
            <a:endParaRPr lang="en-US" baseline="0" dirty="0" smtClean="0"/>
          </a:p>
          <a:p>
            <a:r>
              <a:rPr lang="en-US" baseline="0" dirty="0" smtClean="0"/>
              <a:t>In this way, they can assemble their data and the graph without a developers help.  It’s especially great for prototyping.</a:t>
            </a:r>
          </a:p>
          <a:p>
            <a:endParaRPr lang="en-US" baseline="0" dirty="0" smtClean="0"/>
          </a:p>
          <a:p>
            <a:endParaRPr lang="en-US" baseline="0" dirty="0" smtClean="0"/>
          </a:p>
          <a:p>
            <a:r>
              <a:rPr lang="en-US" b="1" baseline="0" dirty="0" smtClean="0"/>
              <a:t>Show live-updating</a:t>
            </a:r>
          </a:p>
        </p:txBody>
      </p:sp>
      <p:sp>
        <p:nvSpPr>
          <p:cNvPr id="4" name="Slide Number Placeholder 3"/>
          <p:cNvSpPr>
            <a:spLocks noGrp="1"/>
          </p:cNvSpPr>
          <p:nvPr>
            <p:ph type="sldNum" sz="quarter" idx="10"/>
          </p:nvPr>
        </p:nvSpPr>
        <p:spPr/>
        <p:txBody>
          <a:bodyPr/>
          <a:lstStyle/>
          <a:p>
            <a:fld id="{FB0BDEA3-60C0-8F47-93A3-4413D122077A}" type="slidenum">
              <a:rPr lang="en-US" smtClean="0"/>
              <a:t>32</a:t>
            </a:fld>
            <a:endParaRPr lang="en-US"/>
          </a:p>
        </p:txBody>
      </p:sp>
    </p:spTree>
    <p:extLst>
      <p:ext uri="{BB962C8B-B14F-4D97-AF65-F5344CB8AC3E}">
        <p14:creationId xmlns:p14="http://schemas.microsoft.com/office/powerpoint/2010/main" val="3456151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next thing we support is declaring</a:t>
            </a:r>
            <a:r>
              <a:rPr lang="en-US" baseline="0" dirty="0" smtClean="0"/>
              <a:t> dependencies in the template.  This allows the designer to import new functionality at will.</a:t>
            </a:r>
          </a:p>
          <a:p>
            <a:endParaRPr lang="en-US" baseline="0" dirty="0" smtClean="0"/>
          </a:p>
          <a:p>
            <a:r>
              <a:rPr lang="en-US" baseline="0" dirty="0" smtClean="0"/>
              <a:t>Even better, it keeps the dependencies local to the place where they are actually being used.</a:t>
            </a:r>
          </a:p>
          <a:p>
            <a:endParaRPr lang="en-US" baseline="0" dirty="0" smtClean="0"/>
          </a:p>
          <a:p>
            <a:r>
              <a:rPr lang="en-US" baseline="0" dirty="0" smtClean="0"/>
              <a:t>This is also used in progressive loading in the most amazing way possible.</a:t>
            </a:r>
          </a:p>
        </p:txBody>
      </p:sp>
      <p:sp>
        <p:nvSpPr>
          <p:cNvPr id="4" name="Slide Number Placeholder 3"/>
          <p:cNvSpPr>
            <a:spLocks noGrp="1"/>
          </p:cNvSpPr>
          <p:nvPr>
            <p:ph type="sldNum" sz="quarter" idx="10"/>
          </p:nvPr>
        </p:nvSpPr>
        <p:spPr/>
        <p:txBody>
          <a:bodyPr/>
          <a:lstStyle/>
          <a:p>
            <a:fld id="{FB0BDEA3-60C0-8F47-93A3-4413D122077A}" type="slidenum">
              <a:rPr lang="en-US" smtClean="0"/>
              <a:t>33</a:t>
            </a:fld>
            <a:endParaRPr lang="en-US"/>
          </a:p>
        </p:txBody>
      </p:sp>
    </p:spTree>
    <p:extLst>
      <p:ext uri="{BB962C8B-B14F-4D97-AF65-F5344CB8AC3E}">
        <p14:creationId xmlns:p14="http://schemas.microsoft.com/office/powerpoint/2010/main" val="2528513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Finally, a third thing (even though I said there will be two), I really like how Reacts JSX can keep JavaScript and HTML together.  It makes it so you don’t have</a:t>
            </a:r>
          </a:p>
          <a:p>
            <a:r>
              <a:rPr lang="en-US" baseline="0" dirty="0" smtClean="0"/>
              <a:t>to context switch between different files.</a:t>
            </a:r>
          </a:p>
        </p:txBody>
      </p:sp>
      <p:sp>
        <p:nvSpPr>
          <p:cNvPr id="4" name="Slide Number Placeholder 3"/>
          <p:cNvSpPr>
            <a:spLocks noGrp="1"/>
          </p:cNvSpPr>
          <p:nvPr>
            <p:ph type="sldNum" sz="quarter" idx="10"/>
          </p:nvPr>
        </p:nvSpPr>
        <p:spPr/>
        <p:txBody>
          <a:bodyPr/>
          <a:lstStyle/>
          <a:p>
            <a:fld id="{FB0BDEA3-60C0-8F47-93A3-4413D122077A}" type="slidenum">
              <a:rPr lang="en-US" smtClean="0"/>
              <a:t>34</a:t>
            </a:fld>
            <a:endParaRPr lang="en-US"/>
          </a:p>
        </p:txBody>
      </p:sp>
    </p:spTree>
    <p:extLst>
      <p:ext uri="{BB962C8B-B14F-4D97-AF65-F5344CB8AC3E}">
        <p14:creationId xmlns:p14="http://schemas.microsoft.com/office/powerpoint/2010/main" val="2528513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err="1" smtClean="0"/>
              <a:t>Webcomponents</a:t>
            </a:r>
            <a:r>
              <a:rPr lang="en-US" baseline="0" dirty="0" smtClean="0"/>
              <a:t> will offer something very similar.</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35</a:t>
            </a:fld>
            <a:endParaRPr lang="en-US"/>
          </a:p>
        </p:txBody>
      </p:sp>
    </p:spTree>
    <p:extLst>
      <p:ext uri="{BB962C8B-B14F-4D97-AF65-F5344CB8AC3E}">
        <p14:creationId xmlns:p14="http://schemas.microsoft.com/office/powerpoint/2010/main" val="2528513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And finally, of course, we have our version.</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36</a:t>
            </a:fld>
            <a:endParaRPr lang="en-US"/>
          </a:p>
        </p:txBody>
      </p:sp>
    </p:spTree>
    <p:extLst>
      <p:ext uri="{BB962C8B-B14F-4D97-AF65-F5344CB8AC3E}">
        <p14:creationId xmlns:p14="http://schemas.microsoft.com/office/powerpoint/2010/main" val="2528513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this topic is all about how we approach writing view models</a:t>
            </a:r>
          </a:p>
          <a:p>
            <a:r>
              <a:rPr lang="en-US" sz="1200" kern="1200" dirty="0" smtClean="0">
                <a:solidFill>
                  <a:schemeClr val="tx1"/>
                </a:solidFill>
                <a:latin typeface="+mn-lt"/>
                <a:ea typeface="+mn-ea"/>
                <a:cs typeface="+mn-cs"/>
              </a:rPr>
              <a:t>- specifically with an emphasis on writing unit testable view models</a:t>
            </a:r>
          </a:p>
          <a:p>
            <a:r>
              <a:rPr lang="en-US" sz="1200" kern="1200" dirty="0" smtClean="0">
                <a:solidFill>
                  <a:schemeClr val="tx1"/>
                </a:solidFill>
                <a:latin typeface="+mn-lt"/>
                <a:ea typeface="+mn-ea"/>
                <a:cs typeface="+mn-cs"/>
              </a:rPr>
              <a:t>- In an MVVM approach, your view models control the flow of a user’s behavior, in a client, that’s tends</a:t>
            </a:r>
          </a:p>
          <a:p>
            <a:r>
              <a:rPr lang="en-US" sz="1200" kern="1200" dirty="0" smtClean="0">
                <a:solidFill>
                  <a:schemeClr val="tx1"/>
                </a:solidFill>
                <a:latin typeface="+mn-lt"/>
                <a:ea typeface="+mn-ea"/>
                <a:cs typeface="+mn-cs"/>
              </a:rPr>
              <a:t>to be where most of your complex logic exists.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 using an example, in the place my order app, we will break down:</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37</a:t>
            </a:fld>
            <a:endParaRPr lang="en-US"/>
          </a:p>
        </p:txBody>
      </p:sp>
    </p:spTree>
    <p:extLst>
      <p:ext uri="{BB962C8B-B14F-4D97-AF65-F5344CB8AC3E}">
        <p14:creationId xmlns:p14="http://schemas.microsoft.com/office/powerpoint/2010/main" val="269283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69</a:t>
            </a:fld>
            <a:endParaRPr lang="en-US"/>
          </a:p>
        </p:txBody>
      </p:sp>
    </p:spTree>
    <p:extLst>
      <p:ext uri="{BB962C8B-B14F-4D97-AF65-F5344CB8AC3E}">
        <p14:creationId xmlns:p14="http://schemas.microsoft.com/office/powerpoint/2010/main" val="3453509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topic is about how “two way routing”</a:t>
            </a:r>
            <a:r>
              <a:rPr lang="en-US" baseline="0" dirty="0" smtClean="0"/>
              <a:t> keeps routing rules out of your application logic, resulting in</a:t>
            </a:r>
          </a:p>
          <a:p>
            <a:r>
              <a:rPr lang="en-US" baseline="0" dirty="0" smtClean="0"/>
              <a:t>code that doesn’t need to change if routing rules do.</a:t>
            </a:r>
          </a:p>
          <a:p>
            <a:endParaRPr lang="en-US" baseline="0" dirty="0" smtClean="0"/>
          </a:p>
          <a:p>
            <a:r>
              <a:rPr lang="en-US" baseline="0" dirty="0" smtClean="0"/>
              <a:t>I’ll talk about the difference between one way and two way routing.  Show how it changes your code, and then detail some of the benefits.</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71</a:t>
            </a:fld>
            <a:endParaRPr lang="en-US"/>
          </a:p>
        </p:txBody>
      </p:sp>
    </p:spTree>
    <p:extLst>
      <p:ext uri="{BB962C8B-B14F-4D97-AF65-F5344CB8AC3E}">
        <p14:creationId xmlns:p14="http://schemas.microsoft.com/office/powerpoint/2010/main" val="3732573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on </a:t>
            </a:r>
            <a:r>
              <a:rPr lang="en-US" baseline="0" dirty="0" err="1" smtClean="0"/>
              <a:t>github</a:t>
            </a:r>
            <a:endParaRPr lang="en-US" dirty="0" smtClean="0"/>
          </a:p>
          <a:p>
            <a:endParaRPr lang="en-US" dirty="0" smtClean="0"/>
          </a:p>
          <a:p>
            <a:r>
              <a:rPr lang="en-US" dirty="0" smtClean="0"/>
              <a:t>A simple app, that</a:t>
            </a:r>
            <a:r>
              <a:rPr lang="en-US" baseline="0" dirty="0" smtClean="0"/>
              <a:t> has a lot of complex improvements … real time, server side rendered, and is built with the techniques in mind.</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4</a:t>
            </a:fld>
            <a:endParaRPr lang="en-US"/>
          </a:p>
        </p:txBody>
      </p:sp>
    </p:spTree>
    <p:extLst>
      <p:ext uri="{BB962C8B-B14F-4D97-AF65-F5344CB8AC3E}">
        <p14:creationId xmlns:p14="http://schemas.microsoft.com/office/powerpoint/2010/main" val="1929672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topic is how I think we’ve solved a huge SET of challenges with client</a:t>
            </a:r>
            <a:r>
              <a:rPr lang="en-US" baseline="0" dirty="0" smtClean="0"/>
              <a:t> side model layers.</a:t>
            </a:r>
            <a:endParaRPr lang="en-US" dirty="0" smtClean="0"/>
          </a:p>
          <a:p>
            <a:endParaRPr lang="en-US" dirty="0" smtClean="0"/>
          </a:p>
          <a:p>
            <a:r>
              <a:rPr lang="en-US" dirty="0" smtClean="0"/>
              <a:t>Your</a:t>
            </a:r>
            <a:r>
              <a:rPr lang="en-US" baseline="0" dirty="0" smtClean="0"/>
              <a:t> application’s Model, the layer that connects the client to your backend services, is one of the performance sensitive pieces of your application.  </a:t>
            </a:r>
          </a:p>
          <a:p>
            <a:endParaRPr lang="en-US" baseline="0" dirty="0" smtClean="0"/>
          </a:p>
          <a:p>
            <a:r>
              <a:rPr lang="en-US" baseline="0" dirty="0" smtClean="0"/>
              <a:t>We’ve made it easy to get high performance models and add real-time behaviors.</a:t>
            </a:r>
          </a:p>
          <a:p>
            <a:endParaRPr lang="en-US" baseline="0" dirty="0" smtClean="0"/>
          </a:p>
          <a:p>
            <a:endParaRPr lang="en-US" baseline="0" dirty="0" smtClean="0"/>
          </a:p>
          <a:p>
            <a:endParaRPr lang="en-US" baseline="0" dirty="0" smtClean="0"/>
          </a:p>
          <a:p>
            <a:r>
              <a:rPr lang="en-US" baseline="0" dirty="0" smtClean="0"/>
              <a:t>It’s responsible for controlling network behavior.</a:t>
            </a:r>
          </a:p>
          <a:p>
            <a:endParaRPr lang="en-US" baseline="0" dirty="0" smtClean="0"/>
          </a:p>
          <a:p>
            <a:r>
              <a:rPr lang="en-US" baseline="0" dirty="0" smtClean="0"/>
              <a:t>It can also be one of the more complex parts of your app.  </a:t>
            </a:r>
            <a:endParaRPr lang="en-US" b="1" dirty="0"/>
          </a:p>
        </p:txBody>
      </p:sp>
      <p:sp>
        <p:nvSpPr>
          <p:cNvPr id="4" name="Slide Number Placeholder 3"/>
          <p:cNvSpPr>
            <a:spLocks noGrp="1"/>
          </p:cNvSpPr>
          <p:nvPr>
            <p:ph type="sldNum" sz="quarter" idx="10"/>
          </p:nvPr>
        </p:nvSpPr>
        <p:spPr/>
        <p:txBody>
          <a:bodyPr/>
          <a:lstStyle/>
          <a:p>
            <a:fld id="{FB0BDEA3-60C0-8F47-93A3-4413D122077A}" type="slidenum">
              <a:rPr lang="en-US" smtClean="0"/>
              <a:t>85</a:t>
            </a:fld>
            <a:endParaRPr lang="en-US"/>
          </a:p>
        </p:txBody>
      </p:sp>
    </p:spTree>
    <p:extLst>
      <p:ext uri="{BB962C8B-B14F-4D97-AF65-F5344CB8AC3E}">
        <p14:creationId xmlns:p14="http://schemas.microsoft.com/office/powerpoint/2010/main" val="815383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logic can be tricky.  Consider if we have two widgets showing completed, todos and incomplete todos.  How </a:t>
            </a:r>
          </a:p>
          <a:p>
            <a:r>
              <a:rPr lang="en-US" baseline="0" dirty="0" smtClean="0"/>
              <a:t>do we make them make a single request?  When a server-side update happens, how do we a </a:t>
            </a:r>
            <a:r>
              <a:rPr lang="en-US" baseline="0" dirty="0" err="1" smtClean="0"/>
              <a:t>todo</a:t>
            </a:r>
            <a:r>
              <a:rPr lang="en-US" baseline="0" dirty="0" smtClean="0"/>
              <a:t> go from one list to the other list?</a:t>
            </a:r>
          </a:p>
          <a:p>
            <a:endParaRPr lang="en-US" baseline="0" dirty="0" smtClean="0"/>
          </a:p>
          <a:p>
            <a:r>
              <a:rPr lang="en-US" baseline="0" dirty="0" smtClean="0"/>
              <a:t>How do we save the data in </a:t>
            </a:r>
            <a:r>
              <a:rPr lang="en-US" baseline="0" dirty="0" err="1" smtClean="0"/>
              <a:t>localstorage</a:t>
            </a:r>
            <a:r>
              <a:rPr lang="en-US" baseline="0" dirty="0" smtClean="0"/>
              <a:t> so it doesn’t  have to be retrieved again?</a:t>
            </a:r>
          </a:p>
          <a:p>
            <a:endParaRPr lang="en-US" baseline="0" dirty="0" smtClean="0"/>
          </a:p>
          <a:p>
            <a:endParaRPr lang="en-US" baseline="0" dirty="0" smtClean="0"/>
          </a:p>
          <a:p>
            <a:r>
              <a:rPr lang="en-US" dirty="0" smtClean="0"/>
              <a:t>The answer</a:t>
            </a:r>
            <a:r>
              <a:rPr lang="en-US" baseline="0" dirty="0" smtClean="0"/>
              <a:t> to this is </a:t>
            </a:r>
            <a:r>
              <a:rPr lang="en-US" baseline="0" dirty="0" err="1" smtClean="0"/>
              <a:t>suprisingly</a:t>
            </a:r>
            <a:r>
              <a:rPr lang="en-US" baseline="0" dirty="0" smtClean="0"/>
              <a:t> simple: SETS.</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86</a:t>
            </a:fld>
            <a:endParaRPr lang="en-US"/>
          </a:p>
        </p:txBody>
      </p:sp>
    </p:spTree>
    <p:extLst>
      <p:ext uri="{BB962C8B-B14F-4D97-AF65-F5344CB8AC3E}">
        <p14:creationId xmlns:p14="http://schemas.microsoft.com/office/powerpoint/2010/main" val="20259588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 set algebra!</a:t>
            </a:r>
          </a:p>
          <a:p>
            <a:endParaRPr lang="en-US" baseline="0" dirty="0" smtClean="0"/>
          </a:p>
          <a:p>
            <a:r>
              <a:rPr lang="en-US" baseline="0" dirty="0" smtClean="0"/>
              <a:t>Yes, sets as in </a:t>
            </a:r>
            <a:r>
              <a:rPr lang="en-US" baseline="0" dirty="0" err="1" smtClean="0"/>
              <a:t>venn</a:t>
            </a:r>
            <a:r>
              <a:rPr lang="en-US" baseline="0" dirty="0" smtClean="0"/>
              <a:t> diagrams.</a:t>
            </a:r>
          </a:p>
          <a:p>
            <a:endParaRPr lang="en-US" baseline="0" dirty="0" smtClean="0"/>
          </a:p>
          <a:p>
            <a:r>
              <a:rPr lang="en-US" baseline="0" dirty="0" smtClean="0"/>
              <a:t>Why sets? </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87</a:t>
            </a:fld>
            <a:endParaRPr lang="en-US"/>
          </a:p>
        </p:txBody>
      </p:sp>
    </p:spTree>
    <p:extLst>
      <p:ext uri="{BB962C8B-B14F-4D97-AF65-F5344CB8AC3E}">
        <p14:creationId xmlns:p14="http://schemas.microsoft.com/office/powerpoint/2010/main" val="3727389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 set algebra!</a:t>
            </a:r>
          </a:p>
          <a:p>
            <a:endParaRPr lang="en-US" baseline="0" dirty="0" smtClean="0"/>
          </a:p>
          <a:p>
            <a:r>
              <a:rPr lang="en-US" baseline="0" dirty="0" smtClean="0"/>
              <a:t>Yes, sets as in </a:t>
            </a:r>
            <a:r>
              <a:rPr lang="en-US" baseline="0" dirty="0" err="1" smtClean="0"/>
              <a:t>venn</a:t>
            </a:r>
            <a:r>
              <a:rPr lang="en-US" baseline="0" dirty="0" smtClean="0"/>
              <a:t> diagrams.</a:t>
            </a:r>
          </a:p>
          <a:p>
            <a:endParaRPr lang="en-US" baseline="0" dirty="0" smtClean="0"/>
          </a:p>
          <a:p>
            <a:r>
              <a:rPr lang="en-US" baseline="0" dirty="0" smtClean="0"/>
              <a:t>Why sets? </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88</a:t>
            </a:fld>
            <a:endParaRPr lang="en-US"/>
          </a:p>
        </p:txBody>
      </p:sp>
    </p:spTree>
    <p:extLst>
      <p:ext uri="{BB962C8B-B14F-4D97-AF65-F5344CB8AC3E}">
        <p14:creationId xmlns:p14="http://schemas.microsoft.com/office/powerpoint/2010/main" val="3727389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 set algebra!</a:t>
            </a:r>
          </a:p>
          <a:p>
            <a:endParaRPr lang="en-US" baseline="0" dirty="0" smtClean="0"/>
          </a:p>
          <a:p>
            <a:r>
              <a:rPr lang="en-US" baseline="0" dirty="0" smtClean="0"/>
              <a:t>Yes, sets as in </a:t>
            </a:r>
            <a:r>
              <a:rPr lang="en-US" baseline="0" dirty="0" err="1" smtClean="0"/>
              <a:t>venn</a:t>
            </a:r>
            <a:r>
              <a:rPr lang="en-US" baseline="0" dirty="0" smtClean="0"/>
              <a:t> diagrams.</a:t>
            </a:r>
          </a:p>
          <a:p>
            <a:endParaRPr lang="en-US" baseline="0" dirty="0" smtClean="0"/>
          </a:p>
          <a:p>
            <a:r>
              <a:rPr lang="en-US" baseline="0" dirty="0" smtClean="0"/>
              <a:t>Why sets? </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89</a:t>
            </a:fld>
            <a:endParaRPr lang="en-US"/>
          </a:p>
        </p:txBody>
      </p:sp>
    </p:spTree>
    <p:extLst>
      <p:ext uri="{BB962C8B-B14F-4D97-AF65-F5344CB8AC3E}">
        <p14:creationId xmlns:p14="http://schemas.microsoft.com/office/powerpoint/2010/main" val="37273897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 set algebra!</a:t>
            </a:r>
          </a:p>
          <a:p>
            <a:endParaRPr lang="en-US" baseline="0" dirty="0" smtClean="0"/>
          </a:p>
          <a:p>
            <a:r>
              <a:rPr lang="en-US" baseline="0" dirty="0" smtClean="0"/>
              <a:t>Yes, sets as in </a:t>
            </a:r>
            <a:r>
              <a:rPr lang="en-US" baseline="0" dirty="0" err="1" smtClean="0"/>
              <a:t>venn</a:t>
            </a:r>
            <a:r>
              <a:rPr lang="en-US" baseline="0" dirty="0" smtClean="0"/>
              <a:t> diagrams.</a:t>
            </a:r>
          </a:p>
          <a:p>
            <a:endParaRPr lang="en-US" baseline="0" dirty="0" smtClean="0"/>
          </a:p>
          <a:p>
            <a:r>
              <a:rPr lang="en-US" baseline="0" dirty="0" smtClean="0"/>
              <a:t>Why sets? </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90</a:t>
            </a:fld>
            <a:endParaRPr lang="en-US"/>
          </a:p>
        </p:txBody>
      </p:sp>
    </p:spTree>
    <p:extLst>
      <p:ext uri="{BB962C8B-B14F-4D97-AF65-F5344CB8AC3E}">
        <p14:creationId xmlns:p14="http://schemas.microsoft.com/office/powerpoint/2010/main" val="3727389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 set algebra!</a:t>
            </a:r>
          </a:p>
          <a:p>
            <a:endParaRPr lang="en-US" baseline="0" dirty="0" smtClean="0"/>
          </a:p>
          <a:p>
            <a:r>
              <a:rPr lang="en-US" baseline="0" dirty="0" smtClean="0"/>
              <a:t>Yes, sets as in </a:t>
            </a:r>
            <a:r>
              <a:rPr lang="en-US" baseline="0" dirty="0" err="1" smtClean="0"/>
              <a:t>venn</a:t>
            </a:r>
            <a:r>
              <a:rPr lang="en-US" baseline="0" dirty="0" smtClean="0"/>
              <a:t> diagrams.</a:t>
            </a:r>
          </a:p>
          <a:p>
            <a:endParaRPr lang="en-US" baseline="0" dirty="0" smtClean="0"/>
          </a:p>
          <a:p>
            <a:r>
              <a:rPr lang="en-US" baseline="0" dirty="0" smtClean="0"/>
              <a:t>Why sets? </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91</a:t>
            </a:fld>
            <a:endParaRPr lang="en-US"/>
          </a:p>
        </p:txBody>
      </p:sp>
    </p:spTree>
    <p:extLst>
      <p:ext uri="{BB962C8B-B14F-4D97-AF65-F5344CB8AC3E}">
        <p14:creationId xmlns:p14="http://schemas.microsoft.com/office/powerpoint/2010/main" val="37273897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 set algebra!</a:t>
            </a:r>
          </a:p>
          <a:p>
            <a:endParaRPr lang="en-US" baseline="0" dirty="0" smtClean="0"/>
          </a:p>
          <a:p>
            <a:r>
              <a:rPr lang="en-US" baseline="0" dirty="0" smtClean="0"/>
              <a:t>Yes, sets as in </a:t>
            </a:r>
            <a:r>
              <a:rPr lang="en-US" baseline="0" dirty="0" err="1" smtClean="0"/>
              <a:t>venn</a:t>
            </a:r>
            <a:r>
              <a:rPr lang="en-US" baseline="0" dirty="0" smtClean="0"/>
              <a:t> diagrams.</a:t>
            </a:r>
          </a:p>
          <a:p>
            <a:endParaRPr lang="en-US" baseline="0" dirty="0" smtClean="0"/>
          </a:p>
          <a:p>
            <a:r>
              <a:rPr lang="en-US" baseline="0" dirty="0" smtClean="0"/>
              <a:t>Why sets? </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92</a:t>
            </a:fld>
            <a:endParaRPr lang="en-US"/>
          </a:p>
        </p:txBody>
      </p:sp>
    </p:spTree>
    <p:extLst>
      <p:ext uri="{BB962C8B-B14F-4D97-AF65-F5344CB8AC3E}">
        <p14:creationId xmlns:p14="http://schemas.microsoft.com/office/powerpoint/2010/main" val="3727389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 set algebra!</a:t>
            </a:r>
          </a:p>
          <a:p>
            <a:endParaRPr lang="en-US" baseline="0" dirty="0" smtClean="0"/>
          </a:p>
          <a:p>
            <a:r>
              <a:rPr lang="en-US" baseline="0" dirty="0" smtClean="0"/>
              <a:t>Yes, sets as in </a:t>
            </a:r>
            <a:r>
              <a:rPr lang="en-US" baseline="0" dirty="0" err="1" smtClean="0"/>
              <a:t>venn</a:t>
            </a:r>
            <a:r>
              <a:rPr lang="en-US" baseline="0" dirty="0" smtClean="0"/>
              <a:t> diagrams.</a:t>
            </a:r>
          </a:p>
          <a:p>
            <a:endParaRPr lang="en-US" baseline="0" dirty="0" smtClean="0"/>
          </a:p>
          <a:p>
            <a:r>
              <a:rPr lang="en-US" baseline="0" dirty="0" smtClean="0"/>
              <a:t>Why sets? </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93</a:t>
            </a:fld>
            <a:endParaRPr lang="en-US"/>
          </a:p>
        </p:txBody>
      </p:sp>
    </p:spTree>
    <p:extLst>
      <p:ext uri="{BB962C8B-B14F-4D97-AF65-F5344CB8AC3E}">
        <p14:creationId xmlns:p14="http://schemas.microsoft.com/office/powerpoint/2010/main" val="3727389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It’s because the </a:t>
            </a:r>
            <a:r>
              <a:rPr lang="en-US" baseline="0" dirty="0" err="1" smtClean="0"/>
              <a:t>params</a:t>
            </a:r>
            <a:r>
              <a:rPr lang="en-US" baseline="0" dirty="0" smtClean="0"/>
              <a:t> you pass to get data from a server always represent that “set” of data.</a:t>
            </a:r>
          </a:p>
          <a:p>
            <a:endParaRPr lang="en-US" baseline="0" dirty="0" smtClean="0"/>
          </a:p>
          <a:p>
            <a:r>
              <a:rPr lang="en-US" baseline="0" dirty="0" err="1" smtClean="0"/>
              <a:t>setA</a:t>
            </a:r>
            <a:r>
              <a:rPr lang="en-US" baseline="0" dirty="0" smtClean="0"/>
              <a:t> represents all todos that belong to user 5 that are completed.</a:t>
            </a:r>
          </a:p>
          <a:p>
            <a:endParaRPr lang="en-US" baseline="0" dirty="0" smtClean="0"/>
          </a:p>
          <a:p>
            <a:endParaRPr lang="en-US" baseline="0" dirty="0" smtClean="0"/>
          </a:p>
          <a:p>
            <a:r>
              <a:rPr lang="en-US" baseline="0" dirty="0" smtClean="0"/>
              <a:t>By associating a set with the data you load, you are able to achieve all sorts of awesome performance techniques.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94</a:t>
            </a:fld>
            <a:endParaRPr lang="en-US"/>
          </a:p>
        </p:txBody>
      </p:sp>
    </p:spTree>
    <p:extLst>
      <p:ext uri="{BB962C8B-B14F-4D97-AF65-F5344CB8AC3E}">
        <p14:creationId xmlns:p14="http://schemas.microsoft.com/office/powerpoint/2010/main" val="38217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5</a:t>
            </a:fld>
            <a:endParaRPr lang="en-US"/>
          </a:p>
        </p:txBody>
      </p:sp>
    </p:spTree>
    <p:extLst>
      <p:ext uri="{BB962C8B-B14F-4D97-AF65-F5344CB8AC3E}">
        <p14:creationId xmlns:p14="http://schemas.microsoft.com/office/powerpoint/2010/main" val="2890608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For example, I could compare </a:t>
            </a:r>
            <a:r>
              <a:rPr lang="en-US" baseline="0" dirty="0" err="1" smtClean="0"/>
              <a:t>setA</a:t>
            </a:r>
            <a:r>
              <a:rPr lang="en-US" baseline="0" dirty="0" smtClean="0"/>
              <a:t> to another set, </a:t>
            </a:r>
            <a:r>
              <a:rPr lang="en-US" baseline="0" dirty="0" err="1" smtClean="0"/>
              <a:t>setB</a:t>
            </a:r>
            <a:r>
              <a:rPr lang="en-US" baseline="0" dirty="0" smtClean="0"/>
              <a:t>.</a:t>
            </a:r>
          </a:p>
          <a:p>
            <a:endParaRPr lang="en-US" baseline="0" dirty="0" smtClean="0"/>
          </a:p>
          <a:p>
            <a:r>
              <a:rPr lang="en-US" baseline="0" dirty="0" err="1" smtClean="0"/>
              <a:t>setB</a:t>
            </a:r>
            <a:r>
              <a:rPr lang="en-US" baseline="0" dirty="0" smtClean="0"/>
              <a:t> might represent all todos for user5 that are completed AND critical.</a:t>
            </a:r>
          </a:p>
          <a:p>
            <a:endParaRPr lang="en-US" baseline="0" dirty="0" smtClean="0"/>
          </a:p>
          <a:p>
            <a:r>
              <a:rPr lang="en-US" baseline="0" dirty="0" err="1" smtClean="0"/>
              <a:t>setB</a:t>
            </a:r>
            <a:r>
              <a:rPr lang="en-US" baseline="0" dirty="0" smtClean="0"/>
              <a:t> is a subset of </a:t>
            </a:r>
            <a:r>
              <a:rPr lang="en-US" baseline="0" dirty="0" err="1" smtClean="0"/>
              <a:t>setA</a:t>
            </a:r>
            <a:r>
              <a:rPr lang="en-US" baseline="0" dirty="0" smtClean="0"/>
              <a:t>.  All the items that are completed and critical are also critical.</a:t>
            </a:r>
          </a:p>
          <a:p>
            <a:endParaRPr lang="en-US" baseline="0" dirty="0" smtClean="0"/>
          </a:p>
          <a:p>
            <a:r>
              <a:rPr lang="en-US" baseline="0" dirty="0" smtClean="0"/>
              <a:t>With this information, you could, for example use the data returned by </a:t>
            </a:r>
            <a:r>
              <a:rPr lang="en-US" baseline="0" dirty="0" err="1" smtClean="0"/>
              <a:t>setA</a:t>
            </a:r>
            <a:r>
              <a:rPr lang="en-US" baseline="0" dirty="0" smtClean="0"/>
              <a:t> to populate the </a:t>
            </a:r>
          </a:p>
          <a:p>
            <a:r>
              <a:rPr lang="en-US" baseline="0" dirty="0" smtClean="0"/>
              <a:t>data needed by </a:t>
            </a:r>
            <a:r>
              <a:rPr lang="en-US" baseline="0" dirty="0" err="1" smtClean="0"/>
              <a:t>setB</a:t>
            </a:r>
            <a:r>
              <a:rPr lang="en-US" baseline="0" dirty="0" smtClean="0"/>
              <a:t>, saving a request.</a:t>
            </a:r>
          </a:p>
          <a:p>
            <a:endParaRPr lang="en-US" baseline="0" dirty="0" smtClean="0"/>
          </a:p>
          <a:p>
            <a:r>
              <a:rPr lang="en-US" baseline="0" dirty="0" smtClean="0"/>
              <a:t>To help with this, we made a set library that performs set algebra using plain JavaScript objects</a:t>
            </a:r>
          </a:p>
          <a:p>
            <a:r>
              <a:rPr lang="en-US" baseline="0" dirty="0" smtClean="0"/>
              <a:t>that look like the </a:t>
            </a:r>
            <a:r>
              <a:rPr lang="en-US" baseline="0" dirty="0" err="1" smtClean="0"/>
              <a:t>params</a:t>
            </a:r>
            <a:r>
              <a:rPr lang="en-US" baseline="0" dirty="0" smtClean="0"/>
              <a:t> you normally send to the server.</a:t>
            </a:r>
          </a:p>
          <a:p>
            <a:endParaRPr lang="en-US" baseline="0" dirty="0" smtClean="0"/>
          </a:p>
          <a:p>
            <a:r>
              <a:rPr lang="en-US" baseline="0" dirty="0" smtClean="0"/>
              <a:t>Lets see other optimizations you can do with set algebra.  </a:t>
            </a:r>
          </a:p>
        </p:txBody>
      </p:sp>
      <p:sp>
        <p:nvSpPr>
          <p:cNvPr id="4" name="Slide Number Placeholder 3"/>
          <p:cNvSpPr>
            <a:spLocks noGrp="1"/>
          </p:cNvSpPr>
          <p:nvPr>
            <p:ph type="sldNum" sz="quarter" idx="10"/>
          </p:nvPr>
        </p:nvSpPr>
        <p:spPr/>
        <p:txBody>
          <a:bodyPr/>
          <a:lstStyle/>
          <a:p>
            <a:fld id="{FB0BDEA3-60C0-8F47-93A3-4413D122077A}" type="slidenum">
              <a:rPr lang="en-US" smtClean="0"/>
              <a:t>95</a:t>
            </a:fld>
            <a:endParaRPr lang="en-US"/>
          </a:p>
        </p:txBody>
      </p:sp>
    </p:spTree>
    <p:extLst>
      <p:ext uri="{BB962C8B-B14F-4D97-AF65-F5344CB8AC3E}">
        <p14:creationId xmlns:p14="http://schemas.microsoft.com/office/powerpoint/2010/main" val="3821729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But first, our set library lets you create algebras that work with things like binary and enumerated properties, and ranges.  And it’s pretty easy to create your own special comparators.</a:t>
            </a:r>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96</a:t>
            </a:fld>
            <a:endParaRPr lang="en-US"/>
          </a:p>
        </p:txBody>
      </p:sp>
    </p:spTree>
    <p:extLst>
      <p:ext uri="{BB962C8B-B14F-4D97-AF65-F5344CB8AC3E}">
        <p14:creationId xmlns:p14="http://schemas.microsoft.com/office/powerpoint/2010/main" val="29657596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Combine Requests</a:t>
            </a:r>
          </a:p>
          <a:p>
            <a:endParaRPr lang="en-US" baseline="0" dirty="0" smtClean="0"/>
          </a:p>
          <a:p>
            <a:r>
              <a:rPr lang="en-US" baseline="0" dirty="0" smtClean="0"/>
              <a:t>With that, you can do techniques like combine simultaneous requests into a single request.</a:t>
            </a:r>
          </a:p>
          <a:p>
            <a:endParaRPr lang="en-US" dirty="0" smtClean="0"/>
          </a:p>
          <a:p>
            <a:endParaRPr lang="en-US" dirty="0" smtClean="0"/>
          </a:p>
          <a:p>
            <a:endParaRPr lang="en-US" dirty="0" smtClean="0"/>
          </a:p>
          <a:p>
            <a:r>
              <a:rPr lang="en-US" b="1" dirty="0" smtClean="0"/>
              <a:t>requests without thinking!</a:t>
            </a:r>
            <a:endParaRPr lang="en-US" b="1" dirty="0"/>
          </a:p>
        </p:txBody>
      </p:sp>
      <p:sp>
        <p:nvSpPr>
          <p:cNvPr id="4" name="Slide Number Placeholder 3"/>
          <p:cNvSpPr>
            <a:spLocks noGrp="1"/>
          </p:cNvSpPr>
          <p:nvPr>
            <p:ph type="sldNum" sz="quarter" idx="10"/>
          </p:nvPr>
        </p:nvSpPr>
        <p:spPr/>
        <p:txBody>
          <a:bodyPr/>
          <a:lstStyle/>
          <a:p>
            <a:fld id="{FB0BDEA3-60C0-8F47-93A3-4413D122077A}" type="slidenum">
              <a:rPr lang="en-US" smtClean="0"/>
              <a:t>97</a:t>
            </a:fld>
            <a:endParaRPr lang="en-US"/>
          </a:p>
        </p:txBody>
      </p:sp>
    </p:spTree>
    <p:extLst>
      <p:ext uri="{BB962C8B-B14F-4D97-AF65-F5344CB8AC3E}">
        <p14:creationId xmlns:p14="http://schemas.microsoft.com/office/powerpoint/2010/main" val="382172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Or load what you haven’t loaded already.</a:t>
            </a:r>
          </a:p>
          <a:p>
            <a:endParaRPr lang="en-US" dirty="0" smtClean="0"/>
          </a:p>
          <a:p>
            <a:endParaRPr lang="en-US" dirty="0" smtClean="0"/>
          </a:p>
          <a:p>
            <a:r>
              <a:rPr lang="en-US" b="1" dirty="0" smtClean="0"/>
              <a:t>requests without thinking!</a:t>
            </a:r>
            <a:endParaRPr lang="en-US" b="1" dirty="0"/>
          </a:p>
        </p:txBody>
      </p:sp>
      <p:sp>
        <p:nvSpPr>
          <p:cNvPr id="4" name="Slide Number Placeholder 3"/>
          <p:cNvSpPr>
            <a:spLocks noGrp="1"/>
          </p:cNvSpPr>
          <p:nvPr>
            <p:ph type="sldNum" sz="quarter" idx="10"/>
          </p:nvPr>
        </p:nvSpPr>
        <p:spPr/>
        <p:txBody>
          <a:bodyPr/>
          <a:lstStyle/>
          <a:p>
            <a:fld id="{FB0BDEA3-60C0-8F47-93A3-4413D122077A}" type="slidenum">
              <a:rPr lang="en-US" smtClean="0"/>
              <a:t>98</a:t>
            </a:fld>
            <a:endParaRPr lang="en-US"/>
          </a:p>
        </p:txBody>
      </p:sp>
    </p:spTree>
    <p:extLst>
      <p:ext uri="{BB962C8B-B14F-4D97-AF65-F5344CB8AC3E}">
        <p14:creationId xmlns:p14="http://schemas.microsoft.com/office/powerpoint/2010/main" val="382172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Or figure</a:t>
            </a:r>
            <a:r>
              <a:rPr lang="en-US" baseline="0" dirty="0" smtClean="0"/>
              <a:t> out set an item belongs to.</a:t>
            </a:r>
          </a:p>
          <a:p>
            <a:endParaRPr lang="en-US" baseline="0" dirty="0" smtClean="0"/>
          </a:p>
          <a:p>
            <a:r>
              <a:rPr lang="en-US" baseline="0" dirty="0" smtClean="0"/>
              <a:t>This is amazing for real time connections.</a:t>
            </a:r>
            <a:endParaRPr lang="en-US" dirty="0" smtClean="0"/>
          </a:p>
          <a:p>
            <a:endParaRPr lang="en-US" dirty="0" smtClean="0"/>
          </a:p>
          <a:p>
            <a:endParaRPr lang="en-US" dirty="0" smtClean="0"/>
          </a:p>
          <a:p>
            <a:r>
              <a:rPr lang="en-US" b="1" dirty="0" smtClean="0"/>
              <a:t>have</a:t>
            </a:r>
            <a:r>
              <a:rPr lang="en-US" b="1" baseline="0" dirty="0" smtClean="0"/>
              <a:t> a box showing “model logic”</a:t>
            </a:r>
            <a:endParaRPr lang="en-US" b="1" dirty="0" smtClean="0"/>
          </a:p>
          <a:p>
            <a:endParaRPr lang="en-US" dirty="0" smtClean="0"/>
          </a:p>
          <a:p>
            <a:r>
              <a:rPr lang="en-US" b="1" dirty="0" smtClean="0"/>
              <a:t>requests without thinking!</a:t>
            </a:r>
            <a:endParaRPr lang="en-US" b="1" dirty="0"/>
          </a:p>
        </p:txBody>
      </p:sp>
      <p:sp>
        <p:nvSpPr>
          <p:cNvPr id="4" name="Slide Number Placeholder 3"/>
          <p:cNvSpPr>
            <a:spLocks noGrp="1"/>
          </p:cNvSpPr>
          <p:nvPr>
            <p:ph type="sldNum" sz="quarter" idx="10"/>
          </p:nvPr>
        </p:nvSpPr>
        <p:spPr/>
        <p:txBody>
          <a:bodyPr/>
          <a:lstStyle/>
          <a:p>
            <a:fld id="{FB0BDEA3-60C0-8F47-93A3-4413D122077A}" type="slidenum">
              <a:rPr lang="en-US" smtClean="0"/>
              <a:t>99</a:t>
            </a:fld>
            <a:endParaRPr lang="en-US"/>
          </a:p>
        </p:txBody>
      </p:sp>
    </p:spTree>
    <p:extLst>
      <p:ext uri="{BB962C8B-B14F-4D97-AF65-F5344CB8AC3E}">
        <p14:creationId xmlns:p14="http://schemas.microsoft.com/office/powerpoint/2010/main" val="3821729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100</a:t>
            </a:fld>
            <a:endParaRPr lang="en-US"/>
          </a:p>
        </p:txBody>
      </p:sp>
    </p:spTree>
    <p:extLst>
      <p:ext uri="{BB962C8B-B14F-4D97-AF65-F5344CB8AC3E}">
        <p14:creationId xmlns:p14="http://schemas.microsoft.com/office/powerpoint/2010/main" val="26179794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102</a:t>
            </a:fld>
            <a:endParaRPr lang="en-US"/>
          </a:p>
        </p:txBody>
      </p:sp>
    </p:spTree>
    <p:extLst>
      <p:ext uri="{BB962C8B-B14F-4D97-AF65-F5344CB8AC3E}">
        <p14:creationId xmlns:p14="http://schemas.microsoft.com/office/powerpoint/2010/main" val="12789895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lists are registered by</a:t>
            </a:r>
            <a:r>
              <a:rPr lang="en-US" baseline="0" dirty="0" smtClean="0"/>
              <a:t> listening to them.</a:t>
            </a:r>
          </a:p>
          <a:p>
            <a:endParaRPr lang="en-US" baseline="0" dirty="0" smtClean="0"/>
          </a:p>
          <a:p>
            <a:r>
              <a:rPr lang="en-US" baseline="0" dirty="0" smtClean="0"/>
              <a:t>can optimize to know which sets the instance was likely in before removing removing.</a:t>
            </a:r>
          </a:p>
          <a:p>
            <a:endParaRPr lang="en-US" baseline="0" dirty="0" smtClean="0"/>
          </a:p>
          <a:p>
            <a:r>
              <a:rPr lang="en-US" baseline="0" dirty="0" smtClean="0"/>
              <a:t>however, the number of lists is rarely big.</a:t>
            </a:r>
          </a:p>
          <a:p>
            <a:endParaRPr lang="en-US" baseline="0" dirty="0" smtClean="0"/>
          </a:p>
          <a:p>
            <a:r>
              <a:rPr lang="en-US" baseline="0" dirty="0" smtClean="0"/>
              <a:t>also, have a keyed lookup</a:t>
            </a:r>
          </a:p>
          <a:p>
            <a:endParaRPr lang="en-US" baseline="0" dirty="0" smtClean="0"/>
          </a:p>
          <a:p>
            <a:r>
              <a:rPr lang="en-US" baseline="0" dirty="0" err="1" smtClean="0"/>
              <a:t>localstorage</a:t>
            </a:r>
            <a:r>
              <a:rPr lang="en-US" baseline="0" dirty="0" smtClean="0"/>
              <a:t> is updated even when you aren’t on the page!</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104</a:t>
            </a:fld>
            <a:endParaRPr lang="en-US"/>
          </a:p>
        </p:txBody>
      </p:sp>
    </p:spTree>
    <p:extLst>
      <p:ext uri="{BB962C8B-B14F-4D97-AF65-F5344CB8AC3E}">
        <p14:creationId xmlns:p14="http://schemas.microsoft.com/office/powerpoint/2010/main" val="32468908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how it works (only get the changed module, re-execute only that module and its parents)</a:t>
            </a:r>
          </a:p>
          <a:p>
            <a:endParaRPr lang="en-US" dirty="0" smtClean="0"/>
          </a:p>
          <a:p>
            <a:r>
              <a:rPr lang="en-US" dirty="0" smtClean="0"/>
              <a:t>performance differ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105</a:t>
            </a:fld>
            <a:endParaRPr lang="en-US"/>
          </a:p>
        </p:txBody>
      </p:sp>
    </p:spTree>
    <p:extLst>
      <p:ext uri="{BB962C8B-B14F-4D97-AF65-F5344CB8AC3E}">
        <p14:creationId xmlns:p14="http://schemas.microsoft.com/office/powerpoint/2010/main" val="7414199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public </a:t>
            </a:r>
            <a:r>
              <a:rPr lang="en-US" sz="1200" kern="1200" dirty="0" err="1" smtClean="0">
                <a:solidFill>
                  <a:schemeClr val="tx1"/>
                </a:solidFill>
                <a:latin typeface="+mn-lt"/>
                <a:ea typeface="+mn-ea"/>
                <a:cs typeface="+mn-cs"/>
              </a:rPr>
              <a:t>justin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npm</a:t>
            </a:r>
            <a:r>
              <a:rPr lang="en-US" sz="1200" kern="1200" dirty="0" smtClean="0">
                <a:solidFill>
                  <a:schemeClr val="tx1"/>
                </a:solidFill>
                <a:latin typeface="+mn-lt"/>
                <a:ea typeface="+mn-ea"/>
                <a:cs typeface="+mn-cs"/>
              </a:rPr>
              <a:t> run live-reload</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106</a:t>
            </a:fld>
            <a:endParaRPr lang="en-US"/>
          </a:p>
        </p:txBody>
      </p:sp>
    </p:spTree>
    <p:extLst>
      <p:ext uri="{BB962C8B-B14F-4D97-AF65-F5344CB8AC3E}">
        <p14:creationId xmlns:p14="http://schemas.microsoft.com/office/powerpoint/2010/main" val="3201513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1A1A1A"/>
                </a:solidFill>
                <a:latin typeface="ArialMT"/>
              </a:rPr>
              <a:t>Best and most unique</a:t>
            </a:r>
          </a:p>
          <a:p>
            <a:endParaRPr lang="en-US" sz="1200" dirty="0" smtClean="0">
              <a:solidFill>
                <a:srgbClr val="1A1A1A"/>
              </a:solidFill>
              <a:latin typeface="ArialMT"/>
            </a:endParaRPr>
          </a:p>
          <a:p>
            <a:r>
              <a:rPr lang="en-US" sz="1200" dirty="0" smtClean="0">
                <a:solidFill>
                  <a:srgbClr val="1A1A1A"/>
                </a:solidFill>
                <a:latin typeface="ArialMT"/>
              </a:rPr>
              <a:t>Make everything better</a:t>
            </a:r>
          </a:p>
          <a:p>
            <a:endParaRPr lang="en-US" sz="1200" dirty="0" smtClean="0">
              <a:solidFill>
                <a:srgbClr val="1A1A1A"/>
              </a:solidFill>
              <a:latin typeface="ArialMT"/>
            </a:endParaRPr>
          </a:p>
          <a:p>
            <a:r>
              <a:rPr lang="en-US" sz="1200" dirty="0" smtClean="0">
                <a:solidFill>
                  <a:srgbClr val="1A1A1A"/>
                </a:solidFill>
                <a:latin typeface="ArialMT"/>
              </a:rPr>
              <a:t>Humans with checklists</a:t>
            </a:r>
          </a:p>
          <a:p>
            <a:r>
              <a:rPr lang="en-US" sz="1200" dirty="0" smtClean="0">
                <a:solidFill>
                  <a:srgbClr val="1A1A1A"/>
                </a:solidFill>
                <a:latin typeface="ArialMT"/>
              </a:rPr>
              <a:t>Software development is no exception.</a:t>
            </a:r>
          </a:p>
          <a:p>
            <a:endParaRPr lang="en-US" sz="1200" dirty="0" smtClean="0">
              <a:solidFill>
                <a:srgbClr val="1A1A1A"/>
              </a:solidFill>
              <a:latin typeface="ArialMT"/>
            </a:endParaRPr>
          </a:p>
          <a:p>
            <a:r>
              <a:rPr lang="en-US" sz="1200" dirty="0" smtClean="0">
                <a:solidFill>
                  <a:srgbClr val="1A1A1A"/>
                </a:solidFill>
                <a:latin typeface="ArialMT"/>
              </a:rPr>
              <a:t>We all know the right things.</a:t>
            </a:r>
          </a:p>
          <a:p>
            <a:endParaRPr lang="en-US" sz="1200" dirty="0" smtClean="0">
              <a:solidFill>
                <a:srgbClr val="1A1A1A"/>
              </a:solidFill>
              <a:latin typeface="ArialMT"/>
            </a:endParaRPr>
          </a:p>
          <a:p>
            <a:r>
              <a:rPr lang="en-US" sz="1200" dirty="0" smtClean="0">
                <a:solidFill>
                  <a:srgbClr val="1A1A1A"/>
                </a:solidFill>
                <a:latin typeface="ArialMT"/>
              </a:rPr>
              <a:t>Our checklist has management, user </a:t>
            </a:r>
            <a:r>
              <a:rPr lang="en-US" sz="1200" dirty="0" err="1" smtClean="0">
                <a:solidFill>
                  <a:srgbClr val="1A1A1A"/>
                </a:solidFill>
                <a:latin typeface="ArialMT"/>
              </a:rPr>
              <a:t>exp</a:t>
            </a:r>
            <a:r>
              <a:rPr lang="en-US" sz="1200" dirty="0" smtClean="0">
                <a:solidFill>
                  <a:srgbClr val="1A1A1A"/>
                </a:solidFill>
                <a:latin typeface="ArialMT"/>
              </a:rPr>
              <a:t>, and </a:t>
            </a:r>
            <a:r>
              <a:rPr lang="en-US" sz="1200" dirty="0" err="1" smtClean="0">
                <a:solidFill>
                  <a:srgbClr val="1A1A1A"/>
                </a:solidFill>
                <a:latin typeface="ArialMT"/>
              </a:rPr>
              <a:t>dev</a:t>
            </a:r>
            <a:r>
              <a:rPr lang="en-US" sz="1200" dirty="0" smtClean="0">
                <a:solidFill>
                  <a:srgbClr val="1A1A1A"/>
                </a:solidFill>
                <a:latin typeface="ArialMT"/>
              </a:rPr>
              <a:t> questions</a:t>
            </a:r>
          </a:p>
          <a:p>
            <a:endParaRPr lang="en-US" sz="1200" dirty="0" smtClean="0">
              <a:solidFill>
                <a:srgbClr val="1A1A1A"/>
              </a:solidFill>
              <a:latin typeface="ArialMT"/>
            </a:endParaRPr>
          </a:p>
          <a:p>
            <a:endParaRPr lang="en-US" sz="1200" dirty="0" smtClean="0">
              <a:solidFill>
                <a:srgbClr val="1A1A1A"/>
              </a:solidFill>
              <a:latin typeface="ArialMT"/>
            </a:endParaRPr>
          </a:p>
        </p:txBody>
      </p:sp>
      <p:sp>
        <p:nvSpPr>
          <p:cNvPr id="4" name="Slide Number Placeholder 3"/>
          <p:cNvSpPr>
            <a:spLocks noGrp="1"/>
          </p:cNvSpPr>
          <p:nvPr>
            <p:ph type="sldNum" sz="quarter" idx="10"/>
          </p:nvPr>
        </p:nvSpPr>
        <p:spPr/>
        <p:txBody>
          <a:bodyPr/>
          <a:lstStyle/>
          <a:p>
            <a:fld id="{FB0BDEA3-60C0-8F47-93A3-4413D122077A}" type="slidenum">
              <a:rPr lang="en-US" smtClean="0"/>
              <a:t>6</a:t>
            </a:fld>
            <a:endParaRPr lang="en-US"/>
          </a:p>
        </p:txBody>
      </p:sp>
    </p:spTree>
    <p:extLst>
      <p:ext uri="{BB962C8B-B14F-4D97-AF65-F5344CB8AC3E}">
        <p14:creationId xmlns:p14="http://schemas.microsoft.com/office/powerpoint/2010/main" val="3471806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pPr lvl="0"/>
            <a:endParaRPr/>
          </a:p>
        </p:txBody>
      </p:sp>
      <p:sp>
        <p:nvSpPr>
          <p:cNvPr id="235" name="Shape 235"/>
          <p:cNvSpPr>
            <a:spLocks noGrp="1"/>
          </p:cNvSpPr>
          <p:nvPr>
            <p:ph type="body" sz="quarter" idx="1"/>
          </p:nvPr>
        </p:nvSpPr>
        <p:spPr>
          <a:prstGeom prst="rect">
            <a:avLst/>
          </a:prstGeom>
        </p:spPr>
        <p:txBody>
          <a:bodyPr/>
          <a:lstStyle/>
          <a:p>
            <a:pPr lvl="0">
              <a:lnSpc>
                <a:spcPct val="125000"/>
              </a:lnSpc>
              <a:defRPr sz="1800"/>
            </a:pPr>
            <a:r>
              <a:rPr sz="3000" dirty="0">
                <a:latin typeface="Avenir Roman"/>
                <a:ea typeface="Avenir Roman"/>
                <a:cs typeface="Avenir Roman"/>
                <a:sym typeface="Avenir Roman"/>
              </a:rPr>
              <a:t>Performance</a:t>
            </a:r>
          </a:p>
          <a:p>
            <a:pPr lvl="0">
              <a:lnSpc>
                <a:spcPct val="125000"/>
              </a:lnSpc>
              <a:defRPr sz="1800"/>
            </a:pPr>
            <a:r>
              <a:rPr sz="3000" dirty="0">
                <a:latin typeface="Avenir Roman"/>
                <a:ea typeface="Avenir Roman"/>
                <a:cs typeface="Avenir Roman"/>
                <a:sym typeface="Avenir Roman"/>
              </a:rPr>
              <a:t>Packages</a:t>
            </a:r>
          </a:p>
          <a:p>
            <a:pPr lvl="0">
              <a:lnSpc>
                <a:spcPct val="125000"/>
              </a:lnSpc>
              <a:defRPr sz="1800"/>
            </a:pPr>
            <a:r>
              <a:rPr sz="3000" dirty="0">
                <a:latin typeface="Avenir Roman"/>
                <a:ea typeface="Avenir Roman"/>
                <a:cs typeface="Avenir Roman"/>
                <a:sym typeface="Avenir Roman"/>
              </a:rPr>
              <a:t>Show how app.js specifies which parts of the SPA should contain packages</a:t>
            </a:r>
          </a:p>
          <a:p>
            <a:pPr lvl="0">
              <a:lnSpc>
                <a:spcPct val="125000"/>
              </a:lnSpc>
              <a:defRPr sz="1800"/>
            </a:pPr>
            <a:r>
              <a:rPr sz="3000" dirty="0">
                <a:latin typeface="Avenir Roman"/>
                <a:ea typeface="Avenir Roman"/>
                <a:cs typeface="Avenir Roman"/>
                <a:sym typeface="Avenir Roman"/>
              </a:rPr>
              <a:t>Show /packages folder with all the packages. Show demo of loading a new package.</a:t>
            </a:r>
          </a:p>
          <a:p>
            <a:pPr lvl="0">
              <a:lnSpc>
                <a:spcPct val="125000"/>
              </a:lnSpc>
              <a:defRPr sz="1800"/>
            </a:pPr>
            <a:r>
              <a:rPr sz="3000" dirty="0">
                <a:latin typeface="Avenir Roman"/>
                <a:ea typeface="Avenir Roman"/>
                <a:cs typeface="Avenir Roman"/>
                <a:sym typeface="Avenir Roman"/>
              </a:rPr>
              <a:t>Show how some package files are combined from different sections of the app (cart-home-product.js contains stuff for the cart, homepage, and product page).</a:t>
            </a:r>
          </a:p>
          <a:p>
            <a:pPr lvl="0">
              <a:lnSpc>
                <a:spcPct val="125000"/>
              </a:lnSpc>
              <a:defRPr sz="1800"/>
            </a:pPr>
            <a:r>
              <a:rPr sz="3000" dirty="0">
                <a:latin typeface="Avenir Roman"/>
                <a:ea typeface="Avenir Roman"/>
                <a:cs typeface="Avenir Roman"/>
                <a:sym typeface="Avenir Roman"/>
              </a:rPr>
              <a:t>Explain how this optimizes performance (especially for the homepage)</a:t>
            </a:r>
          </a:p>
          <a:p>
            <a:pPr lvl="0">
              <a:lnSpc>
                <a:spcPct val="125000"/>
              </a:lnSpc>
              <a:defRPr sz="1800"/>
            </a:pPr>
            <a:r>
              <a:rPr sz="3000" dirty="0">
                <a:latin typeface="Avenir Roman"/>
                <a:ea typeface="Avenir Roman"/>
                <a:cs typeface="Avenir Roman"/>
                <a:sym typeface="Avenir Roman"/>
              </a:rPr>
              <a:t>Show how crawlified pages are always serving the index-ed HTML, then JS run on top of that, which optimizes perceived performance</a:t>
            </a:r>
          </a:p>
          <a:p>
            <a:pPr lvl="0">
              <a:lnSpc>
                <a:spcPct val="125000"/>
              </a:lnSpc>
              <a:defRPr sz="1800"/>
            </a:pPr>
            <a:r>
              <a:rPr sz="3000" dirty="0">
                <a:latin typeface="Avenir Roman"/>
                <a:ea typeface="Avenir Roman"/>
                <a:cs typeface="Avenir Roman"/>
                <a:sym typeface="Avenir Roman"/>
              </a:rPr>
              <a:t>I would show a few Product pages and Category pages for this.</a:t>
            </a:r>
          </a:p>
          <a:p>
            <a:pPr lvl="0">
              <a:lnSpc>
                <a:spcPct val="125000"/>
              </a:lnSpc>
              <a:defRPr sz="1800"/>
            </a:pPr>
            <a:r>
              <a:rPr sz="3000" dirty="0">
                <a:latin typeface="Avenir Roman"/>
                <a:ea typeface="Avenir Roman"/>
                <a:cs typeface="Avenir Roman"/>
                <a:sym typeface="Avenir Roman"/>
              </a:rPr>
              <a:t>SPA optimized for speedy page loads</a:t>
            </a:r>
          </a:p>
          <a:p>
            <a:pPr lvl="0">
              <a:lnSpc>
                <a:spcPct val="125000"/>
              </a:lnSpc>
              <a:defRPr sz="1800"/>
            </a:pPr>
            <a:r>
              <a:rPr sz="3000" dirty="0">
                <a:latin typeface="Avenir Roman"/>
                <a:ea typeface="Avenir Roman"/>
                <a:cs typeface="Avenir Roman"/>
                <a:sym typeface="Avenir Roman"/>
              </a:rPr>
              <a:t>production mode loads single CSS, JS</a:t>
            </a:r>
          </a:p>
          <a:p>
            <a:pPr lvl="0">
              <a:lnSpc>
                <a:spcPct val="125000"/>
              </a:lnSpc>
              <a:defRPr sz="1800"/>
            </a:pPr>
            <a:r>
              <a:rPr sz="3000" dirty="0">
                <a:latin typeface="Avenir Roman"/>
                <a:ea typeface="Avenir Roman"/>
                <a:cs typeface="Avenir Roman"/>
                <a:sym typeface="Avenir Roman"/>
              </a:rPr>
              <a:t>navigating the app is much faster than current site because its a SPA, no page load</a:t>
            </a:r>
          </a:p>
          <a:p>
            <a:pPr lvl="0">
              <a:lnSpc>
                <a:spcPct val="125000"/>
              </a:lnSpc>
              <a:defRPr sz="1800"/>
            </a:pPr>
            <a:endParaRPr sz="3000" dirty="0">
              <a:latin typeface="Avenir Roman"/>
              <a:ea typeface="Avenir Roman"/>
              <a:cs typeface="Avenir Roman"/>
              <a:sym typeface="Avenir Roman"/>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pPr lvl="0"/>
            <a:endParaRPr/>
          </a:p>
        </p:txBody>
      </p:sp>
      <p:sp>
        <p:nvSpPr>
          <p:cNvPr id="235" name="Shape 235"/>
          <p:cNvSpPr>
            <a:spLocks noGrp="1"/>
          </p:cNvSpPr>
          <p:nvPr>
            <p:ph type="body" sz="quarter" idx="1"/>
          </p:nvPr>
        </p:nvSpPr>
        <p:spPr>
          <a:prstGeom prst="rect">
            <a:avLst/>
          </a:prstGeom>
        </p:spPr>
        <p:txBody>
          <a:bodyPr/>
          <a:lstStyle/>
          <a:p>
            <a:pPr lvl="0">
              <a:lnSpc>
                <a:spcPct val="125000"/>
              </a:lnSpc>
              <a:defRPr sz="1800"/>
            </a:pPr>
            <a:r>
              <a:rPr sz="3000">
                <a:latin typeface="Avenir Roman"/>
                <a:ea typeface="Avenir Roman"/>
                <a:cs typeface="Avenir Roman"/>
                <a:sym typeface="Avenir Roman"/>
              </a:rPr>
              <a:t>Performance</a:t>
            </a:r>
          </a:p>
          <a:p>
            <a:pPr lvl="0">
              <a:lnSpc>
                <a:spcPct val="125000"/>
              </a:lnSpc>
              <a:defRPr sz="1800"/>
            </a:pPr>
            <a:r>
              <a:rPr sz="3000">
                <a:latin typeface="Avenir Roman"/>
                <a:ea typeface="Avenir Roman"/>
                <a:cs typeface="Avenir Roman"/>
                <a:sym typeface="Avenir Roman"/>
              </a:rPr>
              <a:t>Packages</a:t>
            </a:r>
          </a:p>
          <a:p>
            <a:pPr lvl="0">
              <a:lnSpc>
                <a:spcPct val="125000"/>
              </a:lnSpc>
              <a:defRPr sz="1800"/>
            </a:pPr>
            <a:r>
              <a:rPr sz="3000">
                <a:latin typeface="Avenir Roman"/>
                <a:ea typeface="Avenir Roman"/>
                <a:cs typeface="Avenir Roman"/>
                <a:sym typeface="Avenir Roman"/>
              </a:rPr>
              <a:t>Show how app.js specifies which parts of the SPA should contain packages</a:t>
            </a:r>
          </a:p>
          <a:p>
            <a:pPr lvl="0">
              <a:lnSpc>
                <a:spcPct val="125000"/>
              </a:lnSpc>
              <a:defRPr sz="1800"/>
            </a:pPr>
            <a:r>
              <a:rPr sz="3000">
                <a:latin typeface="Avenir Roman"/>
                <a:ea typeface="Avenir Roman"/>
                <a:cs typeface="Avenir Roman"/>
                <a:sym typeface="Avenir Roman"/>
              </a:rPr>
              <a:t>Show /packages folder with all the packages. Show demo of loading a new package.</a:t>
            </a:r>
          </a:p>
          <a:p>
            <a:pPr lvl="0">
              <a:lnSpc>
                <a:spcPct val="125000"/>
              </a:lnSpc>
              <a:defRPr sz="1800"/>
            </a:pPr>
            <a:r>
              <a:rPr sz="3000">
                <a:latin typeface="Avenir Roman"/>
                <a:ea typeface="Avenir Roman"/>
                <a:cs typeface="Avenir Roman"/>
                <a:sym typeface="Avenir Roman"/>
              </a:rPr>
              <a:t>Show how some package files are combined from different sections of the app (cart-home-product.js contains stuff for the cart, homepage, and product page).</a:t>
            </a:r>
          </a:p>
          <a:p>
            <a:pPr lvl="0">
              <a:lnSpc>
                <a:spcPct val="125000"/>
              </a:lnSpc>
              <a:defRPr sz="1800"/>
            </a:pPr>
            <a:r>
              <a:rPr sz="3000">
                <a:latin typeface="Avenir Roman"/>
                <a:ea typeface="Avenir Roman"/>
                <a:cs typeface="Avenir Roman"/>
                <a:sym typeface="Avenir Roman"/>
              </a:rPr>
              <a:t>Explain how this optimizes performance (especially for the homepage)</a:t>
            </a:r>
          </a:p>
          <a:p>
            <a:pPr lvl="0">
              <a:lnSpc>
                <a:spcPct val="125000"/>
              </a:lnSpc>
              <a:defRPr sz="1800"/>
            </a:pPr>
            <a:r>
              <a:rPr sz="3000">
                <a:latin typeface="Avenir Roman"/>
                <a:ea typeface="Avenir Roman"/>
                <a:cs typeface="Avenir Roman"/>
                <a:sym typeface="Avenir Roman"/>
              </a:rPr>
              <a:t>Show how crawlified pages are always serving the index-ed HTML, then JS run on top of that, which optimizes perceived performance</a:t>
            </a:r>
          </a:p>
          <a:p>
            <a:pPr lvl="0">
              <a:lnSpc>
                <a:spcPct val="125000"/>
              </a:lnSpc>
              <a:defRPr sz="1800"/>
            </a:pPr>
            <a:r>
              <a:rPr sz="3000">
                <a:latin typeface="Avenir Roman"/>
                <a:ea typeface="Avenir Roman"/>
                <a:cs typeface="Avenir Roman"/>
                <a:sym typeface="Avenir Roman"/>
              </a:rPr>
              <a:t>I would show a few Product pages and Category pages for this.</a:t>
            </a:r>
          </a:p>
          <a:p>
            <a:pPr lvl="0">
              <a:lnSpc>
                <a:spcPct val="125000"/>
              </a:lnSpc>
              <a:defRPr sz="1800"/>
            </a:pPr>
            <a:r>
              <a:rPr sz="3000">
                <a:latin typeface="Avenir Roman"/>
                <a:ea typeface="Avenir Roman"/>
                <a:cs typeface="Avenir Roman"/>
                <a:sym typeface="Avenir Roman"/>
              </a:rPr>
              <a:t>SPA optimized for speedy page loads</a:t>
            </a:r>
          </a:p>
          <a:p>
            <a:pPr lvl="0">
              <a:lnSpc>
                <a:spcPct val="125000"/>
              </a:lnSpc>
              <a:defRPr sz="1800"/>
            </a:pPr>
            <a:r>
              <a:rPr sz="3000">
                <a:latin typeface="Avenir Roman"/>
                <a:ea typeface="Avenir Roman"/>
                <a:cs typeface="Avenir Roman"/>
                <a:sym typeface="Avenir Roman"/>
              </a:rPr>
              <a:t>production mode loads single CSS, JS</a:t>
            </a:r>
          </a:p>
          <a:p>
            <a:pPr lvl="0">
              <a:lnSpc>
                <a:spcPct val="125000"/>
              </a:lnSpc>
              <a:defRPr sz="1800"/>
            </a:pPr>
            <a:r>
              <a:rPr sz="3000">
                <a:latin typeface="Avenir Roman"/>
                <a:ea typeface="Avenir Roman"/>
                <a:cs typeface="Avenir Roman"/>
                <a:sym typeface="Avenir Roman"/>
              </a:rPr>
              <a:t>navigating the app is much faster than current site because its a SPA, no page load</a:t>
            </a:r>
          </a:p>
          <a:p>
            <a:pPr lvl="0">
              <a:lnSpc>
                <a:spcPct val="125000"/>
              </a:lnSpc>
              <a:defRPr sz="1800"/>
            </a:pPr>
            <a:endParaRPr sz="3000">
              <a:latin typeface="Avenir Roman"/>
              <a:ea typeface="Avenir Roman"/>
              <a:cs typeface="Avenir Roman"/>
              <a:sym typeface="Avenir Roman"/>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pPr lvl="0"/>
            <a:endParaRPr/>
          </a:p>
        </p:txBody>
      </p:sp>
      <p:sp>
        <p:nvSpPr>
          <p:cNvPr id="235" name="Shape 235"/>
          <p:cNvSpPr>
            <a:spLocks noGrp="1"/>
          </p:cNvSpPr>
          <p:nvPr>
            <p:ph type="body" sz="quarter" idx="1"/>
          </p:nvPr>
        </p:nvSpPr>
        <p:spPr>
          <a:prstGeom prst="rect">
            <a:avLst/>
          </a:prstGeom>
        </p:spPr>
        <p:txBody>
          <a:bodyPr/>
          <a:lstStyle/>
          <a:p>
            <a:pPr lvl="0">
              <a:lnSpc>
                <a:spcPct val="125000"/>
              </a:lnSpc>
              <a:defRPr sz="1800"/>
            </a:pPr>
            <a:r>
              <a:rPr sz="3000" dirty="0">
                <a:latin typeface="Avenir Roman"/>
                <a:ea typeface="Avenir Roman"/>
                <a:cs typeface="Avenir Roman"/>
                <a:sym typeface="Avenir Roman"/>
              </a:rPr>
              <a:t>Performance</a:t>
            </a:r>
          </a:p>
          <a:p>
            <a:pPr lvl="0">
              <a:lnSpc>
                <a:spcPct val="125000"/>
              </a:lnSpc>
              <a:defRPr sz="1800"/>
            </a:pPr>
            <a:r>
              <a:rPr sz="3000" dirty="0">
                <a:latin typeface="Avenir Roman"/>
                <a:ea typeface="Avenir Roman"/>
                <a:cs typeface="Avenir Roman"/>
                <a:sym typeface="Avenir Roman"/>
              </a:rPr>
              <a:t>Packages</a:t>
            </a:r>
          </a:p>
          <a:p>
            <a:pPr lvl="0">
              <a:lnSpc>
                <a:spcPct val="125000"/>
              </a:lnSpc>
              <a:defRPr sz="1800"/>
            </a:pPr>
            <a:r>
              <a:rPr sz="3000" dirty="0">
                <a:latin typeface="Avenir Roman"/>
                <a:ea typeface="Avenir Roman"/>
                <a:cs typeface="Avenir Roman"/>
                <a:sym typeface="Avenir Roman"/>
              </a:rPr>
              <a:t>Show how app.js specifies which parts of the SPA should contain packages</a:t>
            </a:r>
          </a:p>
          <a:p>
            <a:pPr lvl="0">
              <a:lnSpc>
                <a:spcPct val="125000"/>
              </a:lnSpc>
              <a:defRPr sz="1800"/>
            </a:pPr>
            <a:r>
              <a:rPr sz="3000" dirty="0">
                <a:latin typeface="Avenir Roman"/>
                <a:ea typeface="Avenir Roman"/>
                <a:cs typeface="Avenir Roman"/>
                <a:sym typeface="Avenir Roman"/>
              </a:rPr>
              <a:t>Show /packages folder with all the packages. Show demo of loading a new package.</a:t>
            </a:r>
          </a:p>
          <a:p>
            <a:pPr lvl="0">
              <a:lnSpc>
                <a:spcPct val="125000"/>
              </a:lnSpc>
              <a:defRPr sz="1800"/>
            </a:pPr>
            <a:r>
              <a:rPr sz="3000" dirty="0">
                <a:latin typeface="Avenir Roman"/>
                <a:ea typeface="Avenir Roman"/>
                <a:cs typeface="Avenir Roman"/>
                <a:sym typeface="Avenir Roman"/>
              </a:rPr>
              <a:t>Show how some package files are combined from different sections of the app (cart-home-product.js contains stuff for the cart, homepage, and product page).</a:t>
            </a:r>
          </a:p>
          <a:p>
            <a:pPr lvl="0">
              <a:lnSpc>
                <a:spcPct val="125000"/>
              </a:lnSpc>
              <a:defRPr sz="1800"/>
            </a:pPr>
            <a:r>
              <a:rPr sz="3000" dirty="0">
                <a:latin typeface="Avenir Roman"/>
                <a:ea typeface="Avenir Roman"/>
                <a:cs typeface="Avenir Roman"/>
                <a:sym typeface="Avenir Roman"/>
              </a:rPr>
              <a:t>Explain how this optimizes performance (especially for the homepage)</a:t>
            </a:r>
          </a:p>
          <a:p>
            <a:pPr lvl="0">
              <a:lnSpc>
                <a:spcPct val="125000"/>
              </a:lnSpc>
              <a:defRPr sz="1800"/>
            </a:pPr>
            <a:r>
              <a:rPr sz="3000" dirty="0">
                <a:latin typeface="Avenir Roman"/>
                <a:ea typeface="Avenir Roman"/>
                <a:cs typeface="Avenir Roman"/>
                <a:sym typeface="Avenir Roman"/>
              </a:rPr>
              <a:t>Show how crawlified pages are always serving the index-ed HTML, then JS run on top of that, which optimizes perceived performance</a:t>
            </a:r>
          </a:p>
          <a:p>
            <a:pPr lvl="0">
              <a:lnSpc>
                <a:spcPct val="125000"/>
              </a:lnSpc>
              <a:defRPr sz="1800"/>
            </a:pPr>
            <a:r>
              <a:rPr sz="3000" dirty="0">
                <a:latin typeface="Avenir Roman"/>
                <a:ea typeface="Avenir Roman"/>
                <a:cs typeface="Avenir Roman"/>
                <a:sym typeface="Avenir Roman"/>
              </a:rPr>
              <a:t>I would show a few Product pages and Category pages for this.</a:t>
            </a:r>
          </a:p>
          <a:p>
            <a:pPr lvl="0">
              <a:lnSpc>
                <a:spcPct val="125000"/>
              </a:lnSpc>
              <a:defRPr sz="1800"/>
            </a:pPr>
            <a:r>
              <a:rPr sz="3000" dirty="0">
                <a:latin typeface="Avenir Roman"/>
                <a:ea typeface="Avenir Roman"/>
                <a:cs typeface="Avenir Roman"/>
                <a:sym typeface="Avenir Roman"/>
              </a:rPr>
              <a:t>SPA optimized for speedy page loads</a:t>
            </a:r>
          </a:p>
          <a:p>
            <a:pPr lvl="0">
              <a:lnSpc>
                <a:spcPct val="125000"/>
              </a:lnSpc>
              <a:defRPr sz="1800"/>
            </a:pPr>
            <a:r>
              <a:rPr sz="3000" dirty="0">
                <a:latin typeface="Avenir Roman"/>
                <a:ea typeface="Avenir Roman"/>
                <a:cs typeface="Avenir Roman"/>
                <a:sym typeface="Avenir Roman"/>
              </a:rPr>
              <a:t>production mode loads single CSS, JS</a:t>
            </a:r>
          </a:p>
          <a:p>
            <a:pPr lvl="0">
              <a:lnSpc>
                <a:spcPct val="125000"/>
              </a:lnSpc>
              <a:defRPr sz="1800"/>
            </a:pPr>
            <a:r>
              <a:rPr sz="3000" dirty="0">
                <a:latin typeface="Avenir Roman"/>
                <a:ea typeface="Avenir Roman"/>
                <a:cs typeface="Avenir Roman"/>
                <a:sym typeface="Avenir Roman"/>
              </a:rPr>
              <a:t>navigating the app is much faster than current site because its a SPA, no page load</a:t>
            </a:r>
          </a:p>
          <a:p>
            <a:pPr lvl="0">
              <a:lnSpc>
                <a:spcPct val="125000"/>
              </a:lnSpc>
              <a:defRPr sz="1800"/>
            </a:pPr>
            <a:endParaRPr sz="3000" dirty="0">
              <a:latin typeface="Avenir Roman"/>
              <a:ea typeface="Avenir Roman"/>
              <a:cs typeface="Avenir Roman"/>
              <a:sym typeface="Avenir Roman"/>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algorithim</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111</a:t>
            </a:fld>
            <a:endParaRPr lang="en-US"/>
          </a:p>
        </p:txBody>
      </p:sp>
    </p:spTree>
    <p:extLst>
      <p:ext uri="{BB962C8B-B14F-4D97-AF65-F5344CB8AC3E}">
        <p14:creationId xmlns:p14="http://schemas.microsoft.com/office/powerpoint/2010/main" val="12032610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Run grunt build to build the app.</a:t>
            </a:r>
          </a:p>
          <a:p>
            <a:r>
              <a:rPr lang="en-US" sz="1200" kern="1200" dirty="0" smtClean="0">
                <a:solidFill>
                  <a:schemeClr val="tx1"/>
                </a:solidFill>
                <a:latin typeface="+mn-lt"/>
                <a:ea typeface="+mn-ea"/>
                <a:cs typeface="+mn-cs"/>
              </a:rPr>
              <a:t>Switch to production: export NODE_ENV=production.</a:t>
            </a:r>
          </a:p>
          <a:p>
            <a:r>
              <a:rPr lang="en-US" sz="1200" kern="1200" dirty="0" err="1" smtClean="0">
                <a:solidFill>
                  <a:schemeClr val="tx1"/>
                </a:solidFill>
                <a:latin typeface="+mn-lt"/>
                <a:ea typeface="+mn-ea"/>
                <a:cs typeface="+mn-cs"/>
              </a:rPr>
              <a:t>npm</a:t>
            </a:r>
            <a:r>
              <a:rPr lang="en-US" sz="1200" kern="1200" dirty="0" smtClean="0">
                <a:solidFill>
                  <a:schemeClr val="tx1"/>
                </a:solidFill>
                <a:latin typeface="+mn-lt"/>
                <a:ea typeface="+mn-ea"/>
                <a:cs typeface="+mn-cs"/>
              </a:rPr>
              <a:t> start.</a:t>
            </a:r>
          </a:p>
          <a:p>
            <a:r>
              <a:rPr lang="en-US" sz="1200" kern="1200" dirty="0" smtClean="0">
                <a:solidFill>
                  <a:schemeClr val="tx1"/>
                </a:solidFill>
                <a:latin typeface="+mn-lt"/>
                <a:ea typeface="+mn-ea"/>
                <a:cs typeface="+mn-cs"/>
              </a:rPr>
              <a:t>Open </a:t>
            </a:r>
            <a:r>
              <a:rPr lang="en-US" sz="1200" kern="1200" dirty="0" err="1" smtClean="0">
                <a:solidFill>
                  <a:schemeClr val="tx1"/>
                </a:solidFill>
                <a:latin typeface="+mn-lt"/>
                <a:ea typeface="+mn-ea"/>
                <a:cs typeface="+mn-cs"/>
              </a:rPr>
              <a:t>dev</a:t>
            </a:r>
            <a:r>
              <a:rPr lang="en-US" sz="1200" kern="1200" dirty="0" smtClean="0">
                <a:solidFill>
                  <a:schemeClr val="tx1"/>
                </a:solidFill>
                <a:latin typeface="+mn-lt"/>
                <a:ea typeface="+mn-ea"/>
                <a:cs typeface="+mn-cs"/>
              </a:rPr>
              <a:t> tools again and show the same navigation and the bundles getting loaded, shared dependencies, etc.</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113</a:t>
            </a:fld>
            <a:endParaRPr lang="en-US"/>
          </a:p>
        </p:txBody>
      </p:sp>
    </p:spTree>
    <p:extLst>
      <p:ext uri="{BB962C8B-B14F-4D97-AF65-F5344CB8AC3E}">
        <p14:creationId xmlns:p14="http://schemas.microsoft.com/office/powerpoint/2010/main" val="29972650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 - this is not server side rendered</a:t>
            </a:r>
          </a:p>
          <a:p>
            <a:r>
              <a:rPr lang="en-US" baseline="0" dirty="0" smtClean="0"/>
              <a:t> - this is</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114</a:t>
            </a:fld>
            <a:endParaRPr lang="en-US"/>
          </a:p>
        </p:txBody>
      </p:sp>
    </p:spTree>
    <p:extLst>
      <p:ext uri="{BB962C8B-B14F-4D97-AF65-F5344CB8AC3E}">
        <p14:creationId xmlns:p14="http://schemas.microsoft.com/office/powerpoint/2010/main" val="22671968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115</a:t>
            </a:fld>
            <a:endParaRPr lang="en-US"/>
          </a:p>
        </p:txBody>
      </p:sp>
    </p:spTree>
    <p:extLst>
      <p:ext uri="{BB962C8B-B14F-4D97-AF65-F5344CB8AC3E}">
        <p14:creationId xmlns:p14="http://schemas.microsoft.com/office/powerpoint/2010/main" val="30675155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technique we are using is a single node</a:t>
            </a:r>
            <a:r>
              <a:rPr lang="en-US" baseline="0" dirty="0" smtClean="0"/>
              <a:t> context virtual DOM.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117</a:t>
            </a:fld>
            <a:endParaRPr lang="en-US"/>
          </a:p>
        </p:txBody>
      </p:sp>
    </p:spTree>
    <p:extLst>
      <p:ext uri="{BB962C8B-B14F-4D97-AF65-F5344CB8AC3E}">
        <p14:creationId xmlns:p14="http://schemas.microsoft.com/office/powerpoint/2010/main" val="358376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Run grunt build to build the app.</a:t>
            </a:r>
          </a:p>
          <a:p>
            <a:r>
              <a:rPr lang="en-US" sz="1200" kern="1200" dirty="0" smtClean="0">
                <a:solidFill>
                  <a:schemeClr val="tx1"/>
                </a:solidFill>
                <a:latin typeface="+mn-lt"/>
                <a:ea typeface="+mn-ea"/>
                <a:cs typeface="+mn-cs"/>
              </a:rPr>
              <a:t>Switch to production: export NODE_ENV=production.</a:t>
            </a:r>
          </a:p>
          <a:p>
            <a:r>
              <a:rPr lang="en-US" sz="1200" kern="1200" dirty="0" err="1" smtClean="0">
                <a:solidFill>
                  <a:schemeClr val="tx1"/>
                </a:solidFill>
                <a:latin typeface="+mn-lt"/>
                <a:ea typeface="+mn-ea"/>
                <a:cs typeface="+mn-cs"/>
              </a:rPr>
              <a:t>npm</a:t>
            </a:r>
            <a:r>
              <a:rPr lang="en-US" sz="1200" kern="1200" dirty="0" smtClean="0">
                <a:solidFill>
                  <a:schemeClr val="tx1"/>
                </a:solidFill>
                <a:latin typeface="+mn-lt"/>
                <a:ea typeface="+mn-ea"/>
                <a:cs typeface="+mn-cs"/>
              </a:rPr>
              <a:t> start.</a:t>
            </a:r>
          </a:p>
          <a:p>
            <a:r>
              <a:rPr lang="en-US" sz="1200" kern="1200" dirty="0" smtClean="0">
                <a:solidFill>
                  <a:schemeClr val="tx1"/>
                </a:solidFill>
                <a:latin typeface="+mn-lt"/>
                <a:ea typeface="+mn-ea"/>
                <a:cs typeface="+mn-cs"/>
              </a:rPr>
              <a:t>Open </a:t>
            </a:r>
            <a:r>
              <a:rPr lang="en-US" sz="1200" kern="1200" dirty="0" err="1" smtClean="0">
                <a:solidFill>
                  <a:schemeClr val="tx1"/>
                </a:solidFill>
                <a:latin typeface="+mn-lt"/>
                <a:ea typeface="+mn-ea"/>
                <a:cs typeface="+mn-cs"/>
              </a:rPr>
              <a:t>dev</a:t>
            </a:r>
            <a:r>
              <a:rPr lang="en-US" sz="1200" kern="1200" dirty="0" smtClean="0">
                <a:solidFill>
                  <a:schemeClr val="tx1"/>
                </a:solidFill>
                <a:latin typeface="+mn-lt"/>
                <a:ea typeface="+mn-ea"/>
                <a:cs typeface="+mn-cs"/>
              </a:rPr>
              <a:t> tools again and show the same navigation and the bundles getting loaded, shared dependencies, etc.</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118</a:t>
            </a:fld>
            <a:endParaRPr lang="en-US"/>
          </a:p>
        </p:txBody>
      </p:sp>
    </p:spTree>
    <p:extLst>
      <p:ext uri="{BB962C8B-B14F-4D97-AF65-F5344CB8AC3E}">
        <p14:creationId xmlns:p14="http://schemas.microsoft.com/office/powerpoint/2010/main" val="29972650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121</a:t>
            </a:fld>
            <a:endParaRPr lang="en-US"/>
          </a:p>
        </p:txBody>
      </p:sp>
    </p:spTree>
    <p:extLst>
      <p:ext uri="{BB962C8B-B14F-4D97-AF65-F5344CB8AC3E}">
        <p14:creationId xmlns:p14="http://schemas.microsoft.com/office/powerpoint/2010/main" val="3567119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a typeface="+mn-ea"/>
                <a:cs typeface="+mn-cs"/>
              </a:rPr>
              <a:t>Great management,</a:t>
            </a:r>
            <a:r>
              <a:rPr lang="en-US" sz="1200" kern="1200" baseline="0" dirty="0" smtClean="0">
                <a:solidFill>
                  <a:schemeClr val="tx1"/>
                </a:solidFill>
                <a:ea typeface="+mn-ea"/>
                <a:cs typeface="+mn-cs"/>
              </a:rPr>
              <a:t> it seems, makes sure people know what they are trying to do, makes sure they are able to do it, and make sure they enjoy what they are doing.</a:t>
            </a:r>
          </a:p>
          <a:p>
            <a:endParaRPr lang="en-US" sz="1200" kern="1200" baseline="0" dirty="0" smtClean="0">
              <a:solidFill>
                <a:schemeClr val="tx1"/>
              </a:solidFill>
              <a:ea typeface="+mn-ea"/>
              <a:cs typeface="+mn-cs"/>
            </a:endParaRPr>
          </a:p>
          <a:p>
            <a:r>
              <a:rPr lang="en-US" sz="1200" kern="1200" dirty="0" smtClean="0">
                <a:solidFill>
                  <a:schemeClr val="tx1"/>
                </a:solidFill>
                <a:ea typeface="+mn-ea"/>
                <a:cs typeface="+mn-cs"/>
              </a:rPr>
              <a:t>A clearly defined Vision</a:t>
            </a:r>
            <a:r>
              <a:rPr lang="en-US" sz="1200" kern="1200" baseline="0" dirty="0" smtClean="0">
                <a:solidFill>
                  <a:schemeClr val="tx1"/>
                </a:solidFill>
                <a:ea typeface="+mn-ea"/>
                <a:cs typeface="+mn-cs"/>
              </a:rPr>
              <a:t> / Goals / Strategy / Roadmap helps developers know what they are working on, and likely has all sorts of communication and decision making advantageous. </a:t>
            </a:r>
          </a:p>
          <a:p>
            <a:endParaRPr lang="en-US" sz="1200" kern="1200" baseline="0" dirty="0" smtClean="0">
              <a:solidFill>
                <a:schemeClr val="tx1"/>
              </a:solidFill>
              <a:ea typeface="+mn-ea"/>
              <a:cs typeface="+mn-cs"/>
            </a:endParaRPr>
          </a:p>
          <a:p>
            <a:r>
              <a:rPr lang="en-US" sz="1200" kern="1200" baseline="0" dirty="0" smtClean="0">
                <a:solidFill>
                  <a:schemeClr val="tx1"/>
                </a:solidFill>
                <a:ea typeface="+mn-ea"/>
                <a:cs typeface="+mn-cs"/>
              </a:rPr>
              <a:t>A company providing its employees at minimum yearly trainings was the most influential factor we found.  </a:t>
            </a:r>
          </a:p>
          <a:p>
            <a:endParaRPr lang="en-US" sz="1200" kern="1200" baseline="0" dirty="0" smtClean="0">
              <a:solidFill>
                <a:schemeClr val="tx1"/>
              </a:solidFill>
              <a:ea typeface="+mn-ea"/>
              <a:cs typeface="+mn-cs"/>
            </a:endParaRPr>
          </a:p>
          <a:p>
            <a:r>
              <a:rPr lang="en-US" sz="1200" kern="1200" baseline="0" dirty="0" smtClean="0">
                <a:solidFill>
                  <a:schemeClr val="tx1"/>
                </a:solidFill>
                <a:ea typeface="+mn-ea"/>
                <a:cs typeface="+mn-cs"/>
              </a:rPr>
              <a:t>Finally, companies that have social events also proved pretty impactful.  </a:t>
            </a:r>
          </a:p>
          <a:p>
            <a:r>
              <a:rPr lang="en-US" sz="1200" kern="1200" baseline="0" dirty="0" smtClean="0">
                <a:solidFill>
                  <a:schemeClr val="tx1"/>
                </a:solidFill>
                <a:ea typeface="+mn-ea"/>
                <a:cs typeface="+mn-cs"/>
              </a:rPr>
              <a:t>I don’t think we should discount the social aspect of humans, even developers with our eccentricities.  </a:t>
            </a:r>
          </a:p>
          <a:p>
            <a:r>
              <a:rPr lang="en-US" sz="1200" kern="1200" baseline="0" dirty="0" smtClean="0">
                <a:solidFill>
                  <a:schemeClr val="tx1"/>
                </a:solidFill>
                <a:ea typeface="+mn-ea"/>
                <a:cs typeface="+mn-cs"/>
              </a:rPr>
              <a:t>Having people get along makes a lot of sense.  We’ve had projects where people fought a lot. And others that made </a:t>
            </a:r>
          </a:p>
          <a:p>
            <a:r>
              <a:rPr lang="en-US" sz="1200" kern="1200" baseline="0" dirty="0" err="1" smtClean="0">
                <a:solidFill>
                  <a:schemeClr val="tx1"/>
                </a:solidFill>
                <a:ea typeface="+mn-ea"/>
                <a:cs typeface="+mn-cs"/>
              </a:rPr>
              <a:t>harlem</a:t>
            </a:r>
            <a:r>
              <a:rPr lang="en-US" sz="1200" kern="1200" baseline="0" dirty="0" smtClean="0">
                <a:solidFill>
                  <a:schemeClr val="tx1"/>
                </a:solidFill>
                <a:ea typeface="+mn-ea"/>
                <a:cs typeface="+mn-cs"/>
              </a:rPr>
              <a:t> shake videos.</a:t>
            </a:r>
          </a:p>
          <a:p>
            <a:endParaRPr lang="en-US" sz="1200" kern="1200" baseline="0" dirty="0" smtClean="0">
              <a:solidFill>
                <a:schemeClr val="tx1"/>
              </a:solidFill>
              <a:ea typeface="+mn-ea"/>
              <a:cs typeface="+mn-cs"/>
            </a:endParaRPr>
          </a:p>
        </p:txBody>
      </p:sp>
      <p:sp>
        <p:nvSpPr>
          <p:cNvPr id="4" name="Slide Number Placeholder 3"/>
          <p:cNvSpPr>
            <a:spLocks noGrp="1"/>
          </p:cNvSpPr>
          <p:nvPr>
            <p:ph type="sldNum" sz="quarter" idx="10"/>
          </p:nvPr>
        </p:nvSpPr>
        <p:spPr/>
        <p:txBody>
          <a:bodyPr/>
          <a:lstStyle/>
          <a:p>
            <a:fld id="{DC0D4633-3A03-B14A-B738-242BAA9A76B6}" type="slidenum">
              <a:rPr lang="en-US" smtClean="0"/>
              <a:pPr/>
              <a:t>7</a:t>
            </a:fld>
            <a:endParaRPr lang="en-US" dirty="0"/>
          </a:p>
        </p:txBody>
      </p:sp>
    </p:spTree>
    <p:extLst>
      <p:ext uri="{BB962C8B-B14F-4D97-AF65-F5344CB8AC3E}">
        <p14:creationId xmlns:p14="http://schemas.microsoft.com/office/powerpoint/2010/main" val="40011876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Caching throws all of this out the window</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122</a:t>
            </a:fld>
            <a:endParaRPr lang="en-US"/>
          </a:p>
        </p:txBody>
      </p:sp>
    </p:spTree>
    <p:extLst>
      <p:ext uri="{BB962C8B-B14F-4D97-AF65-F5344CB8AC3E}">
        <p14:creationId xmlns:p14="http://schemas.microsoft.com/office/powerpoint/2010/main" val="198864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end, we found that design and management related things had a the most significant design-related impact on project success.</a:t>
            </a:r>
          </a:p>
          <a:p>
            <a:endParaRPr lang="en-US" baseline="0" dirty="0" smtClean="0"/>
          </a:p>
          <a:p>
            <a:r>
              <a:rPr lang="en-US" baseline="0" dirty="0" smtClean="0"/>
              <a:t>This makes sense because design teams that talk to actual users are going to make better design choices, and design teams that produce good documentation for managers to debate and developers to build are likely to streamline development significantly.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C0D4633-3A03-B14A-B738-242BAA9A76B6}" type="slidenum">
              <a:rPr lang="en-US" smtClean="0"/>
              <a:pPr/>
              <a:t>8</a:t>
            </a:fld>
            <a:endParaRPr lang="en-US" dirty="0"/>
          </a:p>
        </p:txBody>
      </p:sp>
    </p:spTree>
    <p:extLst>
      <p:ext uri="{BB962C8B-B14F-4D97-AF65-F5344CB8AC3E}">
        <p14:creationId xmlns:p14="http://schemas.microsoft.com/office/powerpoint/2010/main" val="190318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development, code reviews,</a:t>
            </a:r>
            <a:r>
              <a:rPr lang="en-US" baseline="0" dirty="0" smtClean="0"/>
              <a:t> documentation, and testing were the most influential.</a:t>
            </a:r>
            <a:endParaRPr lang="en-US" dirty="0"/>
          </a:p>
        </p:txBody>
      </p:sp>
      <p:sp>
        <p:nvSpPr>
          <p:cNvPr id="4" name="Slide Number Placeholder 3"/>
          <p:cNvSpPr>
            <a:spLocks noGrp="1"/>
          </p:cNvSpPr>
          <p:nvPr>
            <p:ph type="sldNum" sz="quarter" idx="10"/>
          </p:nvPr>
        </p:nvSpPr>
        <p:spPr/>
        <p:txBody>
          <a:bodyPr/>
          <a:lstStyle/>
          <a:p>
            <a:fld id="{FB0BDEA3-60C0-8F47-93A3-4413D122077A}" type="slidenum">
              <a:rPr lang="en-US" smtClean="0"/>
              <a:t>9</a:t>
            </a:fld>
            <a:endParaRPr lang="en-US"/>
          </a:p>
        </p:txBody>
      </p:sp>
    </p:spTree>
    <p:extLst>
      <p:ext uri="{BB962C8B-B14F-4D97-AF65-F5344CB8AC3E}">
        <p14:creationId xmlns:p14="http://schemas.microsoft.com/office/powerpoint/2010/main" val="2976554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4"/>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56FFF5-E206-C744-91B5-3786674AFE72}" type="datetimeFigureOut">
              <a:rPr lang="en-US" smtClean="0"/>
              <a:t>5/10/15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80DBA4-4FEE-B942-9D1C-F74853F8EFC2}" type="slidenum">
              <a:rPr lang="en-US" smtClean="0"/>
              <a:t>‹#›</a:t>
            </a:fld>
            <a:endParaRPr lang="en-US"/>
          </a:p>
        </p:txBody>
      </p:sp>
    </p:spTree>
    <p:extLst>
      <p:ext uri="{BB962C8B-B14F-4D97-AF65-F5344CB8AC3E}">
        <p14:creationId xmlns:p14="http://schemas.microsoft.com/office/powerpoint/2010/main" val="239553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56FFF5-E206-C744-91B5-3786674AFE72}" type="datetimeFigureOut">
              <a:rPr lang="en-US" smtClean="0"/>
              <a:t>5/10/15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80DBA4-4FEE-B942-9D1C-F74853F8EFC2}" type="slidenum">
              <a:rPr lang="en-US" smtClean="0"/>
              <a:t>‹#›</a:t>
            </a:fld>
            <a:endParaRPr lang="en-US"/>
          </a:p>
        </p:txBody>
      </p:sp>
    </p:spTree>
    <p:extLst>
      <p:ext uri="{BB962C8B-B14F-4D97-AF65-F5344CB8AC3E}">
        <p14:creationId xmlns:p14="http://schemas.microsoft.com/office/powerpoint/2010/main" val="1068907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56FFF5-E206-C744-91B5-3786674AFE72}" type="datetimeFigureOut">
              <a:rPr lang="en-US" smtClean="0"/>
              <a:t>5/10/15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80DBA4-4FEE-B942-9D1C-F74853F8EFC2}" type="slidenum">
              <a:rPr lang="en-US" smtClean="0"/>
              <a:t>‹#›</a:t>
            </a:fld>
            <a:endParaRPr lang="en-US"/>
          </a:p>
        </p:txBody>
      </p:sp>
    </p:spTree>
    <p:extLst>
      <p:ext uri="{BB962C8B-B14F-4D97-AF65-F5344CB8AC3E}">
        <p14:creationId xmlns:p14="http://schemas.microsoft.com/office/powerpoint/2010/main" val="3461837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56FFF5-E206-C744-91B5-3786674AFE72}" type="datetimeFigureOut">
              <a:rPr lang="en-US" smtClean="0"/>
              <a:t>5/10/15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80DBA4-4FEE-B942-9D1C-F74853F8EFC2}" type="slidenum">
              <a:rPr lang="en-US" smtClean="0"/>
              <a:t>‹#›</a:t>
            </a:fld>
            <a:endParaRPr lang="en-US"/>
          </a:p>
        </p:txBody>
      </p:sp>
    </p:spTree>
    <p:extLst>
      <p:ext uri="{BB962C8B-B14F-4D97-AF65-F5344CB8AC3E}">
        <p14:creationId xmlns:p14="http://schemas.microsoft.com/office/powerpoint/2010/main" val="362209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56FFF5-E206-C744-91B5-3786674AFE72}" type="datetimeFigureOut">
              <a:rPr lang="en-US" smtClean="0"/>
              <a:t>5/10/15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80DBA4-4FEE-B942-9D1C-F74853F8EFC2}" type="slidenum">
              <a:rPr lang="en-US" smtClean="0"/>
              <a:t>‹#›</a:t>
            </a:fld>
            <a:endParaRPr lang="en-US"/>
          </a:p>
        </p:txBody>
      </p:sp>
    </p:spTree>
    <p:extLst>
      <p:ext uri="{BB962C8B-B14F-4D97-AF65-F5344CB8AC3E}">
        <p14:creationId xmlns:p14="http://schemas.microsoft.com/office/powerpoint/2010/main" val="2276881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56FFF5-E206-C744-91B5-3786674AFE72}" type="datetimeFigureOut">
              <a:rPr lang="en-US" smtClean="0"/>
              <a:t>5/10/15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80DBA4-4FEE-B942-9D1C-F74853F8EFC2}" type="slidenum">
              <a:rPr lang="en-US" smtClean="0"/>
              <a:t>‹#›</a:t>
            </a:fld>
            <a:endParaRPr lang="en-US"/>
          </a:p>
        </p:txBody>
      </p:sp>
    </p:spTree>
    <p:extLst>
      <p:ext uri="{BB962C8B-B14F-4D97-AF65-F5344CB8AC3E}">
        <p14:creationId xmlns:p14="http://schemas.microsoft.com/office/powerpoint/2010/main" val="1246785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56FFF5-E206-C744-91B5-3786674AFE72}" type="datetimeFigureOut">
              <a:rPr lang="en-US" smtClean="0"/>
              <a:t>5/10/15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80DBA4-4FEE-B942-9D1C-F74853F8EFC2}" type="slidenum">
              <a:rPr lang="en-US" smtClean="0"/>
              <a:t>‹#›</a:t>
            </a:fld>
            <a:endParaRPr lang="en-US"/>
          </a:p>
        </p:txBody>
      </p:sp>
    </p:spTree>
    <p:extLst>
      <p:ext uri="{BB962C8B-B14F-4D97-AF65-F5344CB8AC3E}">
        <p14:creationId xmlns:p14="http://schemas.microsoft.com/office/powerpoint/2010/main" val="1672869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56FFF5-E206-C744-91B5-3786674AFE72}" type="datetimeFigureOut">
              <a:rPr lang="en-US" smtClean="0"/>
              <a:t>5/10/15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80DBA4-4FEE-B942-9D1C-F74853F8EFC2}" type="slidenum">
              <a:rPr lang="en-US" smtClean="0"/>
              <a:t>‹#›</a:t>
            </a:fld>
            <a:endParaRPr lang="en-US"/>
          </a:p>
        </p:txBody>
      </p:sp>
    </p:spTree>
    <p:extLst>
      <p:ext uri="{BB962C8B-B14F-4D97-AF65-F5344CB8AC3E}">
        <p14:creationId xmlns:p14="http://schemas.microsoft.com/office/powerpoint/2010/main" val="2602320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56FFF5-E206-C744-91B5-3786674AFE72}" type="datetimeFigureOut">
              <a:rPr lang="en-US" smtClean="0"/>
              <a:t>5/10/15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80DBA4-4FEE-B942-9D1C-F74853F8EFC2}" type="slidenum">
              <a:rPr lang="en-US" smtClean="0"/>
              <a:t>‹#›</a:t>
            </a:fld>
            <a:endParaRPr lang="en-US"/>
          </a:p>
        </p:txBody>
      </p:sp>
    </p:spTree>
    <p:extLst>
      <p:ext uri="{BB962C8B-B14F-4D97-AF65-F5344CB8AC3E}">
        <p14:creationId xmlns:p14="http://schemas.microsoft.com/office/powerpoint/2010/main" val="2590687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0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56FFF5-E206-C744-91B5-3786674AFE72}" type="datetimeFigureOut">
              <a:rPr lang="en-US" smtClean="0"/>
              <a:t>5/10/15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80DBA4-4FEE-B942-9D1C-F74853F8EFC2}" type="slidenum">
              <a:rPr lang="en-US" smtClean="0"/>
              <a:t>‹#›</a:t>
            </a:fld>
            <a:endParaRPr lang="en-US"/>
          </a:p>
        </p:txBody>
      </p:sp>
    </p:spTree>
    <p:extLst>
      <p:ext uri="{BB962C8B-B14F-4D97-AF65-F5344CB8AC3E}">
        <p14:creationId xmlns:p14="http://schemas.microsoft.com/office/powerpoint/2010/main" val="425651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1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56FFF5-E206-C744-91B5-3786674AFE72}" type="datetimeFigureOut">
              <a:rPr lang="en-US" smtClean="0"/>
              <a:t>5/10/15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80DBA4-4FEE-B942-9D1C-F74853F8EFC2}" type="slidenum">
              <a:rPr lang="en-US" smtClean="0"/>
              <a:t>‹#›</a:t>
            </a:fld>
            <a:endParaRPr lang="en-US"/>
          </a:p>
        </p:txBody>
      </p:sp>
    </p:spTree>
    <p:extLst>
      <p:ext uri="{BB962C8B-B14F-4D97-AF65-F5344CB8AC3E}">
        <p14:creationId xmlns:p14="http://schemas.microsoft.com/office/powerpoint/2010/main" val="28404524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mt="38000"/>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056FFF5-E206-C744-91B5-3786674AFE72}" type="datetimeFigureOut">
              <a:rPr lang="en-US" smtClean="0"/>
              <a:t>5/10/15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780DBA4-4FEE-B942-9D1C-F74853F8EFC2}" type="slidenum">
              <a:rPr lang="en-US" smtClean="0"/>
              <a:t>‹#›</a:t>
            </a:fld>
            <a:endParaRPr lang="en-US"/>
          </a:p>
        </p:txBody>
      </p:sp>
    </p:spTree>
    <p:extLst>
      <p:ext uri="{BB962C8B-B14F-4D97-AF65-F5344CB8AC3E}">
        <p14:creationId xmlns:p14="http://schemas.microsoft.com/office/powerpoint/2010/main" val="2094634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accent1">
              <a:lumMod val="50000"/>
            </a:schemeClr>
          </a:solidFill>
          <a:latin typeface="Open Sans Light"/>
          <a:ea typeface="+mj-ea"/>
          <a:cs typeface="Open Sans Light"/>
        </a:defRPr>
      </a:lvl1pPr>
    </p:titleStyle>
    <p:bodyStyle>
      <a:lvl1pPr marL="342900" indent="-342900" algn="l" defTabSz="457200" rtl="0" eaLnBrk="1" latinLnBrk="0" hangingPunct="1">
        <a:spcBef>
          <a:spcPct val="20000"/>
        </a:spcBef>
        <a:buFont typeface="Arial"/>
        <a:buChar char="•"/>
        <a:defRPr sz="3200" kern="1200">
          <a:solidFill>
            <a:schemeClr val="accent1">
              <a:lumMod val="75000"/>
            </a:schemeClr>
          </a:solidFill>
          <a:latin typeface="Open Sans Light"/>
          <a:ea typeface="+mn-ea"/>
          <a:cs typeface="Open Sans Light"/>
        </a:defRPr>
      </a:lvl1pPr>
      <a:lvl2pPr marL="742950" indent="-285750" algn="l" defTabSz="457200" rtl="0" eaLnBrk="1" latinLnBrk="0" hangingPunct="1">
        <a:spcBef>
          <a:spcPct val="20000"/>
        </a:spcBef>
        <a:buFont typeface="Arial"/>
        <a:buChar char="–"/>
        <a:defRPr sz="2800" kern="1200">
          <a:solidFill>
            <a:schemeClr val="accent1">
              <a:lumMod val="75000"/>
            </a:schemeClr>
          </a:solidFill>
          <a:latin typeface="Open Sans Light"/>
          <a:ea typeface="+mn-ea"/>
          <a:cs typeface="Open Sans Light"/>
        </a:defRPr>
      </a:lvl2pPr>
      <a:lvl3pPr marL="1143000" indent="-228600" algn="l" defTabSz="457200" rtl="0" eaLnBrk="1" latinLnBrk="0" hangingPunct="1">
        <a:spcBef>
          <a:spcPct val="20000"/>
        </a:spcBef>
        <a:buFont typeface="Arial"/>
        <a:buChar char="•"/>
        <a:defRPr sz="2400" kern="1200">
          <a:solidFill>
            <a:schemeClr val="accent1">
              <a:lumMod val="75000"/>
            </a:schemeClr>
          </a:solidFill>
          <a:latin typeface="Open Sans Light"/>
          <a:ea typeface="+mn-ea"/>
          <a:cs typeface="Open Sans Light"/>
        </a:defRPr>
      </a:lvl3pPr>
      <a:lvl4pPr marL="16002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4pPr>
      <a:lvl5pPr marL="20574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hyperlink" Target="http://bitovi.github.io/checklist/"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0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3.gi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localhost:3030/app/order/demo.html" TargetMode="External"/><Relationship Id="rId4" Type="http://schemas.openxmlformats.org/officeDocument/2006/relationships/hyperlink" Target="http://localhost:3030/app/order/test.html"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10.png"/><Relationship Id="rId1" Type="http://schemas.microsoft.com/office/2007/relationships/media" Target="../media/media1.mov"/><Relationship Id="rId2" Type="http://schemas.openxmlformats.org/officeDocument/2006/relationships/video" Target="../media/media1.mo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11.png"/><Relationship Id="rId1" Type="http://schemas.microsoft.com/office/2007/relationships/media" Target="../media/media2.mov"/><Relationship Id="rId2" Type="http://schemas.openxmlformats.org/officeDocument/2006/relationships/video" Target="../media/media2.mov"/></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12.png"/><Relationship Id="rId1" Type="http://schemas.microsoft.com/office/2007/relationships/media" Target="../media/media3.mov"/><Relationship Id="rId2" Type="http://schemas.openxmlformats.org/officeDocument/2006/relationships/video" Target="../media/media3.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bitovi/place-my-order"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hyperlink" Target="http://bitovi.github.io/checklist/"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9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6608"/>
            <a:ext cx="7772400" cy="1102519"/>
          </a:xfrm>
        </p:spPr>
        <p:txBody>
          <a:bodyPr/>
          <a:lstStyle/>
          <a:p>
            <a:r>
              <a:rPr lang="en-US" dirty="0" smtClean="0">
                <a:solidFill>
                  <a:schemeClr val="accent1">
                    <a:lumMod val="50000"/>
                  </a:schemeClr>
                </a:solidFill>
              </a:rPr>
              <a:t>Building SPAs the “right” way</a:t>
            </a:r>
            <a:endParaRPr lang="en-US" dirty="0">
              <a:solidFill>
                <a:schemeClr val="accent1">
                  <a:lumMod val="50000"/>
                </a:schemeClr>
              </a:solidFill>
            </a:endParaRPr>
          </a:p>
        </p:txBody>
      </p:sp>
      <p:sp>
        <p:nvSpPr>
          <p:cNvPr id="3" name="Subtitle 2"/>
          <p:cNvSpPr>
            <a:spLocks noGrp="1"/>
          </p:cNvSpPr>
          <p:nvPr>
            <p:ph type="subTitle" idx="1"/>
          </p:nvPr>
        </p:nvSpPr>
        <p:spPr>
          <a:xfrm>
            <a:off x="1718148" y="2914650"/>
            <a:ext cx="5238482" cy="1314450"/>
          </a:xfrm>
        </p:spPr>
        <p:txBody>
          <a:bodyPr/>
          <a:lstStyle/>
          <a:p>
            <a:r>
              <a:rPr lang="en-US" dirty="0" smtClean="0">
                <a:solidFill>
                  <a:schemeClr val="accent1">
                    <a:lumMod val="75000"/>
                  </a:schemeClr>
                </a:solidFill>
              </a:rPr>
              <a:t>Making apps maintainable, fun, and fast.</a:t>
            </a:r>
            <a:endParaRPr lang="en-US" dirty="0">
              <a:solidFill>
                <a:schemeClr val="accent1">
                  <a:lumMod val="75000"/>
                </a:schemeClr>
              </a:solidFill>
            </a:endParaRPr>
          </a:p>
        </p:txBody>
      </p:sp>
    </p:spTree>
    <p:extLst>
      <p:ext uri="{BB962C8B-B14F-4D97-AF65-F5344CB8AC3E}">
        <p14:creationId xmlns:p14="http://schemas.microsoft.com/office/powerpoint/2010/main" val="40224964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0383" y="843418"/>
            <a:ext cx="3987063" cy="2566656"/>
          </a:xfrm>
        </p:spPr>
        <p:txBody>
          <a:bodyPr>
            <a:normAutofit/>
          </a:bodyPr>
          <a:lstStyle/>
          <a:p>
            <a:pPr marL="0" indent="0">
              <a:lnSpc>
                <a:spcPct val="80000"/>
              </a:lnSpc>
              <a:buNone/>
            </a:pPr>
            <a:r>
              <a:rPr lang="en-US" sz="4800" dirty="0" smtClean="0">
                <a:effectLst>
                  <a:glow rad="63500">
                    <a:schemeClr val="bg1">
                      <a:alpha val="20000"/>
                    </a:schemeClr>
                  </a:glow>
                </a:effectLst>
              </a:rPr>
              <a:t>A JavaScript</a:t>
            </a:r>
          </a:p>
          <a:p>
            <a:pPr marL="0" indent="0">
              <a:lnSpc>
                <a:spcPct val="80000"/>
              </a:lnSpc>
              <a:buNone/>
            </a:pPr>
            <a:r>
              <a:rPr lang="en-US" sz="4800" dirty="0" smtClean="0">
                <a:effectLst>
                  <a:glow rad="63500">
                    <a:schemeClr val="bg1">
                      <a:alpha val="20000"/>
                    </a:schemeClr>
                  </a:glow>
                </a:effectLst>
              </a:rPr>
              <a:t>Project</a:t>
            </a:r>
          </a:p>
          <a:p>
            <a:pPr marL="0" indent="0">
              <a:lnSpc>
                <a:spcPct val="80000"/>
              </a:lnSpc>
              <a:buNone/>
            </a:pPr>
            <a:r>
              <a:rPr lang="en-US" sz="4800" dirty="0" smtClean="0">
                <a:effectLst>
                  <a:glow rad="63500">
                    <a:schemeClr val="bg1">
                      <a:alpha val="20000"/>
                    </a:schemeClr>
                  </a:glow>
                </a:effectLst>
              </a:rPr>
              <a:t>Checklist</a:t>
            </a:r>
            <a:endParaRPr lang="en-US" sz="4800" dirty="0">
              <a:effectLst>
                <a:glow rad="63500">
                  <a:schemeClr val="bg1">
                    <a:alpha val="20000"/>
                  </a:schemeClr>
                </a:glow>
              </a:effectLst>
            </a:endParaRPr>
          </a:p>
        </p:txBody>
      </p:sp>
      <p:pic>
        <p:nvPicPr>
          <p:cNvPr id="5" name="Picture 4" descr="jsCheckl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568" y="843418"/>
            <a:ext cx="3135048" cy="4576996"/>
          </a:xfrm>
          <a:prstGeom prst="rect">
            <a:avLst/>
          </a:prstGeom>
        </p:spPr>
      </p:pic>
      <p:sp>
        <p:nvSpPr>
          <p:cNvPr id="8" name="Subtitle 2"/>
          <p:cNvSpPr txBox="1">
            <a:spLocks/>
          </p:cNvSpPr>
          <p:nvPr/>
        </p:nvSpPr>
        <p:spPr>
          <a:xfrm>
            <a:off x="1371600" y="3832475"/>
            <a:ext cx="6400800" cy="88968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accent1">
                    <a:lumMod val="75000"/>
                  </a:schemeClr>
                </a:solidFill>
                <a:latin typeface="Open Sans Light"/>
                <a:ea typeface="+mn-ea"/>
                <a:cs typeface="Open Sans Light"/>
              </a:defRPr>
            </a:lvl1pPr>
            <a:lvl2pPr marL="742950" indent="-285750" algn="l" defTabSz="457200" rtl="0" eaLnBrk="1" latinLnBrk="0" hangingPunct="1">
              <a:spcBef>
                <a:spcPct val="20000"/>
              </a:spcBef>
              <a:buFont typeface="Arial"/>
              <a:buChar char="–"/>
              <a:defRPr sz="2800" kern="1200">
                <a:solidFill>
                  <a:schemeClr val="accent1">
                    <a:lumMod val="75000"/>
                  </a:schemeClr>
                </a:solidFill>
                <a:latin typeface="Open Sans Light"/>
                <a:ea typeface="+mn-ea"/>
                <a:cs typeface="Open Sans Light"/>
              </a:defRPr>
            </a:lvl2pPr>
            <a:lvl3pPr marL="1143000" indent="-228600" algn="l" defTabSz="457200" rtl="0" eaLnBrk="1" latinLnBrk="0" hangingPunct="1">
              <a:spcBef>
                <a:spcPct val="20000"/>
              </a:spcBef>
              <a:buFont typeface="Arial"/>
              <a:buChar char="•"/>
              <a:defRPr sz="2400" kern="1200">
                <a:solidFill>
                  <a:schemeClr val="accent1">
                    <a:lumMod val="75000"/>
                  </a:schemeClr>
                </a:solidFill>
                <a:latin typeface="Open Sans Light"/>
                <a:ea typeface="+mn-ea"/>
                <a:cs typeface="Open Sans Light"/>
              </a:defRPr>
            </a:lvl3pPr>
            <a:lvl4pPr marL="16002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4pPr>
            <a:lvl5pPr marL="20574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000" dirty="0">
                <a:hlinkClick r:id="rId5"/>
              </a:rPr>
              <a:t>http://</a:t>
            </a:r>
            <a:r>
              <a:rPr lang="en-US" sz="3000" dirty="0" err="1">
                <a:hlinkClick r:id="rId5"/>
              </a:rPr>
              <a:t>bitovi.github.io</a:t>
            </a:r>
            <a:r>
              <a:rPr lang="en-US" sz="3000" dirty="0">
                <a:hlinkClick r:id="rId5"/>
              </a:rPr>
              <a:t>/checklist/</a:t>
            </a:r>
            <a:endParaRPr lang="en-US" sz="3000" dirty="0"/>
          </a:p>
          <a:p>
            <a:pPr marL="0" indent="0" algn="ctr">
              <a:buNone/>
            </a:pPr>
            <a:r>
              <a:rPr lang="en-US" sz="3000" dirty="0" smtClean="0"/>
              <a:t>https://</a:t>
            </a:r>
            <a:r>
              <a:rPr lang="en-US" sz="3000" dirty="0" err="1" smtClean="0"/>
              <a:t>github.com</a:t>
            </a:r>
            <a:r>
              <a:rPr lang="en-US" sz="3000" dirty="0" smtClean="0"/>
              <a:t>/</a:t>
            </a:r>
            <a:r>
              <a:rPr lang="en-US" sz="3000" dirty="0" err="1" smtClean="0"/>
              <a:t>bitovi</a:t>
            </a:r>
            <a:r>
              <a:rPr lang="en-US" sz="3000" dirty="0" smtClean="0"/>
              <a:t>/checklist</a:t>
            </a:r>
            <a:endParaRPr lang="en-US" sz="3000" dirty="0"/>
          </a:p>
        </p:txBody>
      </p:sp>
    </p:spTree>
    <p:extLst>
      <p:ext uri="{BB962C8B-B14F-4D97-AF65-F5344CB8AC3E}">
        <p14:creationId xmlns:p14="http://schemas.microsoft.com/office/powerpoint/2010/main" val="83367964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 give you:</a:t>
            </a:r>
            <a:endParaRPr lang="en-US" dirty="0"/>
          </a:p>
        </p:txBody>
      </p:sp>
      <p:sp>
        <p:nvSpPr>
          <p:cNvPr id="3" name="Content Placeholder 2"/>
          <p:cNvSpPr>
            <a:spLocks noGrp="1"/>
          </p:cNvSpPr>
          <p:nvPr>
            <p:ph idx="1"/>
          </p:nvPr>
        </p:nvSpPr>
        <p:spPr/>
        <p:txBody>
          <a:bodyPr/>
          <a:lstStyle/>
          <a:p>
            <a:r>
              <a:rPr lang="en-US" dirty="0"/>
              <a:t>Automatic live </a:t>
            </a:r>
            <a:r>
              <a:rPr lang="en-US" dirty="0" smtClean="0"/>
              <a:t>updates</a:t>
            </a:r>
          </a:p>
          <a:p>
            <a:r>
              <a:rPr lang="en-US" dirty="0" smtClean="0"/>
              <a:t>Speed</a:t>
            </a:r>
            <a:endParaRPr lang="en-US" dirty="0"/>
          </a:p>
          <a:p>
            <a:pPr lvl="1"/>
            <a:r>
              <a:rPr lang="en-US" dirty="0"/>
              <a:t>inline-</a:t>
            </a:r>
            <a:r>
              <a:rPr lang="en-US" dirty="0" smtClean="0"/>
              <a:t>cache</a:t>
            </a:r>
          </a:p>
          <a:p>
            <a:pPr lvl="1"/>
            <a:r>
              <a:rPr lang="en-US" dirty="0" smtClean="0"/>
              <a:t>combine requests</a:t>
            </a:r>
          </a:p>
          <a:p>
            <a:pPr lvl="1"/>
            <a:r>
              <a:rPr lang="en-US" dirty="0" smtClean="0"/>
              <a:t>fall </a:t>
            </a:r>
            <a:r>
              <a:rPr lang="en-US" dirty="0"/>
              <a:t>through caching</a:t>
            </a:r>
          </a:p>
          <a:p>
            <a:pPr marL="0" indent="0">
              <a:buNone/>
            </a:pPr>
            <a:endParaRPr lang="en-US" dirty="0"/>
          </a:p>
        </p:txBody>
      </p:sp>
    </p:spTree>
    <p:extLst>
      <p:ext uri="{BB962C8B-B14F-4D97-AF65-F5344CB8AC3E}">
        <p14:creationId xmlns:p14="http://schemas.microsoft.com/office/powerpoint/2010/main" val="94326275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6"/>
            <a:ext cx="8229600" cy="857250"/>
          </a:xfrm>
        </p:spPr>
        <p:txBody>
          <a:bodyPr/>
          <a:lstStyle/>
          <a:p>
            <a:r>
              <a:rPr lang="en-US" dirty="0" smtClean="0"/>
              <a:t>Inline Cache</a:t>
            </a:r>
            <a:endParaRPr lang="en-US" dirty="0"/>
          </a:p>
        </p:txBody>
      </p:sp>
      <p:grpSp>
        <p:nvGrpSpPr>
          <p:cNvPr id="3" name="Group 2"/>
          <p:cNvGrpSpPr/>
          <p:nvPr/>
        </p:nvGrpSpPr>
        <p:grpSpPr>
          <a:xfrm>
            <a:off x="2796880" y="1144363"/>
            <a:ext cx="3922953" cy="410114"/>
            <a:chOff x="2365840" y="1586780"/>
            <a:chExt cx="3922953" cy="546820"/>
          </a:xfrm>
        </p:grpSpPr>
        <p:sp>
          <p:nvSpPr>
            <p:cNvPr id="5" name="TextBox 4"/>
            <p:cNvSpPr txBox="1"/>
            <p:nvPr/>
          </p:nvSpPr>
          <p:spPr>
            <a:xfrm>
              <a:off x="3298071" y="1586780"/>
              <a:ext cx="1934845" cy="492444"/>
            </a:xfrm>
            <a:prstGeom prst="rect">
              <a:avLst/>
            </a:prstGeom>
            <a:noFill/>
          </p:spPr>
          <p:txBody>
            <a:bodyPr wrap="none" rtlCol="0">
              <a:spAutoFit/>
            </a:bodyPr>
            <a:lstStyle/>
            <a:p>
              <a:r>
                <a:rPr lang="en-US" dirty="0" smtClean="0"/>
                <a:t>GET /order-history</a:t>
              </a:r>
              <a:endParaRPr lang="en-US" dirty="0"/>
            </a:p>
          </p:txBody>
        </p:sp>
        <p:cxnSp>
          <p:nvCxnSpPr>
            <p:cNvPr id="8" name="Straight Arrow Connector 7"/>
            <p:cNvCxnSpPr/>
            <p:nvPr/>
          </p:nvCxnSpPr>
          <p:spPr>
            <a:xfrm>
              <a:off x="2365840" y="2133600"/>
              <a:ext cx="3922953"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2796880" y="1869603"/>
            <a:ext cx="3922953" cy="3034378"/>
            <a:chOff x="2184403" y="2553763"/>
            <a:chExt cx="4571999" cy="4045837"/>
          </a:xfrm>
        </p:grpSpPr>
        <p:cxnSp>
          <p:nvCxnSpPr>
            <p:cNvPr id="9" name="Straight Arrow Connector 8"/>
            <p:cNvCxnSpPr/>
            <p:nvPr/>
          </p:nvCxnSpPr>
          <p:spPr>
            <a:xfrm flipH="1">
              <a:off x="2184403" y="2553763"/>
              <a:ext cx="4571999"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84403" y="3029393"/>
              <a:ext cx="4571999" cy="3570207"/>
            </a:xfrm>
            <a:prstGeom prst="rect">
              <a:avLst/>
            </a:prstGeom>
            <a:solidFill>
              <a:srgbClr val="262626"/>
            </a:solidFill>
            <a:ln w="28575" cmpd="sng">
              <a:noFill/>
              <a:prstDash val="sysDash"/>
            </a:ln>
          </p:spPr>
          <p:txBody>
            <a:bodyPr wrap="square" rtlCol="0">
              <a:spAutoFit/>
            </a:bodyPr>
            <a:lstStyle/>
            <a:p>
              <a:r>
                <a:rPr lang="en-US" sz="1400" dirty="0">
                  <a:solidFill>
                    <a:srgbClr val="F8F8F2"/>
                  </a:solidFill>
                  <a:highlight>
                    <a:srgbClr val="0D0D0D"/>
                  </a:highlight>
                  <a:latin typeface="Inconsolata"/>
                  <a:cs typeface="Inconsolata"/>
                </a:rPr>
                <a:t>&lt;</a:t>
              </a:r>
              <a:r>
                <a:rPr lang="en-US" sz="1400" dirty="0">
                  <a:solidFill>
                    <a:srgbClr val="F92672"/>
                  </a:solidFill>
                  <a:highlight>
                    <a:srgbClr val="0D0D0D"/>
                  </a:highlight>
                  <a:latin typeface="Inconsolata"/>
                  <a:cs typeface="Inconsolata"/>
                </a:rPr>
                <a:t>html</a:t>
              </a:r>
              <a:r>
                <a:rPr lang="en-US" sz="1400" dirty="0">
                  <a:solidFill>
                    <a:srgbClr val="F8F8F2"/>
                  </a:solidFill>
                  <a:highlight>
                    <a:srgbClr val="0D0D0D"/>
                  </a:highlight>
                  <a:latin typeface="Inconsolata"/>
                  <a:cs typeface="Inconsolata"/>
                </a:rPr>
                <a:t>&gt;</a:t>
              </a:r>
            </a:p>
            <a:p>
              <a:r>
                <a:rPr lang="en-US" sz="1400" dirty="0">
                  <a:solidFill>
                    <a:srgbClr val="F8F8F2"/>
                  </a:solidFill>
                  <a:highlight>
                    <a:srgbClr val="0D0D0D"/>
                  </a:highlight>
                  <a:latin typeface="Inconsolata"/>
                  <a:cs typeface="Inconsolata"/>
                </a:rPr>
                <a:t>...</a:t>
              </a:r>
            </a:p>
            <a:p>
              <a:r>
                <a:rPr lang="en-US" sz="1400" dirty="0">
                  <a:solidFill>
                    <a:srgbClr val="F8F8F2"/>
                  </a:solidFill>
                  <a:highlight>
                    <a:srgbClr val="0D0D0D"/>
                  </a:highlight>
                  <a:latin typeface="Inconsolata"/>
                  <a:cs typeface="Inconsolata"/>
                </a:rPr>
                <a:t>&lt;</a:t>
              </a:r>
              <a:r>
                <a:rPr lang="en-US" sz="1400" dirty="0">
                  <a:solidFill>
                    <a:srgbClr val="F92672"/>
                  </a:solidFill>
                  <a:highlight>
                    <a:srgbClr val="0D0D0D"/>
                  </a:highlight>
                  <a:latin typeface="Inconsolata"/>
                  <a:cs typeface="Inconsolata"/>
                </a:rPr>
                <a:t>script</a:t>
              </a:r>
              <a:r>
                <a:rPr lang="en-US" sz="1400" dirty="0">
                  <a:solidFill>
                    <a:srgbClr val="F8F8F2"/>
                  </a:solidFill>
                  <a:highlight>
                    <a:srgbClr val="0D0D0D"/>
                  </a:highlight>
                  <a:latin typeface="Inconsolata"/>
                  <a:cs typeface="Inconsolata"/>
                </a:rPr>
                <a:t>&gt;</a:t>
              </a:r>
            </a:p>
            <a:p>
              <a:r>
                <a:rPr lang="en-US" sz="1400" dirty="0">
                  <a:highlight>
                    <a:srgbClr val="0D0D0D"/>
                  </a:highlight>
                  <a:latin typeface="Inconsolata"/>
                  <a:cs typeface="Inconsolata"/>
                </a:rPr>
                <a:t>  </a:t>
              </a:r>
              <a:r>
                <a:rPr lang="en-US" sz="1400" dirty="0">
                  <a:solidFill>
                    <a:srgbClr val="F8F8F2"/>
                  </a:solidFill>
                  <a:highlight>
                    <a:srgbClr val="0D0D0D"/>
                  </a:highlight>
                  <a:latin typeface="Inconsolata"/>
                  <a:cs typeface="Inconsolata"/>
                </a:rPr>
                <a:t>INLINE_CACHE</a:t>
              </a:r>
              <a:r>
                <a:rPr lang="en-US" sz="1400" dirty="0">
                  <a:solidFill>
                    <a:srgbClr val="F92672"/>
                  </a:solidFill>
                  <a:highlight>
                    <a:srgbClr val="0D0D0D"/>
                  </a:highlight>
                  <a:latin typeface="Inconsolata"/>
                  <a:cs typeface="Inconsolata"/>
                </a:rPr>
                <a:t>= </a:t>
              </a:r>
              <a:r>
                <a:rPr lang="en-US" sz="1400" dirty="0">
                  <a:solidFill>
                    <a:srgbClr val="F8F8F2"/>
                  </a:solidFill>
                  <a:highlight>
                    <a:srgbClr val="0D0D0D"/>
                  </a:highlight>
                  <a:latin typeface="Inconsolata"/>
                  <a:cs typeface="Inconsolata"/>
                </a:rPr>
                <a:t>{</a:t>
              </a:r>
            </a:p>
            <a:p>
              <a:r>
                <a:rPr lang="en-US" sz="1400" dirty="0">
                  <a:solidFill>
                    <a:srgbClr val="F8F8F2"/>
                  </a:solidFill>
                  <a:highlight>
                    <a:srgbClr val="0D0D0D"/>
                  </a:highlight>
                  <a:latin typeface="Inconsolata"/>
                  <a:cs typeface="Inconsolata"/>
                </a:rPr>
                <a:t>   </a:t>
              </a:r>
              <a:r>
                <a:rPr lang="en-US" sz="1400" dirty="0">
                  <a:solidFill>
                    <a:srgbClr val="FFEE99"/>
                  </a:solidFill>
                  <a:highlight>
                    <a:srgbClr val="0D0D0D"/>
                  </a:highlight>
                  <a:latin typeface="Inconsolata"/>
                  <a:cs typeface="Inconsolata"/>
                </a:rPr>
                <a:t>"orders"</a:t>
              </a:r>
              <a:r>
                <a:rPr lang="en-US" sz="1400" dirty="0">
                  <a:solidFill>
                    <a:srgbClr val="F8F8F2"/>
                  </a:solidFill>
                  <a:highlight>
                    <a:srgbClr val="0D0D0D"/>
                  </a:highlight>
                  <a:latin typeface="Inconsolata"/>
                  <a:cs typeface="Inconsolata"/>
                </a:rPr>
                <a:t>: {</a:t>
              </a:r>
            </a:p>
            <a:p>
              <a:r>
                <a:rPr lang="en-US" sz="1400" dirty="0">
                  <a:solidFill>
                    <a:srgbClr val="F8F8F2"/>
                  </a:solidFill>
                  <a:highlight>
                    <a:srgbClr val="0D0D0D"/>
                  </a:highlight>
                  <a:latin typeface="Inconsolata"/>
                  <a:cs typeface="Inconsolata"/>
                </a:rPr>
                <a:t>      </a:t>
              </a:r>
              <a:r>
                <a:rPr lang="en-US" sz="1400" dirty="0">
                  <a:solidFill>
                    <a:srgbClr val="FFEE99"/>
                  </a:solidFill>
                  <a:highlight>
                    <a:srgbClr val="0D0D0D"/>
                  </a:highlight>
                  <a:latin typeface="Inconsolata"/>
                  <a:cs typeface="Inconsolata"/>
                </a:rPr>
                <a:t>"</a:t>
              </a:r>
              <a:r>
                <a:rPr lang="en-US" sz="1400" dirty="0" smtClean="0">
                  <a:solidFill>
                    <a:srgbClr val="FFEE99"/>
                  </a:solidFill>
                  <a:highlight>
                    <a:srgbClr val="0D0D0D"/>
                  </a:highlight>
                  <a:latin typeface="Inconsolata"/>
                  <a:cs typeface="Inconsolata"/>
                </a:rPr>
                <a:t>{status: ‘new’}</a:t>
              </a:r>
              <a:r>
                <a:rPr lang="en-US" sz="1400" dirty="0">
                  <a:solidFill>
                    <a:srgbClr val="FFEE99"/>
                  </a:solidFill>
                  <a:highlight>
                    <a:srgbClr val="0D0D0D"/>
                  </a:highlight>
                  <a:latin typeface="Inconsolata"/>
                  <a:cs typeface="Inconsolata"/>
                </a:rPr>
                <a:t>"</a:t>
              </a:r>
              <a:r>
                <a:rPr lang="en-US" sz="1400" dirty="0">
                  <a:solidFill>
                    <a:srgbClr val="F8F8F2"/>
                  </a:solidFill>
                  <a:highlight>
                    <a:srgbClr val="0D0D0D"/>
                  </a:highlight>
                  <a:latin typeface="Inconsolata"/>
                  <a:cs typeface="Inconsolata"/>
                </a:rPr>
                <a:t>: [ ... </a:t>
              </a:r>
              <a:r>
                <a:rPr lang="en-US" sz="1400" dirty="0" smtClean="0">
                  <a:solidFill>
                    <a:srgbClr val="F8F8F2"/>
                  </a:solidFill>
                  <a:highlight>
                    <a:srgbClr val="0D0D0D"/>
                  </a:highlight>
                  <a:latin typeface="Inconsolata"/>
                  <a:cs typeface="Inconsolata"/>
                </a:rPr>
                <a:t>],</a:t>
              </a:r>
            </a:p>
            <a:p>
              <a:r>
                <a:rPr lang="en-US" sz="1400" dirty="0" smtClean="0">
                  <a:solidFill>
                    <a:srgbClr val="F8F8F2"/>
                  </a:solidFill>
                  <a:highlight>
                    <a:srgbClr val="0D0D0D"/>
                  </a:highlight>
                  <a:latin typeface="Inconsolata"/>
                  <a:cs typeface="Inconsolata"/>
                </a:rPr>
                <a:t>      </a:t>
              </a:r>
              <a:r>
                <a:rPr lang="en-US" sz="1400" dirty="0">
                  <a:solidFill>
                    <a:srgbClr val="FFEE99"/>
                  </a:solidFill>
                  <a:highlight>
                    <a:srgbClr val="0D0D0D"/>
                  </a:highlight>
                  <a:latin typeface="Inconsolata"/>
                  <a:cs typeface="Inconsolata"/>
                </a:rPr>
                <a:t>"{status: </a:t>
              </a:r>
              <a:r>
                <a:rPr lang="en-US" sz="1400" dirty="0" smtClean="0">
                  <a:solidFill>
                    <a:srgbClr val="FFEE99"/>
                  </a:solidFill>
                  <a:highlight>
                    <a:srgbClr val="0D0D0D"/>
                  </a:highlight>
                  <a:latin typeface="Inconsolata"/>
                  <a:cs typeface="Inconsolata"/>
                </a:rPr>
                <a:t>‘preparing’</a:t>
              </a:r>
              <a:r>
                <a:rPr lang="en-US" sz="1400" dirty="0">
                  <a:solidFill>
                    <a:srgbClr val="FFEE99"/>
                  </a:solidFill>
                  <a:highlight>
                    <a:srgbClr val="0D0D0D"/>
                  </a:highlight>
                  <a:latin typeface="Inconsolata"/>
                  <a:cs typeface="Inconsolata"/>
                </a:rPr>
                <a:t>}"</a:t>
              </a:r>
              <a:r>
                <a:rPr lang="en-US" sz="1400" dirty="0">
                  <a:solidFill>
                    <a:srgbClr val="F8F8F2"/>
                  </a:solidFill>
                  <a:highlight>
                    <a:srgbClr val="0D0D0D"/>
                  </a:highlight>
                  <a:latin typeface="Inconsolata"/>
                  <a:cs typeface="Inconsolata"/>
                </a:rPr>
                <a:t>: [ ... ],</a:t>
              </a:r>
            </a:p>
            <a:p>
              <a:r>
                <a:rPr lang="en-US" sz="1400" dirty="0" smtClean="0">
                  <a:solidFill>
                    <a:srgbClr val="F8F8F2"/>
                  </a:solidFill>
                  <a:highlight>
                    <a:srgbClr val="0D0D0D"/>
                  </a:highlight>
                  <a:latin typeface="Inconsolata"/>
                  <a:cs typeface="Inconsolata"/>
                </a:rPr>
                <a:t>      …</a:t>
              </a:r>
              <a:endParaRPr lang="en-US" sz="1400" dirty="0">
                <a:solidFill>
                  <a:srgbClr val="F8F8F2"/>
                </a:solidFill>
                <a:highlight>
                  <a:srgbClr val="0D0D0D"/>
                </a:highlight>
                <a:latin typeface="Inconsolata"/>
                <a:cs typeface="Inconsolata"/>
              </a:endParaRPr>
            </a:p>
            <a:p>
              <a:r>
                <a:rPr lang="en-US" sz="1400" dirty="0">
                  <a:solidFill>
                    <a:srgbClr val="F8F8F2"/>
                  </a:solidFill>
                  <a:highlight>
                    <a:srgbClr val="0D0D0D"/>
                  </a:highlight>
                  <a:latin typeface="Inconsolata"/>
                  <a:cs typeface="Inconsolata"/>
                </a:rPr>
                <a:t>    }</a:t>
              </a:r>
            </a:p>
            <a:p>
              <a:r>
                <a:rPr lang="en-US" sz="1400" dirty="0">
                  <a:solidFill>
                    <a:srgbClr val="F8F8F2"/>
                  </a:solidFill>
                  <a:highlight>
                    <a:srgbClr val="0D0D0D"/>
                  </a:highlight>
                  <a:latin typeface="Inconsolata"/>
                  <a:cs typeface="Inconsolata"/>
                </a:rPr>
                <a:t>  }</a:t>
              </a:r>
            </a:p>
            <a:p>
              <a:r>
                <a:rPr lang="en-US" sz="1400" dirty="0">
                  <a:solidFill>
                    <a:srgbClr val="F8F8F2"/>
                  </a:solidFill>
                  <a:highlight>
                    <a:srgbClr val="0D0D0D"/>
                  </a:highlight>
                  <a:latin typeface="Inconsolata"/>
                  <a:cs typeface="Inconsolata"/>
                </a:rPr>
                <a:t>&lt;/</a:t>
              </a:r>
              <a:r>
                <a:rPr lang="en-US" sz="1400" dirty="0">
                  <a:solidFill>
                    <a:srgbClr val="F92672"/>
                  </a:solidFill>
                  <a:highlight>
                    <a:srgbClr val="0D0D0D"/>
                  </a:highlight>
                  <a:latin typeface="Inconsolata"/>
                  <a:cs typeface="Inconsolata"/>
                </a:rPr>
                <a:t>script</a:t>
              </a:r>
              <a:r>
                <a:rPr lang="en-US" sz="1400" dirty="0">
                  <a:solidFill>
                    <a:srgbClr val="F8F8F2"/>
                  </a:solidFill>
                  <a:highlight>
                    <a:srgbClr val="0D0D0D"/>
                  </a:highlight>
                  <a:latin typeface="Inconsolata"/>
                  <a:cs typeface="Inconsolata"/>
                </a:rPr>
                <a:t>&gt;</a:t>
              </a:r>
            </a:p>
            <a:p>
              <a:r>
                <a:rPr lang="en-US" sz="1400" dirty="0">
                  <a:solidFill>
                    <a:srgbClr val="F8F8F2"/>
                  </a:solidFill>
                  <a:highlight>
                    <a:srgbClr val="0D0D0D"/>
                  </a:highlight>
                  <a:latin typeface="Inconsolata"/>
                  <a:cs typeface="Inconsolata"/>
                </a:rPr>
                <a:t>&lt;/</a:t>
              </a:r>
              <a:r>
                <a:rPr lang="en-US" sz="1400" dirty="0">
                  <a:solidFill>
                    <a:srgbClr val="F92672"/>
                  </a:solidFill>
                  <a:highlight>
                    <a:srgbClr val="0D0D0D"/>
                  </a:highlight>
                  <a:latin typeface="Inconsolata"/>
                  <a:cs typeface="Inconsolata"/>
                </a:rPr>
                <a:t>html</a:t>
              </a:r>
              <a:r>
                <a:rPr lang="en-US" sz="1400" dirty="0">
                  <a:solidFill>
                    <a:srgbClr val="F8F8F2"/>
                  </a:solidFill>
                  <a:highlight>
                    <a:srgbClr val="0D0D0D"/>
                  </a:highlight>
                  <a:latin typeface="Inconsolata"/>
                  <a:cs typeface="Inconsolata"/>
                </a:rPr>
                <a:t>&gt;</a:t>
              </a:r>
              <a:endParaRPr lang="en-US" sz="1400" dirty="0">
                <a:latin typeface="Inconsolata"/>
                <a:cs typeface="Inconsolata"/>
              </a:endParaRPr>
            </a:p>
          </p:txBody>
        </p:sp>
      </p:gr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5843" y="1186287"/>
            <a:ext cx="1313432" cy="805899"/>
          </a:xfrm>
          <a:prstGeom prst="rect">
            <a:avLst/>
          </a:prstGeom>
        </p:spPr>
      </p:pic>
      <p:pic>
        <p:nvPicPr>
          <p:cNvPr id="24" name="Picture 23" descr="browser-l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46" y="1287758"/>
            <a:ext cx="2086174" cy="2231202"/>
          </a:xfrm>
          <a:prstGeom prst="rect">
            <a:avLst/>
          </a:prstGeom>
        </p:spPr>
      </p:pic>
      <p:grpSp>
        <p:nvGrpSpPr>
          <p:cNvPr id="10" name="Group 9"/>
          <p:cNvGrpSpPr/>
          <p:nvPr/>
        </p:nvGrpSpPr>
        <p:grpSpPr>
          <a:xfrm>
            <a:off x="420623" y="1719611"/>
            <a:ext cx="1791630" cy="1350853"/>
            <a:chOff x="420623" y="1719611"/>
            <a:chExt cx="1791630" cy="1350853"/>
          </a:xfrm>
        </p:grpSpPr>
        <p:sp>
          <p:nvSpPr>
            <p:cNvPr id="21" name="Rectangle 20"/>
            <p:cNvSpPr/>
            <p:nvPr/>
          </p:nvSpPr>
          <p:spPr>
            <a:xfrm>
              <a:off x="420624" y="1719611"/>
              <a:ext cx="1791629" cy="236518"/>
            </a:xfrm>
            <a:prstGeom prst="rect">
              <a:avLst/>
            </a:prstGeom>
            <a:solidFill>
              <a:schemeClr val="accent6">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6">
                      <a:lumMod val="50000"/>
                    </a:schemeClr>
                  </a:solidFill>
                  <a:highlight>
                    <a:srgbClr val="0D0D0D"/>
                  </a:highlight>
                  <a:latin typeface="Open Sans"/>
                  <a:cs typeface="Open Sans"/>
                </a:rPr>
                <a:t>New</a:t>
              </a:r>
            </a:p>
          </p:txBody>
        </p:sp>
        <p:cxnSp>
          <p:nvCxnSpPr>
            <p:cNvPr id="23" name="Straight Connector 22"/>
            <p:cNvCxnSpPr/>
            <p:nvPr/>
          </p:nvCxnSpPr>
          <p:spPr>
            <a:xfrm>
              <a:off x="420623" y="2040254"/>
              <a:ext cx="775307"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20623" y="2143001"/>
              <a:ext cx="1026359"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20624" y="2229267"/>
              <a:ext cx="1791629" cy="236518"/>
            </a:xfrm>
            <a:prstGeom prst="rect">
              <a:avLst/>
            </a:prstGeom>
            <a:solidFill>
              <a:schemeClr val="accent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2">
                      <a:lumMod val="75000"/>
                    </a:schemeClr>
                  </a:solidFill>
                  <a:highlight>
                    <a:srgbClr val="0D0D0D"/>
                  </a:highlight>
                  <a:latin typeface="Open Sans"/>
                  <a:cs typeface="Open Sans"/>
                </a:rPr>
                <a:t>Preparing</a:t>
              </a:r>
            </a:p>
          </p:txBody>
        </p:sp>
        <p:sp>
          <p:nvSpPr>
            <p:cNvPr id="28" name="Rectangle 27"/>
            <p:cNvSpPr/>
            <p:nvPr/>
          </p:nvSpPr>
          <p:spPr>
            <a:xfrm>
              <a:off x="420624" y="2529000"/>
              <a:ext cx="1791629" cy="236518"/>
            </a:xfrm>
            <a:prstGeom prst="rect">
              <a:avLst/>
            </a:prstGeom>
            <a:solidFill>
              <a:schemeClr val="accent3">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3">
                      <a:lumMod val="50000"/>
                    </a:schemeClr>
                  </a:solidFill>
                  <a:highlight>
                    <a:srgbClr val="0D0D0D"/>
                  </a:highlight>
                  <a:latin typeface="Open Sans"/>
                  <a:cs typeface="Open Sans"/>
                </a:rPr>
                <a:t>Delivery</a:t>
              </a:r>
            </a:p>
          </p:txBody>
        </p:sp>
        <p:sp>
          <p:nvSpPr>
            <p:cNvPr id="29" name="Rectangle 28"/>
            <p:cNvSpPr/>
            <p:nvPr/>
          </p:nvSpPr>
          <p:spPr>
            <a:xfrm>
              <a:off x="420624" y="2833946"/>
              <a:ext cx="1791629" cy="236518"/>
            </a:xfrm>
            <a:prstGeom prst="rect">
              <a:avLst/>
            </a:prstGeom>
            <a:solidFill>
              <a:schemeClr val="accent5">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5">
                      <a:lumMod val="75000"/>
                    </a:schemeClr>
                  </a:solidFill>
                  <a:highlight>
                    <a:srgbClr val="0D0D0D"/>
                  </a:highlight>
                  <a:latin typeface="Open Sans"/>
                  <a:cs typeface="Open Sans"/>
                </a:rPr>
                <a:t>Delivered</a:t>
              </a:r>
            </a:p>
          </p:txBody>
        </p:sp>
      </p:grpSp>
    </p:spTree>
    <p:extLst>
      <p:ext uri="{BB962C8B-B14F-4D97-AF65-F5344CB8AC3E}">
        <p14:creationId xmlns:p14="http://schemas.microsoft.com/office/powerpoint/2010/main" val="1982728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38930" y="1350279"/>
            <a:ext cx="3647152" cy="369332"/>
          </a:xfrm>
          <a:prstGeom prst="rect">
            <a:avLst/>
          </a:prstGeom>
          <a:solidFill>
            <a:schemeClr val="tx1">
              <a:lumMod val="85000"/>
              <a:lumOff val="15000"/>
            </a:schemeClr>
          </a:solidFill>
          <a:ln w="28575" cmpd="sng">
            <a:noFill/>
            <a:prstDash val="sysDash"/>
          </a:ln>
        </p:spPr>
        <p:txBody>
          <a:bodyPr wrap="none" rtlCol="0">
            <a:spAutoFit/>
          </a:bodyPr>
          <a:lstStyle/>
          <a:p>
            <a:r>
              <a:rPr lang="en-US" dirty="0">
                <a:solidFill>
                  <a:srgbClr val="F8F8F2"/>
                </a:solidFill>
                <a:highlight>
                  <a:srgbClr val="0D0D0D"/>
                </a:highlight>
                <a:latin typeface="Inconsolata"/>
              </a:rPr>
              <a:t>&lt;</a:t>
            </a:r>
            <a:r>
              <a:rPr lang="en-US" dirty="0">
                <a:solidFill>
                  <a:srgbClr val="F92672"/>
                </a:solidFill>
                <a:highlight>
                  <a:srgbClr val="0D0D0D"/>
                </a:highlight>
                <a:latin typeface="Inconsolata"/>
              </a:rPr>
              <a:t>html</a:t>
            </a:r>
            <a:r>
              <a:rPr lang="en-US" dirty="0" smtClean="0">
                <a:solidFill>
                  <a:srgbClr val="F8F8F2"/>
                </a:solidFill>
                <a:highlight>
                  <a:srgbClr val="0D0D0D"/>
                </a:highlight>
                <a:latin typeface="Inconsolata"/>
              </a:rPr>
              <a:t>&gt; INLINE_CACHE={} &lt;</a:t>
            </a:r>
            <a:r>
              <a:rPr lang="en-US" dirty="0">
                <a:solidFill>
                  <a:srgbClr val="F8F8F2"/>
                </a:solidFill>
                <a:highlight>
                  <a:srgbClr val="0D0D0D"/>
                </a:highlight>
                <a:latin typeface="Inconsolata"/>
              </a:rPr>
              <a:t>/</a:t>
            </a:r>
            <a:r>
              <a:rPr lang="en-US" dirty="0">
                <a:solidFill>
                  <a:srgbClr val="F92672"/>
                </a:solidFill>
                <a:highlight>
                  <a:srgbClr val="0D0D0D"/>
                </a:highlight>
                <a:latin typeface="Inconsolata"/>
              </a:rPr>
              <a:t>html</a:t>
            </a:r>
            <a:r>
              <a:rPr lang="en-US" dirty="0">
                <a:solidFill>
                  <a:srgbClr val="F8F8F2"/>
                </a:solidFill>
                <a:highlight>
                  <a:srgbClr val="0D0D0D"/>
                </a:highlight>
                <a:latin typeface="Inconsolata"/>
              </a:rPr>
              <a:t>&gt;</a:t>
            </a:r>
            <a:endParaRPr lang="en-US" dirty="0"/>
          </a:p>
        </p:txBody>
      </p:sp>
      <p:sp>
        <p:nvSpPr>
          <p:cNvPr id="3" name="TextBox 2"/>
          <p:cNvSpPr txBox="1"/>
          <p:nvPr/>
        </p:nvSpPr>
        <p:spPr>
          <a:xfrm>
            <a:off x="376755" y="3344638"/>
            <a:ext cx="3351966" cy="1210017"/>
          </a:xfrm>
          <a:prstGeom prst="rect">
            <a:avLst/>
          </a:prstGeom>
          <a:ln>
            <a:noFill/>
          </a:ln>
          <a:effectLst>
            <a:outerShdw blurRad="50800" dist="38100" dir="5400000" algn="t"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square" lIns="182880" tIns="182880" rIns="182880" bIns="182880" rtlCol="0" anchor="ctr">
            <a:noAutofit/>
          </a:bodyPr>
          <a:lstStyle/>
          <a:p>
            <a:r>
              <a:rPr lang="en-US" spc="-150" dirty="0" err="1">
                <a:highlight>
                  <a:srgbClr val="E8F2FE"/>
                </a:highlight>
                <a:latin typeface="Inconsolata"/>
              </a:rPr>
              <a:t>findAll</a:t>
            </a:r>
            <a:r>
              <a:rPr lang="en-US" spc="-150" dirty="0">
                <a:highlight>
                  <a:srgbClr val="E8F2FE"/>
                </a:highlight>
                <a:latin typeface="Inconsolata"/>
              </a:rPr>
              <a:t>="{status='new'</a:t>
            </a:r>
            <a:r>
              <a:rPr lang="en-US" spc="-150" dirty="0" smtClean="0">
                <a:highlight>
                  <a:srgbClr val="E8F2FE"/>
                </a:highlight>
                <a:latin typeface="Inconsolata"/>
              </a:rPr>
              <a:t>}”</a:t>
            </a:r>
          </a:p>
          <a:p>
            <a:r>
              <a:rPr lang="en-US" spc="-150" dirty="0" err="1">
                <a:highlight>
                  <a:srgbClr val="E8F2FE"/>
                </a:highlight>
                <a:latin typeface="Inconsolata"/>
              </a:rPr>
              <a:t>findAll</a:t>
            </a:r>
            <a:r>
              <a:rPr lang="en-US" spc="-150" dirty="0">
                <a:highlight>
                  <a:srgbClr val="E8F2FE"/>
                </a:highlight>
                <a:latin typeface="Inconsolata"/>
              </a:rPr>
              <a:t>="{status=’preparing'</a:t>
            </a:r>
            <a:r>
              <a:rPr lang="en-US" spc="-150" dirty="0" smtClean="0">
                <a:highlight>
                  <a:srgbClr val="E8F2FE"/>
                </a:highlight>
                <a:latin typeface="Inconsolata"/>
              </a:rPr>
              <a:t>}”</a:t>
            </a:r>
          </a:p>
          <a:p>
            <a:r>
              <a:rPr lang="en-US" spc="-150" dirty="0" err="1">
                <a:highlight>
                  <a:srgbClr val="E8F2FE"/>
                </a:highlight>
                <a:latin typeface="Inconsolata"/>
              </a:rPr>
              <a:t>findAll</a:t>
            </a:r>
            <a:r>
              <a:rPr lang="en-US" spc="-150" dirty="0">
                <a:highlight>
                  <a:srgbClr val="E8F2FE"/>
                </a:highlight>
                <a:latin typeface="Inconsolata"/>
              </a:rPr>
              <a:t>="{status=’delivery'</a:t>
            </a:r>
            <a:r>
              <a:rPr lang="en-US" spc="-150" dirty="0" smtClean="0">
                <a:highlight>
                  <a:srgbClr val="E8F2FE"/>
                </a:highlight>
                <a:latin typeface="Inconsolata"/>
              </a:rPr>
              <a:t>}”</a:t>
            </a:r>
          </a:p>
          <a:p>
            <a:r>
              <a:rPr lang="en-US" spc="-150" dirty="0" err="1">
                <a:highlight>
                  <a:srgbClr val="E8F2FE"/>
                </a:highlight>
                <a:latin typeface="Inconsolata"/>
              </a:rPr>
              <a:t>findAll</a:t>
            </a:r>
            <a:r>
              <a:rPr lang="en-US" spc="-150" dirty="0">
                <a:highlight>
                  <a:srgbClr val="E8F2FE"/>
                </a:highlight>
                <a:latin typeface="Inconsolata"/>
              </a:rPr>
              <a:t>="{status=’delivered'</a:t>
            </a:r>
            <a:r>
              <a:rPr lang="en-US" spc="-150" dirty="0" smtClean="0">
                <a:highlight>
                  <a:srgbClr val="E8F2FE"/>
                </a:highlight>
                <a:latin typeface="Inconsolata"/>
              </a:rPr>
              <a:t>}”</a:t>
            </a:r>
            <a:endParaRPr lang="en-US" spc="-150" dirty="0"/>
          </a:p>
        </p:txBody>
      </p:sp>
      <p:sp>
        <p:nvSpPr>
          <p:cNvPr id="51" name="TextBox 50"/>
          <p:cNvSpPr txBox="1"/>
          <p:nvPr/>
        </p:nvSpPr>
        <p:spPr>
          <a:xfrm>
            <a:off x="7206994" y="4479665"/>
            <a:ext cx="1492716" cy="369332"/>
          </a:xfrm>
          <a:prstGeom prst="rect">
            <a:avLst/>
          </a:prstGeom>
          <a:noFill/>
        </p:spPr>
        <p:txBody>
          <a:bodyPr wrap="none" rtlCol="0">
            <a:spAutoFit/>
          </a:bodyPr>
          <a:lstStyle/>
          <a:p>
            <a:r>
              <a:rPr lang="en-US" dirty="0" smtClean="0"/>
              <a:t>orders/sets/{}</a:t>
            </a:r>
            <a:endParaRPr lang="en-US" dirty="0"/>
          </a:p>
        </p:txBody>
      </p:sp>
      <p:pic>
        <p:nvPicPr>
          <p:cNvPr id="2" name="Picture 1" descr="super-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801" y="3376455"/>
            <a:ext cx="1231737" cy="1148035"/>
          </a:xfrm>
          <a:prstGeom prst="rect">
            <a:avLst/>
          </a:prstGeom>
        </p:spPr>
      </p:pic>
      <p:pic>
        <p:nvPicPr>
          <p:cNvPr id="11" name="Picture 10" descr="local-stor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641" y="2962023"/>
            <a:ext cx="1018959" cy="1486817"/>
          </a:xfrm>
          <a:prstGeom prst="rect">
            <a:avLst/>
          </a:prstGeom>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334" y="299715"/>
            <a:ext cx="2294691" cy="2454216"/>
          </a:xfrm>
          <a:prstGeom prst="rect">
            <a:avLst/>
          </a:prstGeom>
        </p:spPr>
      </p:pic>
      <p:sp>
        <p:nvSpPr>
          <p:cNvPr id="39" name="TextBox 38"/>
          <p:cNvSpPr txBox="1"/>
          <p:nvPr/>
        </p:nvSpPr>
        <p:spPr>
          <a:xfrm>
            <a:off x="415906" y="308238"/>
            <a:ext cx="851515" cy="230832"/>
          </a:xfrm>
          <a:prstGeom prst="rect">
            <a:avLst/>
          </a:prstGeom>
          <a:noFill/>
        </p:spPr>
        <p:txBody>
          <a:bodyPr wrap="none" rtlCol="0">
            <a:spAutoFit/>
          </a:bodyPr>
          <a:lstStyle/>
          <a:p>
            <a:r>
              <a:rPr lang="en-US" sz="900" dirty="0" smtClean="0"/>
              <a:t>/order-history</a:t>
            </a:r>
            <a:endParaRPr lang="en-US" sz="900" dirty="0"/>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5843" y="548509"/>
            <a:ext cx="1313432" cy="805899"/>
          </a:xfrm>
          <a:prstGeom prst="rect">
            <a:avLst/>
          </a:prstGeom>
        </p:spPr>
      </p:pic>
      <p:sp>
        <p:nvSpPr>
          <p:cNvPr id="45" name="TextBox 44"/>
          <p:cNvSpPr txBox="1"/>
          <p:nvPr/>
        </p:nvSpPr>
        <p:spPr>
          <a:xfrm>
            <a:off x="3855606" y="385802"/>
            <a:ext cx="1934845" cy="369332"/>
          </a:xfrm>
          <a:prstGeom prst="rect">
            <a:avLst/>
          </a:prstGeom>
          <a:noFill/>
        </p:spPr>
        <p:txBody>
          <a:bodyPr wrap="none" rtlCol="0">
            <a:spAutoFit/>
          </a:bodyPr>
          <a:lstStyle/>
          <a:p>
            <a:r>
              <a:rPr lang="en-US" dirty="0" smtClean="0"/>
              <a:t>GET /order-history</a:t>
            </a:r>
            <a:endParaRPr lang="en-US" dirty="0"/>
          </a:p>
        </p:txBody>
      </p:sp>
      <p:cxnSp>
        <p:nvCxnSpPr>
          <p:cNvPr id="48" name="Straight Arrow Connector 47"/>
          <p:cNvCxnSpPr/>
          <p:nvPr/>
        </p:nvCxnSpPr>
        <p:spPr>
          <a:xfrm>
            <a:off x="3006572" y="826749"/>
            <a:ext cx="3713336"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3006572" y="1087164"/>
            <a:ext cx="3679510"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a:off x="6293978" y="3893898"/>
            <a:ext cx="892488" cy="0"/>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3882155" y="3304904"/>
            <a:ext cx="775019" cy="387723"/>
            <a:chOff x="3728722" y="3465120"/>
            <a:chExt cx="775019" cy="516964"/>
          </a:xfrm>
        </p:grpSpPr>
        <p:cxnSp>
          <p:nvCxnSpPr>
            <p:cNvPr id="69" name="Straight Arrow Connector 68"/>
            <p:cNvCxnSpPr/>
            <p:nvPr/>
          </p:nvCxnSpPr>
          <p:spPr>
            <a:xfrm flipH="1">
              <a:off x="3728722" y="3982084"/>
              <a:ext cx="775019"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964448" y="3465120"/>
              <a:ext cx="313044" cy="492443"/>
            </a:xfrm>
            <a:prstGeom prst="rect">
              <a:avLst/>
            </a:prstGeom>
            <a:noFill/>
          </p:spPr>
          <p:txBody>
            <a:bodyPr wrap="none" rtlCol="0">
              <a:spAutoFit/>
            </a:bodyPr>
            <a:lstStyle/>
            <a:p>
              <a:r>
                <a:rPr lang="en-US" b="1" dirty="0" smtClean="0">
                  <a:latin typeface="Arial"/>
                  <a:cs typeface="Arial"/>
                </a:rPr>
                <a:t>4</a:t>
              </a:r>
              <a:endParaRPr lang="en-US" b="1" dirty="0">
                <a:latin typeface="Arial"/>
                <a:cs typeface="Arial"/>
              </a:endParaRPr>
            </a:p>
          </p:txBody>
        </p:sp>
      </p:grpSp>
      <p:grpSp>
        <p:nvGrpSpPr>
          <p:cNvPr id="25" name="Group 24"/>
          <p:cNvGrpSpPr/>
          <p:nvPr/>
        </p:nvGrpSpPr>
        <p:grpSpPr>
          <a:xfrm>
            <a:off x="3882154" y="4121932"/>
            <a:ext cx="775019" cy="428772"/>
            <a:chOff x="3728721" y="4530724"/>
            <a:chExt cx="775019" cy="571695"/>
          </a:xfrm>
        </p:grpSpPr>
        <p:cxnSp>
          <p:nvCxnSpPr>
            <p:cNvPr id="70" name="Straight Arrow Connector 69"/>
            <p:cNvCxnSpPr/>
            <p:nvPr/>
          </p:nvCxnSpPr>
          <p:spPr>
            <a:xfrm flipH="1">
              <a:off x="3728721" y="4530724"/>
              <a:ext cx="775019" cy="0"/>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964448" y="4609977"/>
              <a:ext cx="313044" cy="492442"/>
            </a:xfrm>
            <a:prstGeom prst="rect">
              <a:avLst/>
            </a:prstGeom>
            <a:noFill/>
          </p:spPr>
          <p:txBody>
            <a:bodyPr wrap="none" rtlCol="0">
              <a:spAutoFit/>
            </a:bodyPr>
            <a:lstStyle/>
            <a:p>
              <a:r>
                <a:rPr lang="en-US" b="1" dirty="0" smtClean="0">
                  <a:latin typeface="Arial"/>
                  <a:cs typeface="Arial"/>
                </a:rPr>
                <a:t>4</a:t>
              </a:r>
              <a:endParaRPr lang="en-US" b="1" dirty="0">
                <a:latin typeface="Arial"/>
                <a:cs typeface="Arial"/>
              </a:endParaRPr>
            </a:p>
          </p:txBody>
        </p:sp>
      </p:grpSp>
      <p:grpSp>
        <p:nvGrpSpPr>
          <p:cNvPr id="27" name="Group 26"/>
          <p:cNvGrpSpPr/>
          <p:nvPr/>
        </p:nvGrpSpPr>
        <p:grpSpPr>
          <a:xfrm>
            <a:off x="4928517" y="2056255"/>
            <a:ext cx="362901" cy="1059761"/>
            <a:chOff x="4503740" y="2064819"/>
            <a:chExt cx="362901" cy="1413015"/>
          </a:xfrm>
        </p:grpSpPr>
        <p:cxnSp>
          <p:nvCxnSpPr>
            <p:cNvPr id="67" name="Straight Arrow Connector 66"/>
            <p:cNvCxnSpPr/>
            <p:nvPr/>
          </p:nvCxnSpPr>
          <p:spPr>
            <a:xfrm>
              <a:off x="4866641" y="2064819"/>
              <a:ext cx="0" cy="1413015"/>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503740" y="2568694"/>
              <a:ext cx="313044" cy="492443"/>
            </a:xfrm>
            <a:prstGeom prst="rect">
              <a:avLst/>
            </a:prstGeom>
            <a:noFill/>
          </p:spPr>
          <p:txBody>
            <a:bodyPr wrap="none" rtlCol="0">
              <a:spAutoFit/>
            </a:bodyPr>
            <a:lstStyle/>
            <a:p>
              <a:r>
                <a:rPr lang="en-US" b="1" dirty="0" smtClean="0">
                  <a:latin typeface="Arial"/>
                  <a:cs typeface="Arial"/>
                </a:rPr>
                <a:t>4</a:t>
              </a:r>
              <a:endParaRPr lang="en-US" b="1" dirty="0">
                <a:latin typeface="Arial"/>
                <a:cs typeface="Arial"/>
              </a:endParaRPr>
            </a:p>
          </p:txBody>
        </p:sp>
      </p:grpSp>
      <p:grpSp>
        <p:nvGrpSpPr>
          <p:cNvPr id="26" name="Group 25"/>
          <p:cNvGrpSpPr/>
          <p:nvPr/>
        </p:nvGrpSpPr>
        <p:grpSpPr>
          <a:xfrm>
            <a:off x="5707452" y="1906298"/>
            <a:ext cx="368672" cy="1055725"/>
            <a:chOff x="5595380" y="2044700"/>
            <a:chExt cx="368672" cy="1407633"/>
          </a:xfrm>
        </p:grpSpPr>
        <p:cxnSp>
          <p:nvCxnSpPr>
            <p:cNvPr id="68" name="Straight Arrow Connector 67"/>
            <p:cNvCxnSpPr/>
            <p:nvPr/>
          </p:nvCxnSpPr>
          <p:spPr>
            <a:xfrm>
              <a:off x="5595380" y="2044700"/>
              <a:ext cx="1" cy="1407633"/>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651008" y="2568695"/>
              <a:ext cx="313044" cy="492443"/>
            </a:xfrm>
            <a:prstGeom prst="rect">
              <a:avLst/>
            </a:prstGeom>
            <a:noFill/>
          </p:spPr>
          <p:txBody>
            <a:bodyPr wrap="none" rtlCol="0">
              <a:spAutoFit/>
            </a:bodyPr>
            <a:lstStyle/>
            <a:p>
              <a:r>
                <a:rPr lang="en-US" b="1" dirty="0" smtClean="0">
                  <a:latin typeface="Arial"/>
                  <a:cs typeface="Arial"/>
                </a:rPr>
                <a:t>4</a:t>
              </a:r>
              <a:endParaRPr lang="en-US" b="1" dirty="0">
                <a:latin typeface="Arial"/>
                <a:cs typeface="Arial"/>
              </a:endParaRPr>
            </a:p>
          </p:txBody>
        </p:sp>
      </p:grpSp>
      <p:sp>
        <p:nvSpPr>
          <p:cNvPr id="76" name="TextBox 75"/>
          <p:cNvSpPr txBox="1"/>
          <p:nvPr/>
        </p:nvSpPr>
        <p:spPr>
          <a:xfrm>
            <a:off x="6473968" y="3529904"/>
            <a:ext cx="313044" cy="369332"/>
          </a:xfrm>
          <a:prstGeom prst="rect">
            <a:avLst/>
          </a:prstGeom>
          <a:noFill/>
        </p:spPr>
        <p:txBody>
          <a:bodyPr wrap="none" rtlCol="0">
            <a:spAutoFit/>
          </a:bodyPr>
          <a:lstStyle/>
          <a:p>
            <a:r>
              <a:rPr lang="en-US" b="1" dirty="0" smtClean="0">
                <a:latin typeface="Arial"/>
                <a:cs typeface="Arial"/>
              </a:rPr>
              <a:t>4</a:t>
            </a:r>
            <a:endParaRPr lang="en-US" b="1" dirty="0">
              <a:latin typeface="Arial"/>
              <a:cs typeface="Arial"/>
            </a:endParaRPr>
          </a:p>
        </p:txBody>
      </p:sp>
      <p:sp>
        <p:nvSpPr>
          <p:cNvPr id="42" name="Rectangle 41"/>
          <p:cNvSpPr/>
          <p:nvPr/>
        </p:nvSpPr>
        <p:spPr>
          <a:xfrm>
            <a:off x="532235" y="673704"/>
            <a:ext cx="1974511" cy="236518"/>
          </a:xfrm>
          <a:prstGeom prst="rect">
            <a:avLst/>
          </a:prstGeom>
          <a:solidFill>
            <a:schemeClr val="accent6">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6">
                    <a:lumMod val="50000"/>
                  </a:schemeClr>
                </a:solidFill>
                <a:highlight>
                  <a:srgbClr val="0D0D0D"/>
                </a:highlight>
                <a:latin typeface="Open Sans"/>
                <a:cs typeface="Open Sans"/>
              </a:rPr>
              <a:t>New</a:t>
            </a:r>
          </a:p>
        </p:txBody>
      </p:sp>
      <p:cxnSp>
        <p:nvCxnSpPr>
          <p:cNvPr id="43" name="Straight Connector 42"/>
          <p:cNvCxnSpPr/>
          <p:nvPr/>
        </p:nvCxnSpPr>
        <p:spPr>
          <a:xfrm>
            <a:off x="532235" y="994347"/>
            <a:ext cx="775307"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32235" y="1097094"/>
            <a:ext cx="1026359"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32235" y="1183360"/>
            <a:ext cx="1974511" cy="236518"/>
          </a:xfrm>
          <a:prstGeom prst="rect">
            <a:avLst/>
          </a:prstGeom>
          <a:solidFill>
            <a:schemeClr val="accent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2">
                    <a:lumMod val="75000"/>
                  </a:schemeClr>
                </a:solidFill>
                <a:highlight>
                  <a:srgbClr val="0D0D0D"/>
                </a:highlight>
                <a:latin typeface="Open Sans"/>
                <a:cs typeface="Open Sans"/>
              </a:rPr>
              <a:t>Preparing</a:t>
            </a:r>
          </a:p>
        </p:txBody>
      </p:sp>
      <p:sp>
        <p:nvSpPr>
          <p:cNvPr id="47" name="Rectangle 46"/>
          <p:cNvSpPr/>
          <p:nvPr/>
        </p:nvSpPr>
        <p:spPr>
          <a:xfrm>
            <a:off x="532235" y="1483093"/>
            <a:ext cx="1974511" cy="236518"/>
          </a:xfrm>
          <a:prstGeom prst="rect">
            <a:avLst/>
          </a:prstGeom>
          <a:solidFill>
            <a:schemeClr val="accent3">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3">
                    <a:lumMod val="50000"/>
                  </a:schemeClr>
                </a:solidFill>
                <a:highlight>
                  <a:srgbClr val="0D0D0D"/>
                </a:highlight>
                <a:latin typeface="Open Sans"/>
                <a:cs typeface="Open Sans"/>
              </a:rPr>
              <a:t>Delivery</a:t>
            </a:r>
          </a:p>
        </p:txBody>
      </p:sp>
      <p:sp>
        <p:nvSpPr>
          <p:cNvPr id="49" name="Rectangle 48"/>
          <p:cNvSpPr/>
          <p:nvPr/>
        </p:nvSpPr>
        <p:spPr>
          <a:xfrm>
            <a:off x="532235" y="1788039"/>
            <a:ext cx="1974511" cy="236518"/>
          </a:xfrm>
          <a:prstGeom prst="rect">
            <a:avLst/>
          </a:prstGeom>
          <a:solidFill>
            <a:schemeClr val="accent5">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5">
                    <a:lumMod val="75000"/>
                  </a:schemeClr>
                </a:solidFill>
                <a:highlight>
                  <a:srgbClr val="0D0D0D"/>
                </a:highlight>
                <a:latin typeface="Open Sans"/>
                <a:cs typeface="Open Sans"/>
              </a:rPr>
              <a:t>Delivered</a:t>
            </a:r>
          </a:p>
        </p:txBody>
      </p:sp>
      <p:cxnSp>
        <p:nvCxnSpPr>
          <p:cNvPr id="65" name="Straight Arrow Connector 64"/>
          <p:cNvCxnSpPr/>
          <p:nvPr/>
        </p:nvCxnSpPr>
        <p:spPr>
          <a:xfrm>
            <a:off x="1385541" y="2658935"/>
            <a:ext cx="0" cy="56788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1770334" y="2601145"/>
            <a:ext cx="429632" cy="625670"/>
            <a:chOff x="1551700" y="1594170"/>
            <a:chExt cx="429632" cy="1883664"/>
          </a:xfrm>
        </p:grpSpPr>
        <p:cxnSp>
          <p:nvCxnSpPr>
            <p:cNvPr id="66" name="Straight Arrow Connector 65"/>
            <p:cNvCxnSpPr/>
            <p:nvPr/>
          </p:nvCxnSpPr>
          <p:spPr>
            <a:xfrm>
              <a:off x="1551700" y="1594170"/>
              <a:ext cx="1" cy="1883664"/>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668288" y="2416294"/>
              <a:ext cx="313044" cy="713877"/>
            </a:xfrm>
            <a:prstGeom prst="rect">
              <a:avLst/>
            </a:prstGeom>
            <a:noFill/>
          </p:spPr>
          <p:txBody>
            <a:bodyPr wrap="none" rtlCol="0">
              <a:spAutoFit/>
            </a:bodyPr>
            <a:lstStyle/>
            <a:p>
              <a:r>
                <a:rPr lang="en-US" b="1" dirty="0" smtClean="0">
                  <a:latin typeface="Arial"/>
                  <a:cs typeface="Arial"/>
                </a:rPr>
                <a:t>4</a:t>
              </a:r>
              <a:endParaRPr lang="en-US" b="1" dirty="0">
                <a:latin typeface="Arial"/>
                <a:cs typeface="Arial"/>
              </a:endParaRPr>
            </a:p>
          </p:txBody>
        </p:sp>
      </p:grpSp>
      <p:sp>
        <p:nvSpPr>
          <p:cNvPr id="33" name="TextBox 32"/>
          <p:cNvSpPr txBox="1"/>
          <p:nvPr/>
        </p:nvSpPr>
        <p:spPr>
          <a:xfrm>
            <a:off x="3605604" y="-62216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51065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1" nodeType="click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1" grpId="1"/>
      <p:bldP spid="7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5892" y="3132944"/>
            <a:ext cx="3462578" cy="1399605"/>
          </a:xfrm>
          <a:prstGeom prst="rect">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pc="-150" dirty="0" err="1">
                <a:solidFill>
                  <a:schemeClr val="tx1"/>
                </a:solidFill>
                <a:highlight>
                  <a:srgbClr val="E8F2FE"/>
                </a:highlight>
                <a:latin typeface="Inconsolata"/>
              </a:rPr>
              <a:t>findAll</a:t>
            </a:r>
            <a:r>
              <a:rPr lang="en-US" spc="-150" dirty="0">
                <a:solidFill>
                  <a:schemeClr val="tx1"/>
                </a:solidFill>
                <a:highlight>
                  <a:srgbClr val="E8F2FE"/>
                </a:highlight>
                <a:latin typeface="Inconsolata"/>
              </a:rPr>
              <a:t>="{status='new'}”</a:t>
            </a:r>
          </a:p>
          <a:p>
            <a:r>
              <a:rPr lang="en-US" spc="-150" dirty="0" err="1">
                <a:solidFill>
                  <a:schemeClr val="tx1"/>
                </a:solidFill>
                <a:highlight>
                  <a:srgbClr val="E8F2FE"/>
                </a:highlight>
                <a:latin typeface="Inconsolata"/>
              </a:rPr>
              <a:t>findAll</a:t>
            </a:r>
            <a:r>
              <a:rPr lang="en-US" spc="-150" dirty="0">
                <a:solidFill>
                  <a:schemeClr val="tx1"/>
                </a:solidFill>
                <a:highlight>
                  <a:srgbClr val="E8F2FE"/>
                </a:highlight>
                <a:latin typeface="Inconsolata"/>
              </a:rPr>
              <a:t>="{status=’preparing'}”</a:t>
            </a:r>
          </a:p>
          <a:p>
            <a:r>
              <a:rPr lang="en-US" spc="-150" dirty="0" err="1">
                <a:solidFill>
                  <a:schemeClr val="tx1"/>
                </a:solidFill>
                <a:highlight>
                  <a:srgbClr val="E8F2FE"/>
                </a:highlight>
                <a:latin typeface="Inconsolata"/>
              </a:rPr>
              <a:t>findAll</a:t>
            </a:r>
            <a:r>
              <a:rPr lang="en-US" spc="-150" dirty="0">
                <a:solidFill>
                  <a:schemeClr val="tx1"/>
                </a:solidFill>
                <a:highlight>
                  <a:srgbClr val="E8F2FE"/>
                </a:highlight>
                <a:latin typeface="Inconsolata"/>
              </a:rPr>
              <a:t>="{status=’delivery'}”</a:t>
            </a:r>
          </a:p>
          <a:p>
            <a:r>
              <a:rPr lang="en-US" spc="-150" dirty="0" err="1">
                <a:solidFill>
                  <a:schemeClr val="tx1"/>
                </a:solidFill>
                <a:highlight>
                  <a:srgbClr val="E8F2FE"/>
                </a:highlight>
                <a:latin typeface="Inconsolata"/>
              </a:rPr>
              <a:t>findAll</a:t>
            </a:r>
            <a:r>
              <a:rPr lang="en-US" spc="-150" dirty="0">
                <a:solidFill>
                  <a:schemeClr val="tx1"/>
                </a:solidFill>
                <a:highlight>
                  <a:srgbClr val="E8F2FE"/>
                </a:highlight>
                <a:latin typeface="Inconsolata"/>
              </a:rPr>
              <a:t>="{status=’delivered'}</a:t>
            </a:r>
            <a:endParaRPr lang="en-US" dirty="0">
              <a:solidFill>
                <a:schemeClr val="tx1"/>
              </a:solidFill>
            </a:endParaRPr>
          </a:p>
        </p:txBody>
      </p:sp>
      <p:sp>
        <p:nvSpPr>
          <p:cNvPr id="51" name="TextBox 50"/>
          <p:cNvSpPr txBox="1"/>
          <p:nvPr/>
        </p:nvSpPr>
        <p:spPr>
          <a:xfrm>
            <a:off x="7148316" y="4539682"/>
            <a:ext cx="1492716" cy="369332"/>
          </a:xfrm>
          <a:prstGeom prst="rect">
            <a:avLst/>
          </a:prstGeom>
          <a:noFill/>
        </p:spPr>
        <p:txBody>
          <a:bodyPr wrap="none" rtlCol="0">
            <a:spAutoFit/>
          </a:bodyPr>
          <a:lstStyle/>
          <a:p>
            <a:r>
              <a:rPr lang="en-US" dirty="0" smtClean="0"/>
              <a:t>orders/sets/{}</a:t>
            </a:r>
            <a:endParaRPr lang="en-US" dirty="0"/>
          </a:p>
        </p:txBody>
      </p:sp>
      <p:sp>
        <p:nvSpPr>
          <p:cNvPr id="12" name="TextBox 11"/>
          <p:cNvSpPr txBox="1"/>
          <p:nvPr/>
        </p:nvSpPr>
        <p:spPr>
          <a:xfrm>
            <a:off x="3329985" y="2841441"/>
            <a:ext cx="184666" cy="369332"/>
          </a:xfrm>
          <a:prstGeom prst="rect">
            <a:avLst/>
          </a:prstGeom>
          <a:noFill/>
        </p:spPr>
        <p:txBody>
          <a:bodyPr wrap="none" rtlCol="0">
            <a:spAutoFit/>
          </a:bodyPr>
          <a:lstStyle/>
          <a:p>
            <a:endParaRPr lang="en-US" dirty="0"/>
          </a:p>
        </p:txBody>
      </p:sp>
      <p:grpSp>
        <p:nvGrpSpPr>
          <p:cNvPr id="57" name="Group 56"/>
          <p:cNvGrpSpPr/>
          <p:nvPr/>
        </p:nvGrpSpPr>
        <p:grpSpPr>
          <a:xfrm>
            <a:off x="3970759" y="4137278"/>
            <a:ext cx="775019" cy="387423"/>
            <a:chOff x="3728721" y="4530724"/>
            <a:chExt cx="775019" cy="516563"/>
          </a:xfrm>
        </p:grpSpPr>
        <p:cxnSp>
          <p:nvCxnSpPr>
            <p:cNvPr id="58" name="Straight Arrow Connector 57"/>
            <p:cNvCxnSpPr/>
            <p:nvPr/>
          </p:nvCxnSpPr>
          <p:spPr>
            <a:xfrm flipH="1">
              <a:off x="3728721" y="4530724"/>
              <a:ext cx="775019" cy="0"/>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964448" y="4554845"/>
              <a:ext cx="313044" cy="492442"/>
            </a:xfrm>
            <a:prstGeom prst="rect">
              <a:avLst/>
            </a:prstGeom>
            <a:noFill/>
          </p:spPr>
          <p:txBody>
            <a:bodyPr wrap="none" rtlCol="0">
              <a:spAutoFit/>
            </a:bodyPr>
            <a:lstStyle/>
            <a:p>
              <a:r>
                <a:rPr lang="en-US" b="1" dirty="0" smtClean="0">
                  <a:latin typeface="Arial"/>
                  <a:cs typeface="Arial"/>
                </a:rPr>
                <a:t>4</a:t>
              </a:r>
              <a:endParaRPr lang="en-US" b="1" dirty="0">
                <a:latin typeface="Arial"/>
                <a:cs typeface="Arial"/>
              </a:endParaRPr>
            </a:p>
          </p:txBody>
        </p:sp>
      </p:grpSp>
      <p:pic>
        <p:nvPicPr>
          <p:cNvPr id="61" name="Picture 60" descr="super-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9713" y="3223790"/>
            <a:ext cx="1231737" cy="1148035"/>
          </a:xfrm>
          <a:prstGeom prst="rect">
            <a:avLst/>
          </a:prstGeom>
        </p:spPr>
      </p:pic>
      <p:pic>
        <p:nvPicPr>
          <p:cNvPr id="62" name="Picture 61" descr="local-stor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641" y="2962023"/>
            <a:ext cx="1018959" cy="1486817"/>
          </a:xfrm>
          <a:prstGeom prst="rect">
            <a:avLst/>
          </a:prstGeom>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5843" y="613979"/>
            <a:ext cx="1313432" cy="805899"/>
          </a:xfrm>
          <a:prstGeom prst="rect">
            <a:avLst/>
          </a:prstGeom>
        </p:spPr>
      </p:pic>
      <p:grpSp>
        <p:nvGrpSpPr>
          <p:cNvPr id="65" name="Group 64"/>
          <p:cNvGrpSpPr/>
          <p:nvPr/>
        </p:nvGrpSpPr>
        <p:grpSpPr>
          <a:xfrm>
            <a:off x="6414194" y="4205404"/>
            <a:ext cx="775019" cy="387423"/>
            <a:chOff x="3636983" y="4530724"/>
            <a:chExt cx="775019" cy="516563"/>
          </a:xfrm>
        </p:grpSpPr>
        <p:cxnSp>
          <p:nvCxnSpPr>
            <p:cNvPr id="66" name="Straight Arrow Connector 65"/>
            <p:cNvCxnSpPr/>
            <p:nvPr/>
          </p:nvCxnSpPr>
          <p:spPr>
            <a:xfrm flipH="1">
              <a:off x="3636983" y="4530724"/>
              <a:ext cx="775019" cy="0"/>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923099" y="4554845"/>
              <a:ext cx="313044" cy="492442"/>
            </a:xfrm>
            <a:prstGeom prst="rect">
              <a:avLst/>
            </a:prstGeom>
            <a:noFill/>
          </p:spPr>
          <p:txBody>
            <a:bodyPr wrap="none" rtlCol="0">
              <a:spAutoFit/>
            </a:bodyPr>
            <a:lstStyle/>
            <a:p>
              <a:r>
                <a:rPr lang="en-US" b="1" dirty="0" smtClean="0">
                  <a:latin typeface="Arial"/>
                  <a:cs typeface="Arial"/>
                </a:rPr>
                <a:t>1</a:t>
              </a:r>
              <a:endParaRPr lang="en-US" b="1" dirty="0">
                <a:latin typeface="Arial"/>
                <a:cs typeface="Arial"/>
              </a:endParaRPr>
            </a:p>
          </p:txBody>
        </p:sp>
      </p:grpSp>
      <p:grpSp>
        <p:nvGrpSpPr>
          <p:cNvPr id="68" name="Group 67"/>
          <p:cNvGrpSpPr/>
          <p:nvPr/>
        </p:nvGrpSpPr>
        <p:grpSpPr>
          <a:xfrm>
            <a:off x="6373297" y="3504244"/>
            <a:ext cx="775019" cy="387723"/>
            <a:chOff x="3728722" y="3465120"/>
            <a:chExt cx="775019" cy="516964"/>
          </a:xfrm>
        </p:grpSpPr>
        <p:cxnSp>
          <p:nvCxnSpPr>
            <p:cNvPr id="69" name="Straight Arrow Connector 68"/>
            <p:cNvCxnSpPr/>
            <p:nvPr/>
          </p:nvCxnSpPr>
          <p:spPr>
            <a:xfrm flipH="1">
              <a:off x="3728722" y="3982084"/>
              <a:ext cx="775019"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4053053" y="3465120"/>
              <a:ext cx="313044" cy="492443"/>
            </a:xfrm>
            <a:prstGeom prst="rect">
              <a:avLst/>
            </a:prstGeom>
            <a:noFill/>
          </p:spPr>
          <p:txBody>
            <a:bodyPr wrap="none" rtlCol="0">
              <a:spAutoFit/>
            </a:bodyPr>
            <a:lstStyle/>
            <a:p>
              <a:r>
                <a:rPr lang="en-US" b="1" dirty="0" smtClean="0">
                  <a:latin typeface="Arial"/>
                  <a:cs typeface="Arial"/>
                </a:rPr>
                <a:t>1</a:t>
              </a:r>
              <a:endParaRPr lang="en-US" b="1" dirty="0">
                <a:latin typeface="Arial"/>
                <a:cs typeface="Arial"/>
              </a:endParaRPr>
            </a:p>
          </p:txBody>
        </p:sp>
      </p:grpSp>
      <p:grpSp>
        <p:nvGrpSpPr>
          <p:cNvPr id="71" name="Group 70"/>
          <p:cNvGrpSpPr/>
          <p:nvPr/>
        </p:nvGrpSpPr>
        <p:grpSpPr>
          <a:xfrm>
            <a:off x="3917996" y="3504244"/>
            <a:ext cx="775019" cy="387723"/>
            <a:chOff x="3728722" y="3465120"/>
            <a:chExt cx="775019" cy="516964"/>
          </a:xfrm>
        </p:grpSpPr>
        <p:cxnSp>
          <p:nvCxnSpPr>
            <p:cNvPr id="72" name="Straight Arrow Connector 71"/>
            <p:cNvCxnSpPr/>
            <p:nvPr/>
          </p:nvCxnSpPr>
          <p:spPr>
            <a:xfrm flipH="1">
              <a:off x="3728722" y="3982084"/>
              <a:ext cx="775019"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964448" y="3465120"/>
              <a:ext cx="313044" cy="492443"/>
            </a:xfrm>
            <a:prstGeom prst="rect">
              <a:avLst/>
            </a:prstGeom>
            <a:noFill/>
          </p:spPr>
          <p:txBody>
            <a:bodyPr wrap="none" rtlCol="0">
              <a:spAutoFit/>
            </a:bodyPr>
            <a:lstStyle/>
            <a:p>
              <a:r>
                <a:rPr lang="en-US" b="1" dirty="0" smtClean="0">
                  <a:latin typeface="Arial"/>
                  <a:cs typeface="Arial"/>
                </a:rPr>
                <a:t>4</a:t>
              </a:r>
              <a:endParaRPr lang="en-US" b="1" dirty="0">
                <a:latin typeface="Arial"/>
                <a:cs typeface="Arial"/>
              </a:endParaRPr>
            </a:p>
          </p:txBody>
        </p:sp>
      </p:grpSp>
      <p:pic>
        <p:nvPicPr>
          <p:cNvPr id="77" name="Picture 7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874" y="299715"/>
            <a:ext cx="2294691" cy="2454216"/>
          </a:xfrm>
          <a:prstGeom prst="rect">
            <a:avLst/>
          </a:prstGeom>
        </p:spPr>
      </p:pic>
      <p:sp>
        <p:nvSpPr>
          <p:cNvPr id="78" name="TextBox 77"/>
          <p:cNvSpPr txBox="1"/>
          <p:nvPr/>
        </p:nvSpPr>
        <p:spPr>
          <a:xfrm>
            <a:off x="415906" y="308238"/>
            <a:ext cx="851515" cy="230832"/>
          </a:xfrm>
          <a:prstGeom prst="rect">
            <a:avLst/>
          </a:prstGeom>
          <a:noFill/>
        </p:spPr>
        <p:txBody>
          <a:bodyPr wrap="none" rtlCol="0">
            <a:spAutoFit/>
          </a:bodyPr>
          <a:lstStyle/>
          <a:p>
            <a:r>
              <a:rPr lang="en-US" sz="900" dirty="0" smtClean="0"/>
              <a:t>/order-history</a:t>
            </a:r>
            <a:endParaRPr lang="en-US" sz="900" dirty="0"/>
          </a:p>
        </p:txBody>
      </p:sp>
      <p:sp>
        <p:nvSpPr>
          <p:cNvPr id="79" name="Rectangle 78"/>
          <p:cNvSpPr/>
          <p:nvPr/>
        </p:nvSpPr>
        <p:spPr>
          <a:xfrm>
            <a:off x="532235" y="673704"/>
            <a:ext cx="1974511" cy="236518"/>
          </a:xfrm>
          <a:prstGeom prst="rect">
            <a:avLst/>
          </a:prstGeom>
          <a:solidFill>
            <a:schemeClr val="accent6">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6">
                    <a:lumMod val="50000"/>
                  </a:schemeClr>
                </a:solidFill>
                <a:highlight>
                  <a:srgbClr val="0D0D0D"/>
                </a:highlight>
                <a:latin typeface="Open Sans"/>
                <a:cs typeface="Open Sans"/>
              </a:rPr>
              <a:t>New</a:t>
            </a:r>
          </a:p>
        </p:txBody>
      </p:sp>
      <p:cxnSp>
        <p:nvCxnSpPr>
          <p:cNvPr id="80" name="Straight Connector 79"/>
          <p:cNvCxnSpPr/>
          <p:nvPr/>
        </p:nvCxnSpPr>
        <p:spPr>
          <a:xfrm>
            <a:off x="532235" y="994347"/>
            <a:ext cx="775307"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32235" y="1097094"/>
            <a:ext cx="1026359"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18" name="Group 117"/>
          <p:cNvGrpSpPr/>
          <p:nvPr/>
        </p:nvGrpSpPr>
        <p:grpSpPr>
          <a:xfrm>
            <a:off x="527861" y="1183360"/>
            <a:ext cx="1978885" cy="841197"/>
            <a:chOff x="527861" y="1183360"/>
            <a:chExt cx="1978885" cy="841197"/>
          </a:xfrm>
        </p:grpSpPr>
        <p:sp>
          <p:nvSpPr>
            <p:cNvPr id="82" name="Rectangle 81"/>
            <p:cNvSpPr/>
            <p:nvPr/>
          </p:nvSpPr>
          <p:spPr>
            <a:xfrm>
              <a:off x="532235" y="1183360"/>
              <a:ext cx="1974511" cy="236518"/>
            </a:xfrm>
            <a:prstGeom prst="rect">
              <a:avLst/>
            </a:prstGeom>
            <a:solidFill>
              <a:schemeClr val="accent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2">
                      <a:lumMod val="75000"/>
                    </a:schemeClr>
                  </a:solidFill>
                  <a:highlight>
                    <a:srgbClr val="0D0D0D"/>
                  </a:highlight>
                  <a:latin typeface="Open Sans"/>
                  <a:cs typeface="Open Sans"/>
                </a:rPr>
                <a:t>Preparing</a:t>
              </a:r>
            </a:p>
          </p:txBody>
        </p:sp>
        <p:sp>
          <p:nvSpPr>
            <p:cNvPr id="83" name="Rectangle 82"/>
            <p:cNvSpPr/>
            <p:nvPr/>
          </p:nvSpPr>
          <p:spPr>
            <a:xfrm>
              <a:off x="527861" y="1483093"/>
              <a:ext cx="1974511" cy="236518"/>
            </a:xfrm>
            <a:prstGeom prst="rect">
              <a:avLst/>
            </a:prstGeom>
            <a:solidFill>
              <a:schemeClr val="accent3">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3">
                      <a:lumMod val="50000"/>
                    </a:schemeClr>
                  </a:solidFill>
                  <a:highlight>
                    <a:srgbClr val="0D0D0D"/>
                  </a:highlight>
                  <a:latin typeface="Open Sans"/>
                  <a:cs typeface="Open Sans"/>
                </a:rPr>
                <a:t>Delivery</a:t>
              </a:r>
            </a:p>
          </p:txBody>
        </p:sp>
        <p:sp>
          <p:nvSpPr>
            <p:cNvPr id="84" name="Rectangle 83"/>
            <p:cNvSpPr/>
            <p:nvPr/>
          </p:nvSpPr>
          <p:spPr>
            <a:xfrm>
              <a:off x="532235" y="1788039"/>
              <a:ext cx="1974511" cy="236518"/>
            </a:xfrm>
            <a:prstGeom prst="rect">
              <a:avLst/>
            </a:prstGeom>
            <a:solidFill>
              <a:schemeClr val="accent5">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5">
                      <a:lumMod val="75000"/>
                    </a:schemeClr>
                  </a:solidFill>
                  <a:highlight>
                    <a:srgbClr val="0D0D0D"/>
                  </a:highlight>
                  <a:latin typeface="Open Sans"/>
                  <a:cs typeface="Open Sans"/>
                </a:rPr>
                <a:t>Delivered</a:t>
              </a:r>
            </a:p>
          </p:txBody>
        </p:sp>
      </p:grpSp>
      <p:grpSp>
        <p:nvGrpSpPr>
          <p:cNvPr id="85" name="Group 84"/>
          <p:cNvGrpSpPr/>
          <p:nvPr/>
        </p:nvGrpSpPr>
        <p:grpSpPr>
          <a:xfrm>
            <a:off x="536317" y="1251526"/>
            <a:ext cx="1354687" cy="102747"/>
            <a:chOff x="532235" y="2079004"/>
            <a:chExt cx="1354687" cy="102747"/>
          </a:xfrm>
        </p:grpSpPr>
        <p:cxnSp>
          <p:nvCxnSpPr>
            <p:cNvPr id="86" name="Straight Connector 85"/>
            <p:cNvCxnSpPr/>
            <p:nvPr/>
          </p:nvCxnSpPr>
          <p:spPr>
            <a:xfrm>
              <a:off x="532235" y="2079004"/>
              <a:ext cx="1354687"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532235" y="2181751"/>
              <a:ext cx="1026359"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56" name="Straight Arrow Connector 55"/>
          <p:cNvCxnSpPr/>
          <p:nvPr/>
        </p:nvCxnSpPr>
        <p:spPr>
          <a:xfrm>
            <a:off x="1148670" y="2642893"/>
            <a:ext cx="0" cy="56788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1515117" y="2598120"/>
            <a:ext cx="346934" cy="625670"/>
            <a:chOff x="1551700" y="1594170"/>
            <a:chExt cx="346934" cy="1883664"/>
          </a:xfrm>
        </p:grpSpPr>
        <p:cxnSp>
          <p:nvCxnSpPr>
            <p:cNvPr id="75" name="Straight Arrow Connector 74"/>
            <p:cNvCxnSpPr/>
            <p:nvPr/>
          </p:nvCxnSpPr>
          <p:spPr>
            <a:xfrm>
              <a:off x="1551700" y="1594170"/>
              <a:ext cx="1" cy="1883664"/>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1585590" y="2416293"/>
              <a:ext cx="313044" cy="713876"/>
            </a:xfrm>
            <a:prstGeom prst="rect">
              <a:avLst/>
            </a:prstGeom>
            <a:noFill/>
          </p:spPr>
          <p:txBody>
            <a:bodyPr wrap="none" rtlCol="0">
              <a:spAutoFit/>
            </a:bodyPr>
            <a:lstStyle/>
            <a:p>
              <a:r>
                <a:rPr lang="en-US" b="1" dirty="0" smtClean="0">
                  <a:latin typeface="Arial"/>
                  <a:cs typeface="Arial"/>
                </a:rPr>
                <a:t>4</a:t>
              </a:r>
              <a:endParaRPr lang="en-US" b="1" dirty="0">
                <a:latin typeface="Arial"/>
                <a:cs typeface="Arial"/>
              </a:endParaRPr>
            </a:p>
          </p:txBody>
        </p:sp>
      </p:grpSp>
      <p:sp>
        <p:nvSpPr>
          <p:cNvPr id="93" name="TextBox 92"/>
          <p:cNvSpPr txBox="1"/>
          <p:nvPr/>
        </p:nvSpPr>
        <p:spPr>
          <a:xfrm>
            <a:off x="6893442" y="744279"/>
            <a:ext cx="184666" cy="369332"/>
          </a:xfrm>
          <a:prstGeom prst="rect">
            <a:avLst/>
          </a:prstGeom>
          <a:noFill/>
        </p:spPr>
        <p:txBody>
          <a:bodyPr wrap="none" rtlCol="0">
            <a:spAutoFit/>
          </a:bodyPr>
          <a:lstStyle/>
          <a:p>
            <a:endParaRPr lang="en-US" dirty="0"/>
          </a:p>
        </p:txBody>
      </p:sp>
      <p:grpSp>
        <p:nvGrpSpPr>
          <p:cNvPr id="94" name="Group 93"/>
          <p:cNvGrpSpPr/>
          <p:nvPr/>
        </p:nvGrpSpPr>
        <p:grpSpPr>
          <a:xfrm rot="19462802">
            <a:off x="5951597" y="1591297"/>
            <a:ext cx="1715658" cy="1349418"/>
            <a:chOff x="3370434" y="3568352"/>
            <a:chExt cx="1715658" cy="1799219"/>
          </a:xfrm>
        </p:grpSpPr>
        <p:cxnSp>
          <p:nvCxnSpPr>
            <p:cNvPr id="95" name="Straight Arrow Connector 94"/>
            <p:cNvCxnSpPr/>
            <p:nvPr/>
          </p:nvCxnSpPr>
          <p:spPr>
            <a:xfrm rot="2137198" flipH="1">
              <a:off x="3370434" y="3568352"/>
              <a:ext cx="1715658" cy="1799219"/>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rot="2137198">
              <a:off x="3978364" y="4515425"/>
              <a:ext cx="313044" cy="492443"/>
            </a:xfrm>
            <a:prstGeom prst="rect">
              <a:avLst/>
            </a:prstGeom>
            <a:noFill/>
          </p:spPr>
          <p:txBody>
            <a:bodyPr wrap="none" rtlCol="0">
              <a:spAutoFit/>
            </a:bodyPr>
            <a:lstStyle/>
            <a:p>
              <a:r>
                <a:rPr lang="en-US" b="1" dirty="0" smtClean="0">
                  <a:latin typeface="Arial"/>
                  <a:cs typeface="Arial"/>
                </a:rPr>
                <a:t>1</a:t>
              </a:r>
              <a:endParaRPr lang="en-US" b="1" dirty="0">
                <a:latin typeface="Arial"/>
                <a:cs typeface="Arial"/>
              </a:endParaRPr>
            </a:p>
          </p:txBody>
        </p:sp>
      </p:grpSp>
      <p:grpSp>
        <p:nvGrpSpPr>
          <p:cNvPr id="102" name="Group 101"/>
          <p:cNvGrpSpPr/>
          <p:nvPr/>
        </p:nvGrpSpPr>
        <p:grpSpPr>
          <a:xfrm rot="19345024">
            <a:off x="5241776" y="1695136"/>
            <a:ext cx="1768264" cy="1407703"/>
            <a:chOff x="2489676" y="3068339"/>
            <a:chExt cx="1768264" cy="1876937"/>
          </a:xfrm>
        </p:grpSpPr>
        <p:cxnSp>
          <p:nvCxnSpPr>
            <p:cNvPr id="103" name="Straight Arrow Connector 102"/>
            <p:cNvCxnSpPr/>
            <p:nvPr/>
          </p:nvCxnSpPr>
          <p:spPr>
            <a:xfrm rot="2254976" flipH="1">
              <a:off x="2489676" y="3068339"/>
              <a:ext cx="1768264" cy="1876937"/>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rot="2254976">
              <a:off x="3472241" y="3490508"/>
              <a:ext cx="313044" cy="492443"/>
            </a:xfrm>
            <a:prstGeom prst="rect">
              <a:avLst/>
            </a:prstGeom>
            <a:noFill/>
          </p:spPr>
          <p:txBody>
            <a:bodyPr wrap="none" rtlCol="0">
              <a:spAutoFit/>
            </a:bodyPr>
            <a:lstStyle/>
            <a:p>
              <a:r>
                <a:rPr lang="en-US" b="1" dirty="0" smtClean="0">
                  <a:latin typeface="Arial"/>
                  <a:cs typeface="Arial"/>
                </a:rPr>
                <a:t>1</a:t>
              </a:r>
              <a:endParaRPr lang="en-US" b="1" dirty="0">
                <a:latin typeface="Arial"/>
                <a:cs typeface="Arial"/>
              </a:endParaRPr>
            </a:p>
          </p:txBody>
        </p:sp>
      </p:grpSp>
      <p:grpSp>
        <p:nvGrpSpPr>
          <p:cNvPr id="108" name="Group 107"/>
          <p:cNvGrpSpPr/>
          <p:nvPr/>
        </p:nvGrpSpPr>
        <p:grpSpPr>
          <a:xfrm>
            <a:off x="3917996" y="3022454"/>
            <a:ext cx="775019" cy="387723"/>
            <a:chOff x="3728722" y="3465120"/>
            <a:chExt cx="775019" cy="516964"/>
          </a:xfrm>
        </p:grpSpPr>
        <p:cxnSp>
          <p:nvCxnSpPr>
            <p:cNvPr id="109" name="Straight Arrow Connector 108"/>
            <p:cNvCxnSpPr/>
            <p:nvPr/>
          </p:nvCxnSpPr>
          <p:spPr>
            <a:xfrm flipH="1">
              <a:off x="3728722" y="3982084"/>
              <a:ext cx="775019"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3964448" y="3465120"/>
              <a:ext cx="313044" cy="492443"/>
            </a:xfrm>
            <a:prstGeom prst="rect">
              <a:avLst/>
            </a:prstGeom>
            <a:noFill/>
          </p:spPr>
          <p:txBody>
            <a:bodyPr wrap="none" rtlCol="0">
              <a:spAutoFit/>
            </a:bodyPr>
            <a:lstStyle/>
            <a:p>
              <a:r>
                <a:rPr lang="en-US" b="1" dirty="0" smtClean="0">
                  <a:latin typeface="Arial"/>
                  <a:cs typeface="Arial"/>
                </a:rPr>
                <a:t>4</a:t>
              </a:r>
              <a:endParaRPr lang="en-US" b="1" dirty="0">
                <a:latin typeface="Arial"/>
                <a:cs typeface="Arial"/>
              </a:endParaRPr>
            </a:p>
          </p:txBody>
        </p:sp>
      </p:grpSp>
      <p:grpSp>
        <p:nvGrpSpPr>
          <p:cNvPr id="111" name="Group 110"/>
          <p:cNvGrpSpPr/>
          <p:nvPr/>
        </p:nvGrpSpPr>
        <p:grpSpPr>
          <a:xfrm>
            <a:off x="6414194" y="3007077"/>
            <a:ext cx="775019" cy="407391"/>
            <a:chOff x="3636983" y="3987537"/>
            <a:chExt cx="775019" cy="543187"/>
          </a:xfrm>
        </p:grpSpPr>
        <p:cxnSp>
          <p:nvCxnSpPr>
            <p:cNvPr id="112" name="Straight Arrow Connector 111"/>
            <p:cNvCxnSpPr/>
            <p:nvPr/>
          </p:nvCxnSpPr>
          <p:spPr>
            <a:xfrm flipH="1">
              <a:off x="3636983" y="4530724"/>
              <a:ext cx="775019" cy="0"/>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3909513" y="3987537"/>
              <a:ext cx="313044" cy="492442"/>
            </a:xfrm>
            <a:prstGeom prst="rect">
              <a:avLst/>
            </a:prstGeom>
            <a:noFill/>
          </p:spPr>
          <p:txBody>
            <a:bodyPr wrap="none" rtlCol="0">
              <a:spAutoFit/>
            </a:bodyPr>
            <a:lstStyle/>
            <a:p>
              <a:r>
                <a:rPr lang="en-US" b="1" dirty="0" smtClean="0">
                  <a:latin typeface="Arial"/>
                  <a:cs typeface="Arial"/>
                </a:rPr>
                <a:t>1</a:t>
              </a:r>
              <a:endParaRPr lang="en-US" b="1" dirty="0">
                <a:latin typeface="Arial"/>
                <a:cs typeface="Arial"/>
              </a:endParaRPr>
            </a:p>
          </p:txBody>
        </p:sp>
      </p:grpSp>
      <p:grpSp>
        <p:nvGrpSpPr>
          <p:cNvPr id="114" name="Group 113"/>
          <p:cNvGrpSpPr/>
          <p:nvPr/>
        </p:nvGrpSpPr>
        <p:grpSpPr>
          <a:xfrm>
            <a:off x="1988892" y="2595238"/>
            <a:ext cx="346934" cy="625670"/>
            <a:chOff x="1551700" y="1594170"/>
            <a:chExt cx="346934" cy="1883664"/>
          </a:xfrm>
        </p:grpSpPr>
        <p:cxnSp>
          <p:nvCxnSpPr>
            <p:cNvPr id="115" name="Straight Arrow Connector 114"/>
            <p:cNvCxnSpPr/>
            <p:nvPr/>
          </p:nvCxnSpPr>
          <p:spPr>
            <a:xfrm>
              <a:off x="1551700" y="1594170"/>
              <a:ext cx="1" cy="1883664"/>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16" name="TextBox 115"/>
            <p:cNvSpPr txBox="1"/>
            <p:nvPr/>
          </p:nvSpPr>
          <p:spPr>
            <a:xfrm>
              <a:off x="1585590" y="2416293"/>
              <a:ext cx="313044" cy="713876"/>
            </a:xfrm>
            <a:prstGeom prst="rect">
              <a:avLst/>
            </a:prstGeom>
            <a:noFill/>
          </p:spPr>
          <p:txBody>
            <a:bodyPr wrap="none" rtlCol="0">
              <a:spAutoFit/>
            </a:bodyPr>
            <a:lstStyle/>
            <a:p>
              <a:r>
                <a:rPr lang="en-US" b="1" dirty="0" smtClean="0">
                  <a:latin typeface="Arial"/>
                  <a:cs typeface="Arial"/>
                </a:rPr>
                <a:t>4</a:t>
              </a:r>
              <a:endParaRPr lang="en-US" b="1" dirty="0">
                <a:latin typeface="Arial"/>
                <a:cs typeface="Arial"/>
              </a:endParaRPr>
            </a:p>
          </p:txBody>
        </p:sp>
      </p:grpSp>
      <p:sp>
        <p:nvSpPr>
          <p:cNvPr id="52" name="Title 1"/>
          <p:cNvSpPr>
            <a:spLocks noGrp="1"/>
          </p:cNvSpPr>
          <p:nvPr>
            <p:ph type="title"/>
          </p:nvPr>
        </p:nvSpPr>
        <p:spPr>
          <a:xfrm>
            <a:off x="457200" y="19936"/>
            <a:ext cx="8229600" cy="857250"/>
          </a:xfrm>
        </p:spPr>
        <p:txBody>
          <a:bodyPr/>
          <a:lstStyle/>
          <a:p>
            <a:r>
              <a:rPr lang="en-US" dirty="0" smtClean="0"/>
              <a:t>Fall Through</a:t>
            </a:r>
            <a:endParaRPr lang="en-US" dirty="0"/>
          </a:p>
        </p:txBody>
      </p:sp>
    </p:spTree>
    <p:extLst>
      <p:ext uri="{BB962C8B-B14F-4D97-AF65-F5344CB8AC3E}">
        <p14:creationId xmlns:p14="http://schemas.microsoft.com/office/powerpoint/2010/main" val="24236967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fade">
                                      <p:cBhvr>
                                        <p:cTn id="43" dur="500"/>
                                        <p:tgtEl>
                                          <p:spTgt spid="80"/>
                                        </p:tgtEl>
                                      </p:cBhvr>
                                    </p:animEffect>
                                  </p:childTnLst>
                                </p:cTn>
                              </p:par>
                              <p:par>
                                <p:cTn id="44" presetID="10" presetClass="entr" presetSubtype="0" fill="hold"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nodeType="with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fade">
                                      <p:cBhvr>
                                        <p:cTn id="49" dur="500"/>
                                        <p:tgtEl>
                                          <p:spTgt spid="1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fade">
                                      <p:cBhvr>
                                        <p:cTn id="54" dur="500"/>
                                        <p:tgtEl>
                                          <p:spTgt spid="9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08"/>
                                        </p:tgtEl>
                                        <p:attrNameLst>
                                          <p:attrName>style.visibility</p:attrName>
                                        </p:attrNameLst>
                                      </p:cBhvr>
                                      <p:to>
                                        <p:strVal val="visible"/>
                                      </p:to>
                                    </p:set>
                                    <p:animEffect transition="in" filter="fade">
                                      <p:cBhvr>
                                        <p:cTn id="64" dur="500"/>
                                        <p:tgtEl>
                                          <p:spTgt spid="10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14"/>
                                        </p:tgtEl>
                                        <p:attrNameLst>
                                          <p:attrName>style.visibility</p:attrName>
                                        </p:attrNameLst>
                                      </p:cBhvr>
                                      <p:to>
                                        <p:strVal val="visible"/>
                                      </p:to>
                                    </p:set>
                                    <p:animEffect transition="in" filter="fade">
                                      <p:cBhvr>
                                        <p:cTn id="69" dur="500"/>
                                        <p:tgtEl>
                                          <p:spTgt spid="114"/>
                                        </p:tgtEl>
                                      </p:cBhvr>
                                    </p:animEffec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nodeType="clickEffect">
                                  <p:stCondLst>
                                    <p:cond delay="0"/>
                                  </p:stCondLst>
                                  <p:childTnLst>
                                    <p:animMotion origin="layout" path="M -3.4126E-6 -9.38851E-7 L -3.4126E-6 0.0525 " pathEditMode="relative" rAng="0" ptsTypes="AA">
                                      <p:cBhvr>
                                        <p:cTn id="73" dur="2000" fill="hold"/>
                                        <p:tgtEl>
                                          <p:spTgt spid="118"/>
                                        </p:tgtEl>
                                        <p:attrNameLst>
                                          <p:attrName>ppt_x</p:attrName>
                                          <p:attrName>ppt_y</p:attrName>
                                        </p:attrNameLst>
                                      </p:cBhvr>
                                      <p:rCtr x="0" y="2625"/>
                                    </p:animMotion>
                                  </p:childTnLst>
                                </p:cTn>
                              </p:par>
                            </p:childTnLst>
                          </p:cTn>
                        </p:par>
                        <p:par>
                          <p:cTn id="74" fill="hold">
                            <p:stCondLst>
                              <p:cond delay="2000"/>
                            </p:stCondLst>
                            <p:childTnLst>
                              <p:par>
                                <p:cTn id="75" presetID="3" presetClass="entr" presetSubtype="10" fill="hold" nodeType="after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blinds(horizontal)">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fade">
                                      <p:cBhvr>
                                        <p:cTn id="8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7187882" y="4438835"/>
            <a:ext cx="1492716" cy="369332"/>
          </a:xfrm>
          <a:prstGeom prst="rect">
            <a:avLst/>
          </a:prstGeom>
          <a:noFill/>
        </p:spPr>
        <p:txBody>
          <a:bodyPr wrap="none" rtlCol="0">
            <a:spAutoFit/>
          </a:bodyPr>
          <a:lstStyle/>
          <a:p>
            <a:r>
              <a:rPr lang="en-US" dirty="0" smtClean="0"/>
              <a:t>orders/sets/{}</a:t>
            </a:r>
            <a:endParaRPr lang="en-US" dirty="0"/>
          </a:p>
        </p:txBody>
      </p:sp>
      <p:sp>
        <p:nvSpPr>
          <p:cNvPr id="2" name="TextBox 1"/>
          <p:cNvSpPr txBox="1"/>
          <p:nvPr/>
        </p:nvSpPr>
        <p:spPr>
          <a:xfrm>
            <a:off x="3331535" y="537535"/>
            <a:ext cx="184666" cy="369332"/>
          </a:xfrm>
          <a:prstGeom prst="rect">
            <a:avLst/>
          </a:prstGeom>
          <a:noFill/>
        </p:spPr>
        <p:txBody>
          <a:bodyPr wrap="none" rtlCol="0">
            <a:spAutoFit/>
          </a:bodyPr>
          <a:lstStyle/>
          <a:p>
            <a:endParaRPr lang="en-US" dirty="0"/>
          </a:p>
        </p:txBody>
      </p:sp>
      <p:pic>
        <p:nvPicPr>
          <p:cNvPr id="23" name="Picture 22" descr="super-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527" y="3223790"/>
            <a:ext cx="1231737" cy="1148035"/>
          </a:xfrm>
          <a:prstGeom prst="rect">
            <a:avLst/>
          </a:prstGeom>
        </p:spPr>
      </p:pic>
      <p:pic>
        <p:nvPicPr>
          <p:cNvPr id="25" name="Picture 24" descr="local-stor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641" y="2962023"/>
            <a:ext cx="1018959" cy="1486817"/>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5843" y="613979"/>
            <a:ext cx="1313432" cy="805899"/>
          </a:xfrm>
          <a:prstGeom prst="rect">
            <a:avLst/>
          </a:prstGeom>
        </p:spPr>
      </p:pic>
      <p:sp>
        <p:nvSpPr>
          <p:cNvPr id="34" name="Rectangle 33"/>
          <p:cNvSpPr/>
          <p:nvPr/>
        </p:nvSpPr>
        <p:spPr>
          <a:xfrm>
            <a:off x="248092" y="3132944"/>
            <a:ext cx="3340377" cy="1399605"/>
          </a:xfrm>
          <a:prstGeom prst="rect">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pc="-150" dirty="0" err="1">
                <a:solidFill>
                  <a:srgbClr val="000000"/>
                </a:solidFill>
                <a:highlight>
                  <a:srgbClr val="E8F2FE"/>
                </a:highlight>
                <a:latin typeface="Inconsolata"/>
              </a:rPr>
              <a:t>findAll</a:t>
            </a:r>
            <a:r>
              <a:rPr lang="en-US" spc="-150" dirty="0">
                <a:solidFill>
                  <a:srgbClr val="000000"/>
                </a:solidFill>
                <a:highlight>
                  <a:srgbClr val="E8F2FE"/>
                </a:highlight>
                <a:latin typeface="Inconsolata"/>
              </a:rPr>
              <a:t>="{status='new'}”</a:t>
            </a:r>
          </a:p>
          <a:p>
            <a:r>
              <a:rPr lang="en-US" spc="-150" dirty="0" err="1">
                <a:solidFill>
                  <a:srgbClr val="000000"/>
                </a:solidFill>
                <a:highlight>
                  <a:srgbClr val="E8F2FE"/>
                </a:highlight>
                <a:latin typeface="Inconsolata"/>
              </a:rPr>
              <a:t>findAll</a:t>
            </a:r>
            <a:r>
              <a:rPr lang="en-US" spc="-150" dirty="0">
                <a:solidFill>
                  <a:srgbClr val="000000"/>
                </a:solidFill>
                <a:highlight>
                  <a:srgbClr val="E8F2FE"/>
                </a:highlight>
                <a:latin typeface="Inconsolata"/>
              </a:rPr>
              <a:t>="{status=’preparing'}”</a:t>
            </a:r>
          </a:p>
          <a:p>
            <a:r>
              <a:rPr lang="en-US" spc="-150" dirty="0" err="1">
                <a:solidFill>
                  <a:srgbClr val="000000"/>
                </a:solidFill>
                <a:highlight>
                  <a:srgbClr val="E8F2FE"/>
                </a:highlight>
                <a:latin typeface="Inconsolata"/>
              </a:rPr>
              <a:t>findAll</a:t>
            </a:r>
            <a:r>
              <a:rPr lang="en-US" spc="-150" dirty="0">
                <a:solidFill>
                  <a:srgbClr val="000000"/>
                </a:solidFill>
                <a:highlight>
                  <a:srgbClr val="E8F2FE"/>
                </a:highlight>
                <a:latin typeface="Inconsolata"/>
              </a:rPr>
              <a:t>="{status=’delivery'}”</a:t>
            </a:r>
          </a:p>
          <a:p>
            <a:r>
              <a:rPr lang="en-US" spc="-150" dirty="0" err="1">
                <a:solidFill>
                  <a:srgbClr val="000000"/>
                </a:solidFill>
                <a:highlight>
                  <a:srgbClr val="E8F2FE"/>
                </a:highlight>
                <a:latin typeface="Inconsolata"/>
              </a:rPr>
              <a:t>findAll</a:t>
            </a:r>
            <a:r>
              <a:rPr lang="en-US" spc="-150" dirty="0">
                <a:solidFill>
                  <a:srgbClr val="000000"/>
                </a:solidFill>
                <a:highlight>
                  <a:srgbClr val="E8F2FE"/>
                </a:highlight>
                <a:latin typeface="Inconsolata"/>
              </a:rPr>
              <a:t>="{status=’delivered'}"</a:t>
            </a:r>
            <a:endParaRPr lang="en-US" spc="-150" dirty="0">
              <a:solidFill>
                <a:srgbClr val="000000"/>
              </a:solidFill>
            </a:endParaRP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334" y="299715"/>
            <a:ext cx="2294691" cy="2454216"/>
          </a:xfrm>
          <a:prstGeom prst="rect">
            <a:avLst/>
          </a:prstGeom>
        </p:spPr>
      </p:pic>
      <p:sp>
        <p:nvSpPr>
          <p:cNvPr id="45" name="TextBox 44"/>
          <p:cNvSpPr txBox="1"/>
          <p:nvPr/>
        </p:nvSpPr>
        <p:spPr>
          <a:xfrm>
            <a:off x="415906" y="308238"/>
            <a:ext cx="851515" cy="230832"/>
          </a:xfrm>
          <a:prstGeom prst="rect">
            <a:avLst/>
          </a:prstGeom>
          <a:noFill/>
        </p:spPr>
        <p:txBody>
          <a:bodyPr wrap="none" rtlCol="0">
            <a:spAutoFit/>
          </a:bodyPr>
          <a:lstStyle/>
          <a:p>
            <a:r>
              <a:rPr lang="en-US" sz="900" dirty="0" smtClean="0"/>
              <a:t>/order-history</a:t>
            </a:r>
            <a:endParaRPr lang="en-US" sz="900" dirty="0"/>
          </a:p>
        </p:txBody>
      </p:sp>
      <p:sp>
        <p:nvSpPr>
          <p:cNvPr id="48" name="Rectangle 47"/>
          <p:cNvSpPr/>
          <p:nvPr/>
        </p:nvSpPr>
        <p:spPr>
          <a:xfrm>
            <a:off x="532235" y="673704"/>
            <a:ext cx="1974511" cy="236518"/>
          </a:xfrm>
          <a:prstGeom prst="rect">
            <a:avLst/>
          </a:prstGeom>
          <a:solidFill>
            <a:schemeClr val="accent6">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6">
                    <a:lumMod val="50000"/>
                  </a:schemeClr>
                </a:solidFill>
                <a:highlight>
                  <a:srgbClr val="0D0D0D"/>
                </a:highlight>
                <a:latin typeface="Open Sans"/>
                <a:cs typeface="Open Sans"/>
              </a:rPr>
              <a:t>New</a:t>
            </a:r>
          </a:p>
        </p:txBody>
      </p:sp>
      <p:cxnSp>
        <p:nvCxnSpPr>
          <p:cNvPr id="49" name="Straight Connector 48"/>
          <p:cNvCxnSpPr/>
          <p:nvPr/>
        </p:nvCxnSpPr>
        <p:spPr>
          <a:xfrm>
            <a:off x="532235" y="994347"/>
            <a:ext cx="775307"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532235" y="1097094"/>
            <a:ext cx="1026359"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532235" y="1458272"/>
            <a:ext cx="1974511" cy="236518"/>
          </a:xfrm>
          <a:prstGeom prst="rect">
            <a:avLst/>
          </a:prstGeom>
          <a:solidFill>
            <a:schemeClr val="accent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2">
                    <a:lumMod val="75000"/>
                  </a:schemeClr>
                </a:solidFill>
                <a:highlight>
                  <a:srgbClr val="0D0D0D"/>
                </a:highlight>
                <a:latin typeface="Open Sans"/>
                <a:cs typeface="Open Sans"/>
              </a:rPr>
              <a:t>Preparing</a:t>
            </a:r>
          </a:p>
        </p:txBody>
      </p:sp>
      <p:sp>
        <p:nvSpPr>
          <p:cNvPr id="54" name="Rectangle 53"/>
          <p:cNvSpPr/>
          <p:nvPr/>
        </p:nvSpPr>
        <p:spPr>
          <a:xfrm>
            <a:off x="532235" y="1759538"/>
            <a:ext cx="1974511" cy="236518"/>
          </a:xfrm>
          <a:prstGeom prst="rect">
            <a:avLst/>
          </a:prstGeom>
          <a:solidFill>
            <a:schemeClr val="accent3">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3">
                    <a:lumMod val="50000"/>
                  </a:schemeClr>
                </a:solidFill>
                <a:highlight>
                  <a:srgbClr val="0D0D0D"/>
                </a:highlight>
                <a:latin typeface="Open Sans"/>
                <a:cs typeface="Open Sans"/>
              </a:rPr>
              <a:t>Delivery</a:t>
            </a:r>
          </a:p>
        </p:txBody>
      </p:sp>
      <p:sp>
        <p:nvSpPr>
          <p:cNvPr id="55" name="Rectangle 54"/>
          <p:cNvSpPr/>
          <p:nvPr/>
        </p:nvSpPr>
        <p:spPr>
          <a:xfrm>
            <a:off x="532235" y="2064484"/>
            <a:ext cx="1974511" cy="236518"/>
          </a:xfrm>
          <a:prstGeom prst="rect">
            <a:avLst/>
          </a:prstGeom>
          <a:solidFill>
            <a:schemeClr val="accent5">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5">
                    <a:lumMod val="75000"/>
                  </a:schemeClr>
                </a:solidFill>
                <a:highlight>
                  <a:srgbClr val="0D0D0D"/>
                </a:highlight>
                <a:latin typeface="Open Sans"/>
                <a:cs typeface="Open Sans"/>
              </a:rPr>
              <a:t>Delivered</a:t>
            </a:r>
          </a:p>
        </p:txBody>
      </p:sp>
      <p:grpSp>
        <p:nvGrpSpPr>
          <p:cNvPr id="56" name="Group 55"/>
          <p:cNvGrpSpPr/>
          <p:nvPr/>
        </p:nvGrpSpPr>
        <p:grpSpPr>
          <a:xfrm rot="19345024">
            <a:off x="5483085" y="1576531"/>
            <a:ext cx="1768264" cy="1407703"/>
            <a:chOff x="2489676" y="3068339"/>
            <a:chExt cx="1768264" cy="1876937"/>
          </a:xfrm>
        </p:grpSpPr>
        <p:cxnSp>
          <p:nvCxnSpPr>
            <p:cNvPr id="57" name="Straight Arrow Connector 56"/>
            <p:cNvCxnSpPr/>
            <p:nvPr/>
          </p:nvCxnSpPr>
          <p:spPr>
            <a:xfrm rot="2254976" flipH="1">
              <a:off x="2489676" y="3068339"/>
              <a:ext cx="1768264" cy="1876937"/>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rot="2254976">
              <a:off x="3472241" y="3490508"/>
              <a:ext cx="313044" cy="492443"/>
            </a:xfrm>
            <a:prstGeom prst="rect">
              <a:avLst/>
            </a:prstGeom>
            <a:noFill/>
          </p:spPr>
          <p:txBody>
            <a:bodyPr wrap="none" rtlCol="0">
              <a:spAutoFit/>
            </a:bodyPr>
            <a:lstStyle/>
            <a:p>
              <a:r>
                <a:rPr lang="en-US" b="1" dirty="0" smtClean="0">
                  <a:latin typeface="Arial"/>
                  <a:cs typeface="Arial"/>
                </a:rPr>
                <a:t>1</a:t>
              </a:r>
              <a:endParaRPr lang="en-US" b="1" dirty="0">
                <a:latin typeface="Arial"/>
                <a:cs typeface="Arial"/>
              </a:endParaRPr>
            </a:p>
          </p:txBody>
        </p:sp>
      </p:grpSp>
      <p:grpSp>
        <p:nvGrpSpPr>
          <p:cNvPr id="8" name="Group 7"/>
          <p:cNvGrpSpPr/>
          <p:nvPr/>
        </p:nvGrpSpPr>
        <p:grpSpPr>
          <a:xfrm>
            <a:off x="3730180" y="3381835"/>
            <a:ext cx="775019" cy="902075"/>
            <a:chOff x="3730180" y="3381835"/>
            <a:chExt cx="775019" cy="902075"/>
          </a:xfrm>
        </p:grpSpPr>
        <p:cxnSp>
          <p:nvCxnSpPr>
            <p:cNvPr id="60" name="Straight Arrow Connector 59"/>
            <p:cNvCxnSpPr/>
            <p:nvPr/>
          </p:nvCxnSpPr>
          <p:spPr>
            <a:xfrm flipH="1">
              <a:off x="3730180" y="3381835"/>
              <a:ext cx="775019"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a:off x="3730180" y="3697635"/>
              <a:ext cx="775019"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a:off x="3730180" y="3993276"/>
              <a:ext cx="775019"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a:off x="3730180" y="4283910"/>
              <a:ext cx="775019" cy="0"/>
            </a:xfrm>
            <a:prstGeom prst="straightConnector1">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1434479" y="2598120"/>
            <a:ext cx="329272" cy="625670"/>
            <a:chOff x="1434479" y="2598120"/>
            <a:chExt cx="329272" cy="625670"/>
          </a:xfrm>
        </p:grpSpPr>
        <p:cxnSp>
          <p:nvCxnSpPr>
            <p:cNvPr id="66" name="Straight Arrow Connector 65"/>
            <p:cNvCxnSpPr/>
            <p:nvPr/>
          </p:nvCxnSpPr>
          <p:spPr>
            <a:xfrm>
              <a:off x="1434479" y="2598120"/>
              <a:ext cx="1" cy="625670"/>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63750" y="2598120"/>
              <a:ext cx="1" cy="625670"/>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532235" y="1249542"/>
            <a:ext cx="1354687" cy="102747"/>
            <a:chOff x="532235" y="2079004"/>
            <a:chExt cx="1354687" cy="102747"/>
          </a:xfrm>
        </p:grpSpPr>
        <p:cxnSp>
          <p:nvCxnSpPr>
            <p:cNvPr id="70" name="Straight Connector 69"/>
            <p:cNvCxnSpPr/>
            <p:nvPr/>
          </p:nvCxnSpPr>
          <p:spPr>
            <a:xfrm>
              <a:off x="532235" y="2079004"/>
              <a:ext cx="1354687"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32235" y="2181751"/>
              <a:ext cx="1026359"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6111664" y="3374507"/>
            <a:ext cx="1076218" cy="399856"/>
            <a:chOff x="3335785" y="3997584"/>
            <a:chExt cx="1076218" cy="533140"/>
          </a:xfrm>
        </p:grpSpPr>
        <p:cxnSp>
          <p:nvCxnSpPr>
            <p:cNvPr id="73" name="Straight Arrow Connector 72"/>
            <p:cNvCxnSpPr/>
            <p:nvPr/>
          </p:nvCxnSpPr>
          <p:spPr>
            <a:xfrm flipH="1">
              <a:off x="3335785" y="4530724"/>
              <a:ext cx="1076218" cy="0"/>
            </a:xfrm>
            <a:prstGeom prst="straightConnector1">
              <a:avLst/>
            </a:prstGeom>
            <a:ln w="76200" cmpd="sng">
              <a:solidFill>
                <a:srgbClr val="BFBFBF"/>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3596469" y="3997584"/>
              <a:ext cx="313044" cy="492442"/>
            </a:xfrm>
            <a:prstGeom prst="rect">
              <a:avLst/>
            </a:prstGeom>
            <a:noFill/>
          </p:spPr>
          <p:txBody>
            <a:bodyPr wrap="none" rtlCol="0">
              <a:spAutoFit/>
            </a:bodyPr>
            <a:lstStyle/>
            <a:p>
              <a:r>
                <a:rPr lang="en-US" b="1" dirty="0" smtClean="0">
                  <a:latin typeface="Arial"/>
                  <a:cs typeface="Arial"/>
                </a:rPr>
                <a:t>1</a:t>
              </a:r>
              <a:endParaRPr lang="en-US" b="1" dirty="0">
                <a:latin typeface="Arial"/>
                <a:cs typeface="Arial"/>
              </a:endParaRPr>
            </a:p>
          </p:txBody>
        </p:sp>
      </p:grpSp>
      <p:sp>
        <p:nvSpPr>
          <p:cNvPr id="33" name="Title 1"/>
          <p:cNvSpPr>
            <a:spLocks noGrp="1"/>
          </p:cNvSpPr>
          <p:nvPr>
            <p:ph type="title"/>
          </p:nvPr>
        </p:nvSpPr>
        <p:spPr>
          <a:xfrm>
            <a:off x="457200" y="19936"/>
            <a:ext cx="8229600" cy="857250"/>
          </a:xfrm>
        </p:spPr>
        <p:txBody>
          <a:bodyPr/>
          <a:lstStyle/>
          <a:p>
            <a:r>
              <a:rPr lang="en-US" dirty="0" smtClean="0"/>
              <a:t>Real Time</a:t>
            </a:r>
            <a:endParaRPr lang="en-US" dirty="0"/>
          </a:p>
        </p:txBody>
      </p:sp>
    </p:spTree>
    <p:extLst>
      <p:ext uri="{BB962C8B-B14F-4D97-AF65-F5344CB8AC3E}">
        <p14:creationId xmlns:p14="http://schemas.microsoft.com/office/powerpoint/2010/main" val="24959996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xit" presetSubtype="12" fill="hold" nodeType="clickEffect">
                                  <p:stCondLst>
                                    <p:cond delay="0"/>
                                  </p:stCondLst>
                                  <p:childTnLst>
                                    <p:animEffect transition="out" filter="strips(downLeft)">
                                      <p:cBhvr>
                                        <p:cTn id="26" dur="500"/>
                                        <p:tgtEl>
                                          <p:spTgt spid="69"/>
                                        </p:tgtEl>
                                      </p:cBhvr>
                                    </p:animEffect>
                                    <p:set>
                                      <p:cBhvr>
                                        <p:cTn id="27" dur="1" fill="hold">
                                          <p:stCondLst>
                                            <p:cond delay="499"/>
                                          </p:stCondLst>
                                        </p:cTn>
                                        <p:tgtEl>
                                          <p:spTgt spid="69"/>
                                        </p:tgtEl>
                                        <p:attrNameLst>
                                          <p:attrName>style.visibility</p:attrName>
                                        </p:attrNameLst>
                                      </p:cBhvr>
                                      <p:to>
                                        <p:strVal val="hidden"/>
                                      </p:to>
                                    </p:set>
                                  </p:childTnLst>
                                </p:cTn>
                              </p:par>
                            </p:childTnLst>
                          </p:cTn>
                        </p:par>
                        <p:par>
                          <p:cTn id="28" fill="hold">
                            <p:stCondLst>
                              <p:cond delay="500"/>
                            </p:stCondLst>
                            <p:childTnLst>
                              <p:par>
                                <p:cTn id="29" presetID="0" presetClass="path" presetSubtype="0" accel="50000" decel="50000" fill="hold" grpId="0" nodeType="afterEffect">
                                  <p:stCondLst>
                                    <p:cond delay="0"/>
                                  </p:stCondLst>
                                  <p:childTnLst>
                                    <p:animMotion origin="layout" path="M 3.00642E-6 -7.84435E-7 L 3.00642E-6 -0.04941 " pathEditMode="relative" rAng="0" ptsTypes="AA">
                                      <p:cBhvr>
                                        <p:cTn id="30" dur="2000" fill="hold"/>
                                        <p:tgtEl>
                                          <p:spTgt spid="53"/>
                                        </p:tgtEl>
                                        <p:attrNameLst>
                                          <p:attrName>ppt_x</p:attrName>
                                          <p:attrName>ppt_y</p:attrName>
                                        </p:attrNameLst>
                                      </p:cBhvr>
                                      <p:rCtr x="0" y="-2471"/>
                                    </p:animMotion>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1.29665E-6 -3.90982E-6 L 1.29665E-6 0.05405 " pathEditMode="relative" rAng="0" ptsTypes="AA">
                                      <p:cBhvr>
                                        <p:cTn id="33" dur="500" fill="hold"/>
                                        <p:tgtEl>
                                          <p:spTgt spid="69"/>
                                        </p:tgtEl>
                                        <p:attrNameLst>
                                          <p:attrName>ppt_x</p:attrName>
                                          <p:attrName>ppt_y</p:attrName>
                                        </p:attrNameLst>
                                      </p:cBhvr>
                                      <p:rCtr x="0" y="2687"/>
                                    </p:animMotion>
                                  </p:childTnLst>
                                </p:cTn>
                              </p:par>
                            </p:childTnLst>
                          </p:cTn>
                        </p:par>
                        <p:par>
                          <p:cTn id="34" fill="hold">
                            <p:stCondLst>
                              <p:cond delay="3000"/>
                            </p:stCondLst>
                            <p:childTnLst>
                              <p:par>
                                <p:cTn id="35" presetID="18" presetClass="entr" presetSubtype="12" fill="hold" nodeType="after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strips(downLeft)">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Live Reload</a:t>
            </a:r>
            <a:endParaRPr lang="en-US" dirty="0"/>
          </a:p>
        </p:txBody>
      </p:sp>
      <p:sp>
        <p:nvSpPr>
          <p:cNvPr id="3" name="Content Placeholder 2"/>
          <p:cNvSpPr>
            <a:spLocks noGrp="1"/>
          </p:cNvSpPr>
          <p:nvPr>
            <p:ph idx="1"/>
          </p:nvPr>
        </p:nvSpPr>
        <p:spPr/>
        <p:txBody>
          <a:bodyPr/>
          <a:lstStyle/>
          <a:p>
            <a:r>
              <a:rPr lang="en-US" dirty="0" smtClean="0"/>
              <a:t>Demo</a:t>
            </a:r>
          </a:p>
          <a:p>
            <a:r>
              <a:rPr lang="en-US" dirty="0" smtClean="0"/>
              <a:t>Benefits</a:t>
            </a:r>
          </a:p>
          <a:p>
            <a:r>
              <a:rPr lang="en-US" dirty="0" smtClean="0"/>
              <a:t>How it works</a:t>
            </a:r>
            <a:endParaRPr lang="en-US" dirty="0"/>
          </a:p>
        </p:txBody>
      </p:sp>
    </p:spTree>
    <p:extLst>
      <p:ext uri="{BB962C8B-B14F-4D97-AF65-F5344CB8AC3E}">
        <p14:creationId xmlns:p14="http://schemas.microsoft.com/office/powerpoint/2010/main" val="120713850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98114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a:solidFill>
            <a:schemeClr val="bg1"/>
          </a:solidFill>
        </p:spPr>
        <p:txBody>
          <a:bodyPr>
            <a:normAutofit fontScale="92500" lnSpcReduction="10000"/>
          </a:bodyPr>
          <a:lstStyle/>
          <a:p>
            <a:pPr marL="0" indent="0">
              <a:buNone/>
            </a:pPr>
            <a:r>
              <a:rPr lang="en-US" b="1" dirty="0" smtClean="0"/>
              <a:t>0.1 </a:t>
            </a:r>
            <a:r>
              <a:rPr lang="en-US" b="1" dirty="0"/>
              <a:t>second </a:t>
            </a:r>
            <a:r>
              <a:rPr lang="en-US" b="1" dirty="0" smtClean="0"/>
              <a:t>– users feel </a:t>
            </a:r>
            <a:r>
              <a:rPr lang="en-US" b="1" dirty="0"/>
              <a:t>like their actions are directly causing something to happen on the screen</a:t>
            </a:r>
            <a:r>
              <a:rPr lang="en-US" dirty="0" smtClean="0"/>
              <a:t>.</a:t>
            </a:r>
          </a:p>
          <a:p>
            <a:pPr marL="0" indent="0">
              <a:buNone/>
            </a:pPr>
            <a:endParaRPr lang="en-US" dirty="0"/>
          </a:p>
          <a:p>
            <a:pPr marL="0" indent="0">
              <a:buNone/>
            </a:pPr>
            <a:r>
              <a:rPr lang="en-US" dirty="0" smtClean="0"/>
              <a:t>1 </a:t>
            </a:r>
            <a:r>
              <a:rPr lang="en-US" dirty="0"/>
              <a:t>second </a:t>
            </a:r>
            <a:r>
              <a:rPr lang="en-US" dirty="0" smtClean="0"/>
              <a:t>- users </a:t>
            </a:r>
            <a:r>
              <a:rPr lang="en-US" dirty="0"/>
              <a:t>notice the short delay</a:t>
            </a:r>
            <a:r>
              <a:rPr lang="en-US" dirty="0" smtClean="0"/>
              <a:t>, but </a:t>
            </a:r>
            <a:r>
              <a:rPr lang="en-US" dirty="0"/>
              <a:t>they </a:t>
            </a:r>
            <a:r>
              <a:rPr lang="en-US" b="1" dirty="0"/>
              <a:t>stay focused on their current train of </a:t>
            </a:r>
            <a:r>
              <a:rPr lang="en-US" b="1" dirty="0" smtClean="0"/>
              <a:t>thought</a:t>
            </a:r>
            <a:r>
              <a:rPr lang="en-US" dirty="0" smtClean="0"/>
              <a:t>.</a:t>
            </a:r>
            <a:endParaRPr lang="en-US" dirty="0"/>
          </a:p>
        </p:txBody>
      </p:sp>
      <p:sp>
        <p:nvSpPr>
          <p:cNvPr id="5" name="Rectangle 4"/>
          <p:cNvSpPr/>
          <p:nvPr/>
        </p:nvSpPr>
        <p:spPr>
          <a:xfrm>
            <a:off x="2209804" y="4605306"/>
            <a:ext cx="6790765" cy="369332"/>
          </a:xfrm>
          <a:prstGeom prst="rect">
            <a:avLst/>
          </a:prstGeom>
        </p:spPr>
        <p:txBody>
          <a:bodyPr wrap="square">
            <a:spAutoFit/>
          </a:bodyPr>
          <a:lstStyle/>
          <a:p>
            <a:r>
              <a:rPr lang="en-US" dirty="0"/>
              <a:t>http://</a:t>
            </a:r>
            <a:r>
              <a:rPr lang="en-US" dirty="0" err="1"/>
              <a:t>www.nngroup.com</a:t>
            </a:r>
            <a:r>
              <a:rPr lang="en-US" dirty="0"/>
              <a:t>/articles/powers-of-10-time-scales-in-ux/</a:t>
            </a:r>
          </a:p>
        </p:txBody>
      </p:sp>
    </p:spTree>
    <p:extLst>
      <p:ext uri="{BB962C8B-B14F-4D97-AF65-F5344CB8AC3E}">
        <p14:creationId xmlns:p14="http://schemas.microsoft.com/office/powerpoint/2010/main" val="135814992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96" y="853343"/>
            <a:ext cx="2294691" cy="2454216"/>
          </a:xfrm>
          <a:prstGeom prst="rect">
            <a:avLst/>
          </a:prstGeom>
        </p:spPr>
      </p:pic>
      <p:sp>
        <p:nvSpPr>
          <p:cNvPr id="32" name="TextBox 31"/>
          <p:cNvSpPr txBox="1"/>
          <p:nvPr/>
        </p:nvSpPr>
        <p:spPr>
          <a:xfrm>
            <a:off x="447768" y="861866"/>
            <a:ext cx="851515" cy="230832"/>
          </a:xfrm>
          <a:prstGeom prst="rect">
            <a:avLst/>
          </a:prstGeom>
          <a:noFill/>
        </p:spPr>
        <p:txBody>
          <a:bodyPr wrap="none" rtlCol="0">
            <a:spAutoFit/>
          </a:bodyPr>
          <a:lstStyle/>
          <a:p>
            <a:r>
              <a:rPr lang="en-US" sz="900" dirty="0" smtClean="0"/>
              <a:t>/order-history</a:t>
            </a:r>
            <a:endParaRPr lang="en-US" sz="900" dirty="0"/>
          </a:p>
        </p:txBody>
      </p:sp>
      <p:sp>
        <p:nvSpPr>
          <p:cNvPr id="66" name="Shape 192"/>
          <p:cNvSpPr/>
          <p:nvPr/>
        </p:nvSpPr>
        <p:spPr>
          <a:xfrm flipV="1">
            <a:off x="4467877" y="2028201"/>
            <a:ext cx="1255498" cy="474648"/>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67" name="Shape 192"/>
          <p:cNvSpPr/>
          <p:nvPr/>
        </p:nvSpPr>
        <p:spPr>
          <a:xfrm flipH="1" flipV="1">
            <a:off x="4319597" y="2028316"/>
            <a:ext cx="148279" cy="474533"/>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68" name="Shape 193"/>
          <p:cNvSpPr/>
          <p:nvPr/>
        </p:nvSpPr>
        <p:spPr>
          <a:xfrm flipH="1" flipV="1">
            <a:off x="4467876" y="2804882"/>
            <a:ext cx="1365280" cy="397214"/>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pic>
        <p:nvPicPr>
          <p:cNvPr id="73" name="Picture 72" descr="cloud-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301" y="3749164"/>
            <a:ext cx="1792263" cy="824777"/>
          </a:xfrm>
          <a:prstGeom prst="rect">
            <a:avLst/>
          </a:prstGeom>
        </p:spPr>
      </p:pic>
      <p:sp>
        <p:nvSpPr>
          <p:cNvPr id="74" name="Shape 192"/>
          <p:cNvSpPr/>
          <p:nvPr/>
        </p:nvSpPr>
        <p:spPr>
          <a:xfrm flipV="1">
            <a:off x="4212588" y="1223166"/>
            <a:ext cx="1255498" cy="474648"/>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75" name="Shape 192"/>
          <p:cNvSpPr/>
          <p:nvPr/>
        </p:nvSpPr>
        <p:spPr>
          <a:xfrm>
            <a:off x="5468086" y="1223165"/>
            <a:ext cx="255288" cy="503001"/>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76" name="Shape 192"/>
          <p:cNvSpPr/>
          <p:nvPr/>
        </p:nvSpPr>
        <p:spPr>
          <a:xfrm>
            <a:off x="5468087" y="1223166"/>
            <a:ext cx="1881096" cy="490924"/>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grpSp>
        <p:nvGrpSpPr>
          <p:cNvPr id="69" name="Group 199"/>
          <p:cNvGrpSpPr/>
          <p:nvPr/>
        </p:nvGrpSpPr>
        <p:grpSpPr>
          <a:xfrm>
            <a:off x="4648353" y="921132"/>
            <a:ext cx="1494365" cy="302034"/>
            <a:chOff x="0" y="0"/>
            <a:chExt cx="3617901" cy="805423"/>
          </a:xfrm>
        </p:grpSpPr>
        <p:sp>
          <p:nvSpPr>
            <p:cNvPr id="70"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smtClean="0"/>
                <a:t>  </a:t>
              </a:r>
              <a:r>
                <a:rPr lang="en-US" sz="1200" dirty="0" err="1" smtClean="0"/>
                <a:t>history.js</a:t>
              </a:r>
              <a:r>
                <a:rPr lang="en-US" sz="1200" dirty="0" smtClean="0"/>
                <a:t> </a:t>
              </a:r>
              <a:endParaRPr sz="1200" dirty="0"/>
            </a:p>
          </p:txBody>
        </p:sp>
        <p:sp>
          <p:nvSpPr>
            <p:cNvPr id="72"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77" name="Group 199"/>
          <p:cNvGrpSpPr/>
          <p:nvPr/>
        </p:nvGrpSpPr>
        <p:grpSpPr>
          <a:xfrm>
            <a:off x="3306388" y="1726166"/>
            <a:ext cx="1494365" cy="302034"/>
            <a:chOff x="0" y="0"/>
            <a:chExt cx="3617901" cy="805423"/>
          </a:xfrm>
        </p:grpSpPr>
        <p:sp>
          <p:nvSpPr>
            <p:cNvPr id="78"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smtClean="0"/>
                <a:t>    </a:t>
              </a:r>
              <a:r>
                <a:rPr lang="en-US" sz="1200" dirty="0" err="1" smtClean="0"/>
                <a:t>history.stache</a:t>
              </a:r>
              <a:endParaRPr sz="1200" dirty="0"/>
            </a:p>
          </p:txBody>
        </p:sp>
        <p:sp>
          <p:nvSpPr>
            <p:cNvPr id="90"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03" name="Group 199"/>
          <p:cNvGrpSpPr/>
          <p:nvPr/>
        </p:nvGrpSpPr>
        <p:grpSpPr>
          <a:xfrm>
            <a:off x="4949392" y="1714090"/>
            <a:ext cx="1494365" cy="302034"/>
            <a:chOff x="0" y="0"/>
            <a:chExt cx="3617901" cy="805423"/>
          </a:xfrm>
        </p:grpSpPr>
        <p:sp>
          <p:nvSpPr>
            <p:cNvPr id="104"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order.js</a:t>
              </a:r>
              <a:endParaRPr sz="1200" dirty="0"/>
            </a:p>
          </p:txBody>
        </p:sp>
        <p:sp>
          <p:nvSpPr>
            <p:cNvPr id="105"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06" name="Group 199"/>
          <p:cNvGrpSpPr/>
          <p:nvPr/>
        </p:nvGrpSpPr>
        <p:grpSpPr>
          <a:xfrm>
            <a:off x="6532029" y="1733123"/>
            <a:ext cx="1494365" cy="302034"/>
            <a:chOff x="1" y="0"/>
            <a:chExt cx="3617900" cy="805423"/>
          </a:xfrm>
        </p:grpSpPr>
        <p:sp>
          <p:nvSpPr>
            <p:cNvPr id="107"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history.less</a:t>
              </a:r>
              <a:endParaRPr sz="1200" dirty="0"/>
            </a:p>
          </p:txBody>
        </p:sp>
        <p:sp>
          <p:nvSpPr>
            <p:cNvPr id="108" name="Shape 198"/>
            <p:cNvSpPr/>
            <p:nvPr/>
          </p:nvSpPr>
          <p:spPr>
            <a:xfrm>
              <a:off x="1"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dirty="0"/>
                <a:t>&lt;/&gt;</a:t>
              </a:r>
            </a:p>
          </p:txBody>
        </p:sp>
      </p:grpSp>
      <p:grpSp>
        <p:nvGrpSpPr>
          <p:cNvPr id="109" name="Group 199"/>
          <p:cNvGrpSpPr/>
          <p:nvPr/>
        </p:nvGrpSpPr>
        <p:grpSpPr>
          <a:xfrm>
            <a:off x="4988274" y="3139167"/>
            <a:ext cx="1494365" cy="302034"/>
            <a:chOff x="0" y="0"/>
            <a:chExt cx="3617901" cy="805423"/>
          </a:xfrm>
        </p:grpSpPr>
        <p:sp>
          <p:nvSpPr>
            <p:cNvPr id="110"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jquery.js</a:t>
              </a:r>
              <a:endParaRPr sz="1200" dirty="0"/>
            </a:p>
          </p:txBody>
        </p:sp>
        <p:sp>
          <p:nvSpPr>
            <p:cNvPr id="111"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12" name="Group 199"/>
          <p:cNvGrpSpPr/>
          <p:nvPr/>
        </p:nvGrpSpPr>
        <p:grpSpPr>
          <a:xfrm>
            <a:off x="3720693" y="2502849"/>
            <a:ext cx="1494365" cy="302034"/>
            <a:chOff x="0" y="0"/>
            <a:chExt cx="3617901" cy="805423"/>
          </a:xfrm>
        </p:grpSpPr>
        <p:sp>
          <p:nvSpPr>
            <p:cNvPr id="113"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can.js</a:t>
              </a:r>
              <a:endParaRPr sz="1200" dirty="0"/>
            </a:p>
          </p:txBody>
        </p:sp>
        <p:sp>
          <p:nvSpPr>
            <p:cNvPr id="114"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15" name="Group 211"/>
          <p:cNvGrpSpPr/>
          <p:nvPr/>
        </p:nvGrpSpPr>
        <p:grpSpPr>
          <a:xfrm>
            <a:off x="6494409" y="1727987"/>
            <a:ext cx="1531985" cy="302034"/>
            <a:chOff x="0" y="0"/>
            <a:chExt cx="4085292" cy="805423"/>
          </a:xfrm>
        </p:grpSpPr>
        <p:sp>
          <p:nvSpPr>
            <p:cNvPr id="116"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err="1" smtClean="0"/>
                <a:t>history.less</a:t>
              </a:r>
              <a:endParaRPr sz="1200" dirty="0"/>
            </a:p>
          </p:txBody>
        </p:sp>
        <p:sp>
          <p:nvSpPr>
            <p:cNvPr id="117"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spTree>
    <p:extLst>
      <p:ext uri="{BB962C8B-B14F-4D97-AF65-F5344CB8AC3E}">
        <p14:creationId xmlns:p14="http://schemas.microsoft.com/office/powerpoint/2010/main" val="3393510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Scale>
                                      <p:cBhvr>
                                        <p:cTn id="7" dur="1000" decel="50000" fill="hold">
                                          <p:stCondLst>
                                            <p:cond delay="0"/>
                                          </p:stCondLst>
                                        </p:cTn>
                                        <p:tgtEl>
                                          <p:spTgt spid="6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9"/>
                                        </p:tgtEl>
                                        <p:attrNameLst>
                                          <p:attrName>ppt_x</p:attrName>
                                          <p:attrName>ppt_y</p:attrName>
                                        </p:attrNameLst>
                                      </p:cBhvr>
                                    </p:animMotion>
                                    <p:animEffect transition="in" filter="fade">
                                      <p:cBhvr>
                                        <p:cTn id="9" dur="1000"/>
                                        <p:tgtEl>
                                          <p:spTgt spid="6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2" presetClass="entr" presetSubtype="0" fill="hold" nodeType="clickEffect">
                                  <p:stCondLst>
                                    <p:cond delay="0"/>
                                  </p:stCondLst>
                                  <p:childTnLst>
                                    <p:set>
                                      <p:cBhvr>
                                        <p:cTn id="21" dur="1" fill="hold">
                                          <p:stCondLst>
                                            <p:cond delay="0"/>
                                          </p:stCondLst>
                                        </p:cTn>
                                        <p:tgtEl>
                                          <p:spTgt spid="77"/>
                                        </p:tgtEl>
                                        <p:attrNameLst>
                                          <p:attrName>style.visibility</p:attrName>
                                        </p:attrNameLst>
                                      </p:cBhvr>
                                      <p:to>
                                        <p:strVal val="visible"/>
                                      </p:to>
                                    </p:set>
                                    <p:animScale>
                                      <p:cBhvr>
                                        <p:cTn id="22" dur="1000" decel="50000" fill="hold">
                                          <p:stCondLst>
                                            <p:cond delay="0"/>
                                          </p:stCondLst>
                                        </p:cTn>
                                        <p:tgtEl>
                                          <p:spTgt spid="7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7"/>
                                        </p:tgtEl>
                                        <p:attrNameLst>
                                          <p:attrName>ppt_x</p:attrName>
                                          <p:attrName>ppt_y</p:attrName>
                                        </p:attrNameLst>
                                      </p:cBhvr>
                                    </p:animMotion>
                                    <p:animEffect transition="in" filter="fade">
                                      <p:cBhvr>
                                        <p:cTn id="24" dur="1000"/>
                                        <p:tgtEl>
                                          <p:spTgt spid="77"/>
                                        </p:tgtEl>
                                      </p:cBhvr>
                                    </p:animEffect>
                                  </p:childTnLst>
                                </p:cTn>
                              </p:par>
                              <p:par>
                                <p:cTn id="25" presetID="52"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Scale>
                                      <p:cBhvr>
                                        <p:cTn id="27" dur="1000" decel="50000" fill="hold">
                                          <p:stCondLst>
                                            <p:cond delay="0"/>
                                          </p:stCondLst>
                                        </p:cTn>
                                        <p:tgtEl>
                                          <p:spTgt spid="10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03"/>
                                        </p:tgtEl>
                                        <p:attrNameLst>
                                          <p:attrName>ppt_x</p:attrName>
                                          <p:attrName>ppt_y</p:attrName>
                                        </p:attrNameLst>
                                      </p:cBhvr>
                                    </p:animMotion>
                                    <p:animEffect transition="in" filter="fade">
                                      <p:cBhvr>
                                        <p:cTn id="29" dur="1000"/>
                                        <p:tgtEl>
                                          <p:spTgt spid="103"/>
                                        </p:tgtEl>
                                      </p:cBhvr>
                                    </p:animEffect>
                                  </p:childTnLst>
                                </p:cTn>
                              </p:par>
                              <p:par>
                                <p:cTn id="30" presetID="52" presetClass="entr" presetSubtype="0" fill="hold" nodeType="withEffect">
                                  <p:stCondLst>
                                    <p:cond delay="0"/>
                                  </p:stCondLst>
                                  <p:childTnLst>
                                    <p:set>
                                      <p:cBhvr>
                                        <p:cTn id="31" dur="1" fill="hold">
                                          <p:stCondLst>
                                            <p:cond delay="0"/>
                                          </p:stCondLst>
                                        </p:cTn>
                                        <p:tgtEl>
                                          <p:spTgt spid="106"/>
                                        </p:tgtEl>
                                        <p:attrNameLst>
                                          <p:attrName>style.visibility</p:attrName>
                                        </p:attrNameLst>
                                      </p:cBhvr>
                                      <p:to>
                                        <p:strVal val="visible"/>
                                      </p:to>
                                    </p:set>
                                    <p:animScale>
                                      <p:cBhvr>
                                        <p:cTn id="32" dur="1000" decel="50000" fill="hold">
                                          <p:stCondLst>
                                            <p:cond delay="0"/>
                                          </p:stCondLst>
                                        </p:cTn>
                                        <p:tgtEl>
                                          <p:spTgt spid="10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06"/>
                                        </p:tgtEl>
                                        <p:attrNameLst>
                                          <p:attrName>ppt_x</p:attrName>
                                          <p:attrName>ppt_y</p:attrName>
                                        </p:attrNameLst>
                                      </p:cBhvr>
                                    </p:animMotion>
                                    <p:animEffect transition="in" filter="fade">
                                      <p:cBhvr>
                                        <p:cTn id="34" dur="1000"/>
                                        <p:tgtEl>
                                          <p:spTgt spid="10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52" presetClass="entr" presetSubtype="0" fill="hold" nodeType="clickEffect">
                                  <p:stCondLst>
                                    <p:cond delay="0"/>
                                  </p:stCondLst>
                                  <p:childTnLst>
                                    <p:set>
                                      <p:cBhvr>
                                        <p:cTn id="48" dur="1" fill="hold">
                                          <p:stCondLst>
                                            <p:cond delay="0"/>
                                          </p:stCondLst>
                                        </p:cTn>
                                        <p:tgtEl>
                                          <p:spTgt spid="112"/>
                                        </p:tgtEl>
                                        <p:attrNameLst>
                                          <p:attrName>style.visibility</p:attrName>
                                        </p:attrNameLst>
                                      </p:cBhvr>
                                      <p:to>
                                        <p:strVal val="visible"/>
                                      </p:to>
                                    </p:set>
                                    <p:animScale>
                                      <p:cBhvr>
                                        <p:cTn id="49" dur="1000" decel="50000" fill="hold">
                                          <p:stCondLst>
                                            <p:cond delay="0"/>
                                          </p:stCondLst>
                                        </p:cTn>
                                        <p:tgtEl>
                                          <p:spTgt spid="1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112"/>
                                        </p:tgtEl>
                                        <p:attrNameLst>
                                          <p:attrName>ppt_x</p:attrName>
                                          <p:attrName>ppt_y</p:attrName>
                                        </p:attrNameLst>
                                      </p:cBhvr>
                                    </p:animMotion>
                                    <p:animEffect transition="in" filter="fade">
                                      <p:cBhvr>
                                        <p:cTn id="51" dur="1000"/>
                                        <p:tgtEl>
                                          <p:spTgt spid="11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52" presetClass="entr" presetSubtype="0" fill="hold" nodeType="clickEffect">
                                  <p:stCondLst>
                                    <p:cond delay="0"/>
                                  </p:stCondLst>
                                  <p:childTnLst>
                                    <p:set>
                                      <p:cBhvr>
                                        <p:cTn id="59" dur="1" fill="hold">
                                          <p:stCondLst>
                                            <p:cond delay="0"/>
                                          </p:stCondLst>
                                        </p:cTn>
                                        <p:tgtEl>
                                          <p:spTgt spid="109"/>
                                        </p:tgtEl>
                                        <p:attrNameLst>
                                          <p:attrName>style.visibility</p:attrName>
                                        </p:attrNameLst>
                                      </p:cBhvr>
                                      <p:to>
                                        <p:strVal val="visible"/>
                                      </p:to>
                                    </p:set>
                                    <p:animScale>
                                      <p:cBhvr>
                                        <p:cTn id="60" dur="1000" decel="50000" fill="hold">
                                          <p:stCondLst>
                                            <p:cond delay="0"/>
                                          </p:stCondLst>
                                        </p:cTn>
                                        <p:tgtEl>
                                          <p:spTgt spid="10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109"/>
                                        </p:tgtEl>
                                        <p:attrNameLst>
                                          <p:attrName>ppt_x</p:attrName>
                                          <p:attrName>ppt_y</p:attrName>
                                        </p:attrNameLst>
                                      </p:cBhvr>
                                    </p:animMotion>
                                    <p:animEffect transition="in" filter="fade">
                                      <p:cBhvr>
                                        <p:cTn id="62"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74" grpId="0" animBg="1"/>
      <p:bldP spid="75" grpId="0" animBg="1"/>
      <p:bldP spid="7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96" y="853343"/>
            <a:ext cx="2294691" cy="2454216"/>
          </a:xfrm>
          <a:prstGeom prst="rect">
            <a:avLst/>
          </a:prstGeom>
        </p:spPr>
      </p:pic>
      <p:sp>
        <p:nvSpPr>
          <p:cNvPr id="51" name="TextBox 50"/>
          <p:cNvSpPr txBox="1"/>
          <p:nvPr/>
        </p:nvSpPr>
        <p:spPr>
          <a:xfrm>
            <a:off x="447768" y="861866"/>
            <a:ext cx="851515" cy="230832"/>
          </a:xfrm>
          <a:prstGeom prst="rect">
            <a:avLst/>
          </a:prstGeom>
          <a:noFill/>
        </p:spPr>
        <p:txBody>
          <a:bodyPr wrap="none" rtlCol="0">
            <a:spAutoFit/>
          </a:bodyPr>
          <a:lstStyle/>
          <a:p>
            <a:r>
              <a:rPr lang="en-US" sz="900" dirty="0" smtClean="0"/>
              <a:t>/order-history</a:t>
            </a:r>
            <a:endParaRPr lang="en-US" sz="900" dirty="0"/>
          </a:p>
        </p:txBody>
      </p:sp>
      <p:grpSp>
        <p:nvGrpSpPr>
          <p:cNvPr id="3" name="Group 2"/>
          <p:cNvGrpSpPr/>
          <p:nvPr/>
        </p:nvGrpSpPr>
        <p:grpSpPr>
          <a:xfrm>
            <a:off x="564097" y="1227332"/>
            <a:ext cx="1974511" cy="1350853"/>
            <a:chOff x="564097" y="1227332"/>
            <a:chExt cx="1974511" cy="1350853"/>
          </a:xfrm>
        </p:grpSpPr>
        <p:sp>
          <p:nvSpPr>
            <p:cNvPr id="52" name="Rectangle 51"/>
            <p:cNvSpPr/>
            <p:nvPr/>
          </p:nvSpPr>
          <p:spPr>
            <a:xfrm>
              <a:off x="564097" y="1227332"/>
              <a:ext cx="1974511" cy="236518"/>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tx1"/>
                  </a:solidFill>
                  <a:highlight>
                    <a:srgbClr val="0D0D0D"/>
                  </a:highlight>
                  <a:latin typeface="Open Sans"/>
                  <a:cs typeface="Open Sans"/>
                </a:rPr>
                <a:t>New</a:t>
              </a:r>
            </a:p>
          </p:txBody>
        </p:sp>
        <p:cxnSp>
          <p:nvCxnSpPr>
            <p:cNvPr id="53" name="Straight Connector 52"/>
            <p:cNvCxnSpPr/>
            <p:nvPr/>
          </p:nvCxnSpPr>
          <p:spPr>
            <a:xfrm>
              <a:off x="564097" y="1547975"/>
              <a:ext cx="775307"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564097" y="1650722"/>
              <a:ext cx="1026359"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564097" y="1736988"/>
              <a:ext cx="1974511" cy="236518"/>
            </a:xfrm>
            <a:prstGeom prst="rect">
              <a:avLst/>
            </a:prstGeom>
            <a:solidFill>
              <a:srgbClr val="D9D9D9"/>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tx1"/>
                  </a:solidFill>
                  <a:highlight>
                    <a:srgbClr val="0D0D0D"/>
                  </a:highlight>
                  <a:latin typeface="Open Sans"/>
                  <a:cs typeface="Open Sans"/>
                </a:rPr>
                <a:t>Preparing</a:t>
              </a:r>
            </a:p>
          </p:txBody>
        </p:sp>
        <p:sp>
          <p:nvSpPr>
            <p:cNvPr id="60" name="Rectangle 59"/>
            <p:cNvSpPr/>
            <p:nvPr/>
          </p:nvSpPr>
          <p:spPr>
            <a:xfrm>
              <a:off x="564097" y="2036721"/>
              <a:ext cx="1974511" cy="236518"/>
            </a:xfrm>
            <a:prstGeom prst="rect">
              <a:avLst/>
            </a:prstGeom>
            <a:solidFill>
              <a:srgbClr val="D9D9D9"/>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tx1"/>
                  </a:solidFill>
                  <a:highlight>
                    <a:srgbClr val="0D0D0D"/>
                  </a:highlight>
                  <a:latin typeface="Open Sans"/>
                  <a:cs typeface="Open Sans"/>
                </a:rPr>
                <a:t>Delivery</a:t>
              </a:r>
            </a:p>
          </p:txBody>
        </p:sp>
        <p:sp>
          <p:nvSpPr>
            <p:cNvPr id="61" name="Rectangle 60"/>
            <p:cNvSpPr/>
            <p:nvPr/>
          </p:nvSpPr>
          <p:spPr>
            <a:xfrm>
              <a:off x="564097" y="2341667"/>
              <a:ext cx="1974511" cy="236518"/>
            </a:xfrm>
            <a:prstGeom prst="rect">
              <a:avLst/>
            </a:prstGeom>
            <a:solidFill>
              <a:srgbClr val="D9D9D9"/>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tx1"/>
                  </a:solidFill>
                  <a:highlight>
                    <a:srgbClr val="0D0D0D"/>
                  </a:highlight>
                  <a:latin typeface="Open Sans"/>
                  <a:cs typeface="Open Sans"/>
                </a:rPr>
                <a:t>Delivered</a:t>
              </a:r>
            </a:p>
          </p:txBody>
        </p:sp>
      </p:grpSp>
      <p:sp>
        <p:nvSpPr>
          <p:cNvPr id="136" name="Shape 192"/>
          <p:cNvSpPr/>
          <p:nvPr/>
        </p:nvSpPr>
        <p:spPr>
          <a:xfrm flipV="1">
            <a:off x="4472489" y="2027313"/>
            <a:ext cx="1255498" cy="474648"/>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137" name="Shape 192"/>
          <p:cNvSpPr/>
          <p:nvPr/>
        </p:nvSpPr>
        <p:spPr>
          <a:xfrm flipH="1" flipV="1">
            <a:off x="4324209" y="2027428"/>
            <a:ext cx="148279" cy="474533"/>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138" name="Shape 193"/>
          <p:cNvSpPr/>
          <p:nvPr/>
        </p:nvSpPr>
        <p:spPr>
          <a:xfrm flipH="1" flipV="1">
            <a:off x="4472488" y="2803994"/>
            <a:ext cx="1365280" cy="397214"/>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pic>
        <p:nvPicPr>
          <p:cNvPr id="142" name="Picture 141" descr="cloud-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913" y="3748276"/>
            <a:ext cx="1792263" cy="824777"/>
          </a:xfrm>
          <a:prstGeom prst="rect">
            <a:avLst/>
          </a:prstGeom>
        </p:spPr>
      </p:pic>
      <p:sp>
        <p:nvSpPr>
          <p:cNvPr id="143" name="Shape 192"/>
          <p:cNvSpPr/>
          <p:nvPr/>
        </p:nvSpPr>
        <p:spPr>
          <a:xfrm flipV="1">
            <a:off x="4217200" y="1222278"/>
            <a:ext cx="1255498" cy="474648"/>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144" name="Shape 192"/>
          <p:cNvSpPr/>
          <p:nvPr/>
        </p:nvSpPr>
        <p:spPr>
          <a:xfrm>
            <a:off x="5472698" y="1222277"/>
            <a:ext cx="255288" cy="503001"/>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145" name="Shape 192"/>
          <p:cNvSpPr/>
          <p:nvPr/>
        </p:nvSpPr>
        <p:spPr>
          <a:xfrm>
            <a:off x="5472699" y="1222278"/>
            <a:ext cx="1881096" cy="490924"/>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grpSp>
        <p:nvGrpSpPr>
          <p:cNvPr id="139" name="Group 199"/>
          <p:cNvGrpSpPr/>
          <p:nvPr/>
        </p:nvGrpSpPr>
        <p:grpSpPr>
          <a:xfrm>
            <a:off x="4652965" y="920244"/>
            <a:ext cx="1494365" cy="302034"/>
            <a:chOff x="0" y="0"/>
            <a:chExt cx="3617901" cy="805423"/>
          </a:xfrm>
        </p:grpSpPr>
        <p:sp>
          <p:nvSpPr>
            <p:cNvPr id="140"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smtClean="0"/>
                <a:t>  </a:t>
              </a:r>
              <a:r>
                <a:rPr lang="en-US" sz="1200" dirty="0" err="1" smtClean="0"/>
                <a:t>history.js</a:t>
              </a:r>
              <a:r>
                <a:rPr lang="en-US" sz="1200" dirty="0" smtClean="0"/>
                <a:t> </a:t>
              </a:r>
              <a:endParaRPr sz="1200" dirty="0"/>
            </a:p>
          </p:txBody>
        </p:sp>
        <p:sp>
          <p:nvSpPr>
            <p:cNvPr id="141"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46" name="Group 199"/>
          <p:cNvGrpSpPr/>
          <p:nvPr/>
        </p:nvGrpSpPr>
        <p:grpSpPr>
          <a:xfrm>
            <a:off x="3311000" y="1725278"/>
            <a:ext cx="1494365" cy="302034"/>
            <a:chOff x="0" y="0"/>
            <a:chExt cx="3617901" cy="805423"/>
          </a:xfrm>
        </p:grpSpPr>
        <p:sp>
          <p:nvSpPr>
            <p:cNvPr id="147"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smtClean="0"/>
                <a:t>    </a:t>
              </a:r>
              <a:r>
                <a:rPr lang="en-US" sz="1200" dirty="0" err="1" smtClean="0"/>
                <a:t>history.stache</a:t>
              </a:r>
              <a:endParaRPr sz="1200" dirty="0"/>
            </a:p>
          </p:txBody>
        </p:sp>
        <p:sp>
          <p:nvSpPr>
            <p:cNvPr id="148"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49" name="Group 199"/>
          <p:cNvGrpSpPr/>
          <p:nvPr/>
        </p:nvGrpSpPr>
        <p:grpSpPr>
          <a:xfrm>
            <a:off x="4954004" y="1713202"/>
            <a:ext cx="1494365" cy="302034"/>
            <a:chOff x="0" y="0"/>
            <a:chExt cx="3617901" cy="805423"/>
          </a:xfrm>
        </p:grpSpPr>
        <p:sp>
          <p:nvSpPr>
            <p:cNvPr id="150"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order.js</a:t>
              </a:r>
              <a:endParaRPr sz="1200" dirty="0"/>
            </a:p>
          </p:txBody>
        </p:sp>
        <p:sp>
          <p:nvSpPr>
            <p:cNvPr id="151"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52" name="Group 199"/>
          <p:cNvGrpSpPr/>
          <p:nvPr/>
        </p:nvGrpSpPr>
        <p:grpSpPr>
          <a:xfrm>
            <a:off x="6536641" y="1732235"/>
            <a:ext cx="1494365" cy="302034"/>
            <a:chOff x="1" y="0"/>
            <a:chExt cx="3617900" cy="805423"/>
          </a:xfrm>
        </p:grpSpPr>
        <p:sp>
          <p:nvSpPr>
            <p:cNvPr id="153"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history.less</a:t>
              </a:r>
              <a:endParaRPr sz="1200" dirty="0"/>
            </a:p>
          </p:txBody>
        </p:sp>
        <p:sp>
          <p:nvSpPr>
            <p:cNvPr id="154" name="Shape 198"/>
            <p:cNvSpPr/>
            <p:nvPr/>
          </p:nvSpPr>
          <p:spPr>
            <a:xfrm>
              <a:off x="1"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dirty="0"/>
                <a:t>&lt;/&gt;</a:t>
              </a:r>
            </a:p>
          </p:txBody>
        </p:sp>
      </p:grpSp>
      <p:grpSp>
        <p:nvGrpSpPr>
          <p:cNvPr id="155" name="Group 199"/>
          <p:cNvGrpSpPr/>
          <p:nvPr/>
        </p:nvGrpSpPr>
        <p:grpSpPr>
          <a:xfrm>
            <a:off x="4992886" y="3138279"/>
            <a:ext cx="1494365" cy="302034"/>
            <a:chOff x="0" y="0"/>
            <a:chExt cx="3617901" cy="805423"/>
          </a:xfrm>
        </p:grpSpPr>
        <p:sp>
          <p:nvSpPr>
            <p:cNvPr id="156"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jquery.js</a:t>
              </a:r>
              <a:endParaRPr sz="1200" dirty="0"/>
            </a:p>
          </p:txBody>
        </p:sp>
        <p:sp>
          <p:nvSpPr>
            <p:cNvPr id="157"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58" name="Group 199"/>
          <p:cNvGrpSpPr/>
          <p:nvPr/>
        </p:nvGrpSpPr>
        <p:grpSpPr>
          <a:xfrm>
            <a:off x="3725305" y="2501961"/>
            <a:ext cx="1494365" cy="302034"/>
            <a:chOff x="0" y="0"/>
            <a:chExt cx="3617901" cy="805423"/>
          </a:xfrm>
        </p:grpSpPr>
        <p:sp>
          <p:nvSpPr>
            <p:cNvPr id="159"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can.js</a:t>
              </a:r>
              <a:endParaRPr sz="1200" dirty="0"/>
            </a:p>
          </p:txBody>
        </p:sp>
        <p:sp>
          <p:nvSpPr>
            <p:cNvPr id="160"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61" name="Group 211"/>
          <p:cNvGrpSpPr/>
          <p:nvPr/>
        </p:nvGrpSpPr>
        <p:grpSpPr>
          <a:xfrm>
            <a:off x="4961994" y="3138279"/>
            <a:ext cx="1531985" cy="302034"/>
            <a:chOff x="0" y="0"/>
            <a:chExt cx="4085292" cy="805423"/>
          </a:xfrm>
        </p:grpSpPr>
        <p:sp>
          <p:nvSpPr>
            <p:cNvPr id="162"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err="1" smtClean="0"/>
                <a:t>jquery.js</a:t>
              </a:r>
              <a:endParaRPr sz="1200" dirty="0"/>
            </a:p>
          </p:txBody>
        </p:sp>
        <p:sp>
          <p:nvSpPr>
            <p:cNvPr id="163"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grpSp>
        <p:nvGrpSpPr>
          <p:cNvPr id="164" name="Group 211"/>
          <p:cNvGrpSpPr/>
          <p:nvPr/>
        </p:nvGrpSpPr>
        <p:grpSpPr>
          <a:xfrm>
            <a:off x="6499021" y="1727099"/>
            <a:ext cx="1531985" cy="302034"/>
            <a:chOff x="0" y="0"/>
            <a:chExt cx="4085292" cy="805423"/>
          </a:xfrm>
        </p:grpSpPr>
        <p:sp>
          <p:nvSpPr>
            <p:cNvPr id="165"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err="1" smtClean="0"/>
                <a:t>history.less</a:t>
              </a:r>
              <a:endParaRPr sz="1200" dirty="0"/>
            </a:p>
          </p:txBody>
        </p:sp>
        <p:sp>
          <p:nvSpPr>
            <p:cNvPr id="166"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grpSp>
        <p:nvGrpSpPr>
          <p:cNvPr id="167" name="Group 211"/>
          <p:cNvGrpSpPr/>
          <p:nvPr/>
        </p:nvGrpSpPr>
        <p:grpSpPr>
          <a:xfrm>
            <a:off x="3687685" y="2501960"/>
            <a:ext cx="1531985" cy="302034"/>
            <a:chOff x="0" y="0"/>
            <a:chExt cx="4085292" cy="805423"/>
          </a:xfrm>
        </p:grpSpPr>
        <p:sp>
          <p:nvSpPr>
            <p:cNvPr id="168"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err="1" smtClean="0"/>
                <a:t>can.js</a:t>
              </a:r>
              <a:endParaRPr sz="1200" dirty="0"/>
            </a:p>
          </p:txBody>
        </p:sp>
        <p:sp>
          <p:nvSpPr>
            <p:cNvPr id="169"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grpSp>
        <p:nvGrpSpPr>
          <p:cNvPr id="170" name="Group 211"/>
          <p:cNvGrpSpPr/>
          <p:nvPr/>
        </p:nvGrpSpPr>
        <p:grpSpPr>
          <a:xfrm>
            <a:off x="3274486" y="1730625"/>
            <a:ext cx="1531985" cy="302034"/>
            <a:chOff x="0" y="0"/>
            <a:chExt cx="4085292" cy="805423"/>
          </a:xfrm>
        </p:grpSpPr>
        <p:sp>
          <p:nvSpPr>
            <p:cNvPr id="171"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smtClean="0"/>
                <a:t>    </a:t>
              </a:r>
              <a:r>
                <a:rPr lang="en-US" sz="1200" dirty="0" err="1" smtClean="0"/>
                <a:t>history.stache</a:t>
              </a:r>
              <a:endParaRPr sz="1200" dirty="0"/>
            </a:p>
          </p:txBody>
        </p:sp>
        <p:sp>
          <p:nvSpPr>
            <p:cNvPr id="172"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grpSp>
        <p:nvGrpSpPr>
          <p:cNvPr id="173" name="Group 211"/>
          <p:cNvGrpSpPr/>
          <p:nvPr/>
        </p:nvGrpSpPr>
        <p:grpSpPr>
          <a:xfrm>
            <a:off x="4916384" y="1713202"/>
            <a:ext cx="1531985" cy="302034"/>
            <a:chOff x="0" y="0"/>
            <a:chExt cx="4085292" cy="805423"/>
          </a:xfrm>
        </p:grpSpPr>
        <p:sp>
          <p:nvSpPr>
            <p:cNvPr id="174"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err="1" smtClean="0"/>
                <a:t>order.js</a:t>
              </a:r>
              <a:endParaRPr sz="1200" dirty="0"/>
            </a:p>
          </p:txBody>
        </p:sp>
        <p:sp>
          <p:nvSpPr>
            <p:cNvPr id="175"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grpSp>
        <p:nvGrpSpPr>
          <p:cNvPr id="176" name="Group 211"/>
          <p:cNvGrpSpPr/>
          <p:nvPr/>
        </p:nvGrpSpPr>
        <p:grpSpPr>
          <a:xfrm>
            <a:off x="4615345" y="920243"/>
            <a:ext cx="1531985" cy="302034"/>
            <a:chOff x="0" y="0"/>
            <a:chExt cx="4085292" cy="805423"/>
          </a:xfrm>
        </p:grpSpPr>
        <p:sp>
          <p:nvSpPr>
            <p:cNvPr id="177"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err="1" smtClean="0"/>
                <a:t>history.js</a:t>
              </a:r>
              <a:endParaRPr sz="1200" dirty="0"/>
            </a:p>
          </p:txBody>
        </p:sp>
        <p:sp>
          <p:nvSpPr>
            <p:cNvPr id="178"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spTree>
    <p:extLst>
      <p:ext uri="{BB962C8B-B14F-4D97-AF65-F5344CB8AC3E}">
        <p14:creationId xmlns:p14="http://schemas.microsoft.com/office/powerpoint/2010/main" val="3014758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3" name="Picture 2" descr="quo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85"/>
            <a:ext cx="9144000" cy="5135015"/>
          </a:xfrm>
          <a:prstGeom prst="rect">
            <a:avLst/>
          </a:prstGeom>
        </p:spPr>
      </p:pic>
      <p:sp>
        <p:nvSpPr>
          <p:cNvPr id="2" name="Title 1"/>
          <p:cNvSpPr>
            <a:spLocks noGrp="1"/>
          </p:cNvSpPr>
          <p:nvPr>
            <p:ph type="title"/>
          </p:nvPr>
        </p:nvSpPr>
        <p:spPr/>
        <p:txBody>
          <a:bodyPr/>
          <a:lstStyle/>
          <a:p>
            <a:r>
              <a:rPr lang="en-US" dirty="0" smtClean="0"/>
              <a:t>2. </a:t>
            </a:r>
            <a:r>
              <a:rPr lang="en-US" dirty="0" err="1" smtClean="0"/>
              <a:t>Modlet</a:t>
            </a:r>
            <a:r>
              <a:rPr lang="en-US" dirty="0" smtClean="0"/>
              <a:t> Workflows</a:t>
            </a:r>
            <a:endParaRPr lang="en-US" dirty="0"/>
          </a:p>
        </p:txBody>
      </p:sp>
      <p:sp>
        <p:nvSpPr>
          <p:cNvPr id="5" name="Subtitle 2"/>
          <p:cNvSpPr txBox="1">
            <a:spLocks/>
          </p:cNvSpPr>
          <p:nvPr/>
        </p:nvSpPr>
        <p:spPr>
          <a:xfrm>
            <a:off x="1371600" y="4074770"/>
            <a:ext cx="6400800" cy="55588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accent1">
                    <a:lumMod val="75000"/>
                  </a:schemeClr>
                </a:solidFill>
                <a:latin typeface="Open Sans Light"/>
                <a:ea typeface="+mn-ea"/>
                <a:cs typeface="Open Sans Light"/>
              </a:defRPr>
            </a:lvl1pPr>
            <a:lvl2pPr marL="742950" indent="-285750" algn="l" defTabSz="457200" rtl="0" eaLnBrk="1" latinLnBrk="0" hangingPunct="1">
              <a:spcBef>
                <a:spcPct val="20000"/>
              </a:spcBef>
              <a:buFont typeface="Arial"/>
              <a:buChar char="–"/>
              <a:defRPr sz="2800" kern="1200">
                <a:solidFill>
                  <a:schemeClr val="accent1">
                    <a:lumMod val="75000"/>
                  </a:schemeClr>
                </a:solidFill>
                <a:latin typeface="Open Sans Light"/>
                <a:ea typeface="+mn-ea"/>
                <a:cs typeface="Open Sans Light"/>
              </a:defRPr>
            </a:lvl2pPr>
            <a:lvl3pPr marL="1143000" indent="-228600" algn="l" defTabSz="457200" rtl="0" eaLnBrk="1" latinLnBrk="0" hangingPunct="1">
              <a:spcBef>
                <a:spcPct val="20000"/>
              </a:spcBef>
              <a:buFont typeface="Arial"/>
              <a:buChar char="•"/>
              <a:defRPr sz="2400" kern="1200">
                <a:solidFill>
                  <a:schemeClr val="accent1">
                    <a:lumMod val="75000"/>
                  </a:schemeClr>
                </a:solidFill>
                <a:latin typeface="Open Sans Light"/>
                <a:ea typeface="+mn-ea"/>
                <a:cs typeface="Open Sans Light"/>
              </a:defRPr>
            </a:lvl3pPr>
            <a:lvl4pPr marL="16002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4pPr>
            <a:lvl5pPr marL="20574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000" dirty="0" smtClean="0"/>
              <a:t>Source</a:t>
            </a:r>
            <a:r>
              <a:rPr lang="en-US" sz="3000" dirty="0"/>
              <a:t>: http://</a:t>
            </a:r>
            <a:r>
              <a:rPr lang="en-US" sz="3000" dirty="0" err="1"/>
              <a:t>addyosmani.com</a:t>
            </a:r>
            <a:r>
              <a:rPr lang="en-US" sz="3000" dirty="0"/>
              <a:t>/</a:t>
            </a:r>
            <a:r>
              <a:rPr lang="en-US" sz="3000" dirty="0" err="1"/>
              <a:t>largescalejavascript</a:t>
            </a:r>
            <a:r>
              <a:rPr lang="en-US" sz="3000" dirty="0"/>
              <a:t>/</a:t>
            </a:r>
          </a:p>
        </p:txBody>
      </p:sp>
    </p:spTree>
    <p:extLst>
      <p:ext uri="{BB962C8B-B14F-4D97-AF65-F5344CB8AC3E}">
        <p14:creationId xmlns:p14="http://schemas.microsoft.com/office/powerpoint/2010/main" val="167224573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96" y="853343"/>
            <a:ext cx="2294691" cy="2454216"/>
          </a:xfrm>
          <a:prstGeom prst="rect">
            <a:avLst/>
          </a:prstGeom>
        </p:spPr>
      </p:pic>
      <p:sp>
        <p:nvSpPr>
          <p:cNvPr id="59" name="TextBox 58"/>
          <p:cNvSpPr txBox="1"/>
          <p:nvPr/>
        </p:nvSpPr>
        <p:spPr>
          <a:xfrm>
            <a:off x="447768" y="861866"/>
            <a:ext cx="851515" cy="230832"/>
          </a:xfrm>
          <a:prstGeom prst="rect">
            <a:avLst/>
          </a:prstGeom>
          <a:noFill/>
        </p:spPr>
        <p:txBody>
          <a:bodyPr wrap="none" rtlCol="0">
            <a:spAutoFit/>
          </a:bodyPr>
          <a:lstStyle/>
          <a:p>
            <a:r>
              <a:rPr lang="en-US" sz="900" dirty="0" smtClean="0"/>
              <a:t>/order-history</a:t>
            </a:r>
            <a:endParaRPr lang="en-US" sz="900" dirty="0"/>
          </a:p>
        </p:txBody>
      </p:sp>
      <p:grpSp>
        <p:nvGrpSpPr>
          <p:cNvPr id="60" name="Group 59"/>
          <p:cNvGrpSpPr/>
          <p:nvPr/>
        </p:nvGrpSpPr>
        <p:grpSpPr>
          <a:xfrm>
            <a:off x="564097" y="1227332"/>
            <a:ext cx="1974511" cy="1350853"/>
            <a:chOff x="564097" y="1227332"/>
            <a:chExt cx="1974511" cy="1350853"/>
          </a:xfrm>
        </p:grpSpPr>
        <p:sp>
          <p:nvSpPr>
            <p:cNvPr id="61" name="Rectangle 60"/>
            <p:cNvSpPr/>
            <p:nvPr/>
          </p:nvSpPr>
          <p:spPr>
            <a:xfrm>
              <a:off x="564097" y="1227332"/>
              <a:ext cx="1974511" cy="236518"/>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tx1"/>
                  </a:solidFill>
                  <a:highlight>
                    <a:srgbClr val="0D0D0D"/>
                  </a:highlight>
                  <a:latin typeface="Open Sans"/>
                  <a:cs typeface="Open Sans"/>
                </a:rPr>
                <a:t>New</a:t>
              </a:r>
            </a:p>
          </p:txBody>
        </p:sp>
        <p:cxnSp>
          <p:nvCxnSpPr>
            <p:cNvPr id="65" name="Straight Connector 64"/>
            <p:cNvCxnSpPr/>
            <p:nvPr/>
          </p:nvCxnSpPr>
          <p:spPr>
            <a:xfrm>
              <a:off x="564097" y="1547975"/>
              <a:ext cx="775307"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564097" y="1650722"/>
              <a:ext cx="1026359"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564097" y="1736988"/>
              <a:ext cx="1974511" cy="236518"/>
            </a:xfrm>
            <a:prstGeom prst="rect">
              <a:avLst/>
            </a:prstGeom>
            <a:solidFill>
              <a:srgbClr val="D9D9D9"/>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tx1"/>
                  </a:solidFill>
                  <a:highlight>
                    <a:srgbClr val="0D0D0D"/>
                  </a:highlight>
                  <a:latin typeface="Open Sans"/>
                  <a:cs typeface="Open Sans"/>
                </a:rPr>
                <a:t>Preparing</a:t>
              </a:r>
            </a:p>
          </p:txBody>
        </p:sp>
        <p:sp>
          <p:nvSpPr>
            <p:cNvPr id="68" name="Rectangle 67"/>
            <p:cNvSpPr/>
            <p:nvPr/>
          </p:nvSpPr>
          <p:spPr>
            <a:xfrm>
              <a:off x="564097" y="2036721"/>
              <a:ext cx="1974511" cy="236518"/>
            </a:xfrm>
            <a:prstGeom prst="rect">
              <a:avLst/>
            </a:prstGeom>
            <a:solidFill>
              <a:srgbClr val="D9D9D9"/>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tx1"/>
                  </a:solidFill>
                  <a:highlight>
                    <a:srgbClr val="0D0D0D"/>
                  </a:highlight>
                  <a:latin typeface="Open Sans"/>
                  <a:cs typeface="Open Sans"/>
                </a:rPr>
                <a:t>Delivery</a:t>
              </a:r>
            </a:p>
          </p:txBody>
        </p:sp>
        <p:sp>
          <p:nvSpPr>
            <p:cNvPr id="69" name="Rectangle 68"/>
            <p:cNvSpPr/>
            <p:nvPr/>
          </p:nvSpPr>
          <p:spPr>
            <a:xfrm>
              <a:off x="564097" y="2341667"/>
              <a:ext cx="1974511" cy="236518"/>
            </a:xfrm>
            <a:prstGeom prst="rect">
              <a:avLst/>
            </a:prstGeom>
            <a:solidFill>
              <a:srgbClr val="D9D9D9"/>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tx1"/>
                  </a:solidFill>
                  <a:highlight>
                    <a:srgbClr val="0D0D0D"/>
                  </a:highlight>
                  <a:latin typeface="Open Sans"/>
                  <a:cs typeface="Open Sans"/>
                </a:rPr>
                <a:t>Delivered</a:t>
              </a:r>
            </a:p>
          </p:txBody>
        </p:sp>
      </p:grpSp>
      <p:grpSp>
        <p:nvGrpSpPr>
          <p:cNvPr id="3" name="Group 2"/>
          <p:cNvGrpSpPr/>
          <p:nvPr/>
        </p:nvGrpSpPr>
        <p:grpSpPr>
          <a:xfrm>
            <a:off x="564097" y="1223813"/>
            <a:ext cx="1974511" cy="1350853"/>
            <a:chOff x="532235" y="673704"/>
            <a:chExt cx="1974511" cy="1350853"/>
          </a:xfrm>
        </p:grpSpPr>
        <p:sp>
          <p:nvSpPr>
            <p:cNvPr id="134" name="Rectangle 133"/>
            <p:cNvSpPr/>
            <p:nvPr/>
          </p:nvSpPr>
          <p:spPr>
            <a:xfrm>
              <a:off x="532235" y="673704"/>
              <a:ext cx="1974511" cy="236518"/>
            </a:xfrm>
            <a:prstGeom prst="rect">
              <a:avLst/>
            </a:prstGeom>
            <a:solidFill>
              <a:schemeClr val="accent6">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6">
                      <a:lumMod val="50000"/>
                    </a:schemeClr>
                  </a:solidFill>
                  <a:highlight>
                    <a:srgbClr val="0D0D0D"/>
                  </a:highlight>
                  <a:latin typeface="Open Sans"/>
                  <a:cs typeface="Open Sans"/>
                </a:rPr>
                <a:t>New</a:t>
              </a:r>
            </a:p>
          </p:txBody>
        </p:sp>
        <p:cxnSp>
          <p:nvCxnSpPr>
            <p:cNvPr id="135" name="Straight Connector 134"/>
            <p:cNvCxnSpPr/>
            <p:nvPr/>
          </p:nvCxnSpPr>
          <p:spPr>
            <a:xfrm>
              <a:off x="532235" y="994347"/>
              <a:ext cx="775307"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32235" y="1097094"/>
              <a:ext cx="1026359" cy="0"/>
            </a:xfrm>
            <a:prstGeom prst="line">
              <a:avLst/>
            </a:prstGeom>
            <a:ln w="571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7" name="Rectangle 136"/>
            <p:cNvSpPr/>
            <p:nvPr/>
          </p:nvSpPr>
          <p:spPr>
            <a:xfrm>
              <a:off x="532235" y="1183360"/>
              <a:ext cx="1974511" cy="236518"/>
            </a:xfrm>
            <a:prstGeom prst="rect">
              <a:avLst/>
            </a:prstGeom>
            <a:solidFill>
              <a:schemeClr val="accent2">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2">
                      <a:lumMod val="75000"/>
                    </a:schemeClr>
                  </a:solidFill>
                  <a:highlight>
                    <a:srgbClr val="0D0D0D"/>
                  </a:highlight>
                  <a:latin typeface="Open Sans"/>
                  <a:cs typeface="Open Sans"/>
                </a:rPr>
                <a:t>Preparing</a:t>
              </a:r>
            </a:p>
          </p:txBody>
        </p:sp>
        <p:sp>
          <p:nvSpPr>
            <p:cNvPr id="138" name="Rectangle 137"/>
            <p:cNvSpPr/>
            <p:nvPr/>
          </p:nvSpPr>
          <p:spPr>
            <a:xfrm>
              <a:off x="532235" y="1483093"/>
              <a:ext cx="1974511" cy="236518"/>
            </a:xfrm>
            <a:prstGeom prst="rect">
              <a:avLst/>
            </a:prstGeom>
            <a:solidFill>
              <a:schemeClr val="accent3">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3">
                      <a:lumMod val="50000"/>
                    </a:schemeClr>
                  </a:solidFill>
                  <a:highlight>
                    <a:srgbClr val="0D0D0D"/>
                  </a:highlight>
                  <a:latin typeface="Open Sans"/>
                  <a:cs typeface="Open Sans"/>
                </a:rPr>
                <a:t>Delivery</a:t>
              </a:r>
            </a:p>
          </p:txBody>
        </p:sp>
        <p:sp>
          <p:nvSpPr>
            <p:cNvPr id="139" name="Rectangle 138"/>
            <p:cNvSpPr/>
            <p:nvPr/>
          </p:nvSpPr>
          <p:spPr>
            <a:xfrm>
              <a:off x="532235" y="1788039"/>
              <a:ext cx="1974511" cy="236518"/>
            </a:xfrm>
            <a:prstGeom prst="rect">
              <a:avLst/>
            </a:prstGeom>
            <a:solidFill>
              <a:schemeClr val="accent5">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US" sz="1000" dirty="0" smtClean="0">
                  <a:solidFill>
                    <a:schemeClr val="accent5">
                      <a:lumMod val="75000"/>
                    </a:schemeClr>
                  </a:solidFill>
                  <a:highlight>
                    <a:srgbClr val="0D0D0D"/>
                  </a:highlight>
                  <a:latin typeface="Open Sans"/>
                  <a:cs typeface="Open Sans"/>
                </a:rPr>
                <a:t>Delivered</a:t>
              </a:r>
            </a:p>
          </p:txBody>
        </p:sp>
      </p:grpSp>
      <p:sp>
        <p:nvSpPr>
          <p:cNvPr id="140" name="Shape 192"/>
          <p:cNvSpPr/>
          <p:nvPr/>
        </p:nvSpPr>
        <p:spPr>
          <a:xfrm flipV="1">
            <a:off x="4473927" y="2027046"/>
            <a:ext cx="1255498" cy="474648"/>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141" name="Shape 192"/>
          <p:cNvSpPr/>
          <p:nvPr/>
        </p:nvSpPr>
        <p:spPr>
          <a:xfrm flipH="1" flipV="1">
            <a:off x="4325647" y="2027161"/>
            <a:ext cx="148279" cy="474533"/>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142" name="Shape 193"/>
          <p:cNvSpPr/>
          <p:nvPr/>
        </p:nvSpPr>
        <p:spPr>
          <a:xfrm flipH="1" flipV="1">
            <a:off x="4473926" y="2803727"/>
            <a:ext cx="1365280" cy="397214"/>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pic>
        <p:nvPicPr>
          <p:cNvPr id="146" name="Picture 145" descr="cloud-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351" y="3748009"/>
            <a:ext cx="1792263" cy="824777"/>
          </a:xfrm>
          <a:prstGeom prst="rect">
            <a:avLst/>
          </a:prstGeom>
        </p:spPr>
      </p:pic>
      <p:sp>
        <p:nvSpPr>
          <p:cNvPr id="147" name="Shape 192"/>
          <p:cNvSpPr/>
          <p:nvPr/>
        </p:nvSpPr>
        <p:spPr>
          <a:xfrm flipV="1">
            <a:off x="4218638" y="1222011"/>
            <a:ext cx="1255498" cy="474648"/>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148" name="Shape 192"/>
          <p:cNvSpPr/>
          <p:nvPr/>
        </p:nvSpPr>
        <p:spPr>
          <a:xfrm>
            <a:off x="5474136" y="1222010"/>
            <a:ext cx="255288" cy="503001"/>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sp>
        <p:nvSpPr>
          <p:cNvPr id="149" name="Shape 192"/>
          <p:cNvSpPr/>
          <p:nvPr/>
        </p:nvSpPr>
        <p:spPr>
          <a:xfrm>
            <a:off x="5474137" y="1222011"/>
            <a:ext cx="1881096" cy="490924"/>
          </a:xfrm>
          <a:prstGeom prst="line">
            <a:avLst/>
          </a:prstGeom>
          <a:ln w="50800">
            <a:solidFill>
              <a:srgbClr val="A6AAA8"/>
            </a:solidFill>
            <a:miter lim="400000"/>
          </a:ln>
        </p:spPr>
        <p:txBody>
          <a:bodyPr lIns="0" tIns="0" rIns="0" bIns="0" anchor="ctr"/>
          <a:lstStyle/>
          <a:p>
            <a:pPr defTabSz="171450">
              <a:defRPr sz="1200">
                <a:latin typeface="Helvetica"/>
                <a:ea typeface="Helvetica"/>
                <a:cs typeface="Helvetica"/>
                <a:sym typeface="Helvetica"/>
              </a:defRPr>
            </a:pPr>
            <a:endParaRPr/>
          </a:p>
        </p:txBody>
      </p:sp>
      <p:grpSp>
        <p:nvGrpSpPr>
          <p:cNvPr id="143" name="Group 199"/>
          <p:cNvGrpSpPr/>
          <p:nvPr/>
        </p:nvGrpSpPr>
        <p:grpSpPr>
          <a:xfrm>
            <a:off x="4654403" y="919977"/>
            <a:ext cx="1494365" cy="302034"/>
            <a:chOff x="0" y="0"/>
            <a:chExt cx="3617901" cy="805423"/>
          </a:xfrm>
        </p:grpSpPr>
        <p:sp>
          <p:nvSpPr>
            <p:cNvPr id="144"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smtClean="0"/>
                <a:t>  </a:t>
              </a:r>
              <a:r>
                <a:rPr lang="en-US" sz="1200" dirty="0" err="1" smtClean="0"/>
                <a:t>history.js</a:t>
              </a:r>
              <a:r>
                <a:rPr lang="en-US" sz="1200" dirty="0" smtClean="0"/>
                <a:t> </a:t>
              </a:r>
              <a:endParaRPr sz="1200" dirty="0"/>
            </a:p>
          </p:txBody>
        </p:sp>
        <p:sp>
          <p:nvSpPr>
            <p:cNvPr id="145"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50" name="Group 199"/>
          <p:cNvGrpSpPr/>
          <p:nvPr/>
        </p:nvGrpSpPr>
        <p:grpSpPr>
          <a:xfrm>
            <a:off x="3312438" y="1725011"/>
            <a:ext cx="1494365" cy="302034"/>
            <a:chOff x="0" y="0"/>
            <a:chExt cx="3617901" cy="805423"/>
          </a:xfrm>
        </p:grpSpPr>
        <p:sp>
          <p:nvSpPr>
            <p:cNvPr id="151"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smtClean="0"/>
                <a:t>    </a:t>
              </a:r>
              <a:r>
                <a:rPr lang="en-US" sz="1200" dirty="0" err="1" smtClean="0"/>
                <a:t>history.stache</a:t>
              </a:r>
              <a:endParaRPr sz="1200" dirty="0"/>
            </a:p>
          </p:txBody>
        </p:sp>
        <p:sp>
          <p:nvSpPr>
            <p:cNvPr id="152"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53" name="Group 199"/>
          <p:cNvGrpSpPr/>
          <p:nvPr/>
        </p:nvGrpSpPr>
        <p:grpSpPr>
          <a:xfrm>
            <a:off x="4955442" y="1712935"/>
            <a:ext cx="1494365" cy="302034"/>
            <a:chOff x="0" y="0"/>
            <a:chExt cx="3617901" cy="805423"/>
          </a:xfrm>
        </p:grpSpPr>
        <p:sp>
          <p:nvSpPr>
            <p:cNvPr id="154"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order.js</a:t>
              </a:r>
              <a:endParaRPr sz="1200" dirty="0"/>
            </a:p>
          </p:txBody>
        </p:sp>
        <p:sp>
          <p:nvSpPr>
            <p:cNvPr id="155"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56" name="Group 199"/>
          <p:cNvGrpSpPr/>
          <p:nvPr/>
        </p:nvGrpSpPr>
        <p:grpSpPr>
          <a:xfrm>
            <a:off x="6538079" y="1731968"/>
            <a:ext cx="1494365" cy="302034"/>
            <a:chOff x="1" y="0"/>
            <a:chExt cx="3617900" cy="805423"/>
          </a:xfrm>
        </p:grpSpPr>
        <p:sp>
          <p:nvSpPr>
            <p:cNvPr id="157"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history.less</a:t>
              </a:r>
              <a:endParaRPr sz="1200" dirty="0"/>
            </a:p>
          </p:txBody>
        </p:sp>
        <p:sp>
          <p:nvSpPr>
            <p:cNvPr id="158" name="Shape 198"/>
            <p:cNvSpPr/>
            <p:nvPr/>
          </p:nvSpPr>
          <p:spPr>
            <a:xfrm>
              <a:off x="1"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dirty="0"/>
                <a:t>&lt;/&gt;</a:t>
              </a:r>
            </a:p>
          </p:txBody>
        </p:sp>
      </p:grpSp>
      <p:grpSp>
        <p:nvGrpSpPr>
          <p:cNvPr id="159" name="Group 199"/>
          <p:cNvGrpSpPr/>
          <p:nvPr/>
        </p:nvGrpSpPr>
        <p:grpSpPr>
          <a:xfrm>
            <a:off x="4994324" y="3138012"/>
            <a:ext cx="1494365" cy="302034"/>
            <a:chOff x="0" y="0"/>
            <a:chExt cx="3617901" cy="805423"/>
          </a:xfrm>
        </p:grpSpPr>
        <p:sp>
          <p:nvSpPr>
            <p:cNvPr id="160"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jquery.js</a:t>
              </a:r>
              <a:endParaRPr sz="1200" dirty="0"/>
            </a:p>
          </p:txBody>
        </p:sp>
        <p:sp>
          <p:nvSpPr>
            <p:cNvPr id="161"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62" name="Group 199"/>
          <p:cNvGrpSpPr/>
          <p:nvPr/>
        </p:nvGrpSpPr>
        <p:grpSpPr>
          <a:xfrm>
            <a:off x="3726743" y="2501694"/>
            <a:ext cx="1494365" cy="302034"/>
            <a:chOff x="0" y="0"/>
            <a:chExt cx="3617901" cy="805423"/>
          </a:xfrm>
        </p:grpSpPr>
        <p:sp>
          <p:nvSpPr>
            <p:cNvPr id="163" name="Shape 197"/>
            <p:cNvSpPr/>
            <p:nvPr/>
          </p:nvSpPr>
          <p:spPr>
            <a:xfrm>
              <a:off x="183805" y="0"/>
              <a:ext cx="3434096" cy="805423"/>
            </a:xfrm>
            <a:prstGeom prst="rect">
              <a:avLst/>
            </a:prstGeom>
            <a:solidFill>
              <a:srgbClr val="FFFFFF"/>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53585F"/>
                  </a:solidFill>
                  <a:latin typeface="Helvetica"/>
                  <a:ea typeface="Helvetica"/>
                  <a:cs typeface="Helvetica"/>
                  <a:sym typeface="Helvetica"/>
                </a:defRPr>
              </a:lvl1pPr>
            </a:lstStyle>
            <a:p>
              <a:pPr lvl="0" algn="ctr">
                <a:defRPr sz="1800">
                  <a:solidFill>
                    <a:srgbClr val="000000"/>
                  </a:solidFill>
                </a:defRPr>
              </a:pPr>
              <a:r>
                <a:rPr lang="en-US" sz="1200" dirty="0" err="1" smtClean="0"/>
                <a:t>can.js</a:t>
              </a:r>
              <a:endParaRPr sz="1200" dirty="0"/>
            </a:p>
          </p:txBody>
        </p:sp>
        <p:sp>
          <p:nvSpPr>
            <p:cNvPr id="164" name="Shape 198"/>
            <p:cNvSpPr/>
            <p:nvPr/>
          </p:nvSpPr>
          <p:spPr>
            <a:xfrm>
              <a:off x="0" y="138389"/>
              <a:ext cx="842036" cy="528642"/>
            </a:xfrm>
            <a:prstGeom prst="rect">
              <a:avLst/>
            </a:prstGeom>
            <a:solidFill>
              <a:srgbClr val="DCDEE0"/>
            </a:solidFill>
            <a:ln w="25400" cap="flat">
              <a:solidFill>
                <a:srgbClr val="53585F"/>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latin typeface="Arial"/>
                  <a:ea typeface="Arial"/>
                  <a:cs typeface="Arial"/>
                  <a:sym typeface="Arial"/>
                </a:defRPr>
              </a:lvl1pPr>
            </a:lstStyle>
            <a:p>
              <a:pPr lvl="0">
                <a:defRPr sz="1800" b="0"/>
              </a:pPr>
              <a:r>
                <a:rPr sz="1100"/>
                <a:t>&lt;/&gt;</a:t>
              </a:r>
            </a:p>
          </p:txBody>
        </p:sp>
      </p:grpSp>
      <p:grpSp>
        <p:nvGrpSpPr>
          <p:cNvPr id="165" name="Group 211"/>
          <p:cNvGrpSpPr/>
          <p:nvPr/>
        </p:nvGrpSpPr>
        <p:grpSpPr>
          <a:xfrm>
            <a:off x="4963432" y="3138012"/>
            <a:ext cx="1531985" cy="302034"/>
            <a:chOff x="0" y="0"/>
            <a:chExt cx="4085292" cy="805423"/>
          </a:xfrm>
        </p:grpSpPr>
        <p:sp>
          <p:nvSpPr>
            <p:cNvPr id="166"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err="1" smtClean="0"/>
                <a:t>jquery.js</a:t>
              </a:r>
              <a:endParaRPr sz="1200" dirty="0"/>
            </a:p>
          </p:txBody>
        </p:sp>
        <p:sp>
          <p:nvSpPr>
            <p:cNvPr id="167"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grpSp>
        <p:nvGrpSpPr>
          <p:cNvPr id="168" name="Group 211"/>
          <p:cNvGrpSpPr/>
          <p:nvPr/>
        </p:nvGrpSpPr>
        <p:grpSpPr>
          <a:xfrm>
            <a:off x="6500459" y="1725693"/>
            <a:ext cx="1531985" cy="302034"/>
            <a:chOff x="0" y="0"/>
            <a:chExt cx="4085292" cy="805423"/>
          </a:xfrm>
        </p:grpSpPr>
        <p:sp>
          <p:nvSpPr>
            <p:cNvPr id="169"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err="1" smtClean="0"/>
                <a:t>history.less</a:t>
              </a:r>
              <a:endParaRPr sz="1200" dirty="0"/>
            </a:p>
          </p:txBody>
        </p:sp>
        <p:sp>
          <p:nvSpPr>
            <p:cNvPr id="170"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grpSp>
        <p:nvGrpSpPr>
          <p:cNvPr id="171" name="Group 211"/>
          <p:cNvGrpSpPr/>
          <p:nvPr/>
        </p:nvGrpSpPr>
        <p:grpSpPr>
          <a:xfrm>
            <a:off x="3689123" y="2501693"/>
            <a:ext cx="1531985" cy="302034"/>
            <a:chOff x="0" y="0"/>
            <a:chExt cx="4085292" cy="805423"/>
          </a:xfrm>
        </p:grpSpPr>
        <p:sp>
          <p:nvSpPr>
            <p:cNvPr id="172"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err="1" smtClean="0"/>
                <a:t>can.js</a:t>
              </a:r>
              <a:endParaRPr sz="1200" dirty="0"/>
            </a:p>
          </p:txBody>
        </p:sp>
        <p:sp>
          <p:nvSpPr>
            <p:cNvPr id="173"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grpSp>
        <p:nvGrpSpPr>
          <p:cNvPr id="174" name="Group 211"/>
          <p:cNvGrpSpPr/>
          <p:nvPr/>
        </p:nvGrpSpPr>
        <p:grpSpPr>
          <a:xfrm>
            <a:off x="3273061" y="1728407"/>
            <a:ext cx="1531985" cy="302034"/>
            <a:chOff x="0" y="0"/>
            <a:chExt cx="4085292" cy="805423"/>
          </a:xfrm>
        </p:grpSpPr>
        <p:sp>
          <p:nvSpPr>
            <p:cNvPr id="175"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smtClean="0"/>
                <a:t>    </a:t>
              </a:r>
              <a:r>
                <a:rPr lang="en-US" sz="1200" dirty="0" err="1" smtClean="0"/>
                <a:t>history.stache</a:t>
              </a:r>
              <a:endParaRPr sz="1200" dirty="0"/>
            </a:p>
          </p:txBody>
        </p:sp>
        <p:sp>
          <p:nvSpPr>
            <p:cNvPr id="176"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grpSp>
        <p:nvGrpSpPr>
          <p:cNvPr id="177" name="Group 211"/>
          <p:cNvGrpSpPr/>
          <p:nvPr/>
        </p:nvGrpSpPr>
        <p:grpSpPr>
          <a:xfrm>
            <a:off x="4917822" y="1712935"/>
            <a:ext cx="1531985" cy="302034"/>
            <a:chOff x="0" y="0"/>
            <a:chExt cx="4085292" cy="805423"/>
          </a:xfrm>
        </p:grpSpPr>
        <p:sp>
          <p:nvSpPr>
            <p:cNvPr id="178"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err="1" smtClean="0"/>
                <a:t>order.js</a:t>
              </a:r>
              <a:endParaRPr sz="1200" dirty="0"/>
            </a:p>
          </p:txBody>
        </p:sp>
        <p:sp>
          <p:nvSpPr>
            <p:cNvPr id="179"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grpSp>
        <p:nvGrpSpPr>
          <p:cNvPr id="62" name="Group 211"/>
          <p:cNvGrpSpPr/>
          <p:nvPr/>
        </p:nvGrpSpPr>
        <p:grpSpPr>
          <a:xfrm>
            <a:off x="4615345" y="920243"/>
            <a:ext cx="1531985" cy="302034"/>
            <a:chOff x="0" y="0"/>
            <a:chExt cx="4085292" cy="805423"/>
          </a:xfrm>
        </p:grpSpPr>
        <p:sp>
          <p:nvSpPr>
            <p:cNvPr id="63" name="Shape 209"/>
            <p:cNvSpPr/>
            <p:nvPr/>
          </p:nvSpPr>
          <p:spPr>
            <a:xfrm>
              <a:off x="238507" y="0"/>
              <a:ext cx="3846785" cy="805423"/>
            </a:xfrm>
            <a:prstGeom prst="rect">
              <a:avLst/>
            </a:prstGeom>
            <a:solidFill>
              <a:srgbClr val="FFFFFF"/>
            </a:solidFill>
            <a:ln w="38100" cap="flat">
              <a:solidFill>
                <a:srgbClr val="0365C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3200">
                  <a:solidFill>
                    <a:srgbClr val="0365C0"/>
                  </a:solidFill>
                  <a:latin typeface="Helvetica"/>
                  <a:ea typeface="Helvetica"/>
                  <a:cs typeface="Helvetica"/>
                  <a:sym typeface="Helvetica"/>
                </a:defRPr>
              </a:lvl1pPr>
            </a:lstStyle>
            <a:p>
              <a:pPr lvl="0" algn="ctr">
                <a:defRPr sz="1800">
                  <a:solidFill>
                    <a:srgbClr val="000000"/>
                  </a:solidFill>
                </a:defRPr>
              </a:pPr>
              <a:r>
                <a:rPr lang="en-US" sz="1200" dirty="0" err="1" smtClean="0"/>
                <a:t>history.js</a:t>
              </a:r>
              <a:endParaRPr sz="1200" dirty="0"/>
            </a:p>
          </p:txBody>
        </p:sp>
        <p:sp>
          <p:nvSpPr>
            <p:cNvPr id="64" name="Shape 210"/>
            <p:cNvSpPr/>
            <p:nvPr/>
          </p:nvSpPr>
          <p:spPr>
            <a:xfrm>
              <a:off x="0" y="138389"/>
              <a:ext cx="975808" cy="528642"/>
            </a:xfrm>
            <a:prstGeom prst="rect">
              <a:avLst/>
            </a:prstGeom>
            <a:solidFill>
              <a:srgbClr val="0365C0"/>
            </a:solidFill>
            <a:ln w="25400" cap="flat">
              <a:solidFill>
                <a:srgbClr val="164F86"/>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584200">
                <a:defRPr sz="2800" b="1">
                  <a:solidFill>
                    <a:srgbClr val="FFFFFF"/>
                  </a:solidFill>
                  <a:latin typeface="Arial"/>
                  <a:ea typeface="Arial"/>
                  <a:cs typeface="Arial"/>
                  <a:sym typeface="Arial"/>
                </a:defRPr>
              </a:lvl1pPr>
            </a:lstStyle>
            <a:p>
              <a:pPr lvl="0">
                <a:defRPr sz="1800" b="0">
                  <a:solidFill>
                    <a:srgbClr val="000000"/>
                  </a:solidFill>
                </a:defRPr>
              </a:pPr>
              <a:r>
                <a:rPr sz="1100" dirty="0"/>
                <a:t>&lt;/</a:t>
              </a:r>
              <a:r>
                <a:rPr sz="1100" dirty="0" smtClean="0"/>
                <a:t>&gt;</a:t>
              </a:r>
              <a:endParaRPr sz="1100" dirty="0"/>
            </a:p>
          </p:txBody>
        </p:sp>
      </p:grpSp>
    </p:spTree>
    <p:extLst>
      <p:ext uri="{BB962C8B-B14F-4D97-AF65-F5344CB8AC3E}">
        <p14:creationId xmlns:p14="http://schemas.microsoft.com/office/powerpoint/2010/main" val="2923766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68"/>
                                        </p:tgtEl>
                                      </p:cBhvr>
                                    </p:animEffect>
                                    <p:set>
                                      <p:cBhvr>
                                        <p:cTn id="7" dur="1" fill="hold">
                                          <p:stCondLst>
                                            <p:cond delay="499"/>
                                          </p:stCondLst>
                                        </p:cTn>
                                        <p:tgtEl>
                                          <p:spTgt spid="16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56"/>
                                        </p:tgtEl>
                                      </p:cBhvr>
                                    </p:animEffect>
                                    <p:set>
                                      <p:cBhvr>
                                        <p:cTn id="12" dur="1" fill="hold">
                                          <p:stCondLst>
                                            <p:cond delay="499"/>
                                          </p:stCondLst>
                                        </p:cTn>
                                        <p:tgtEl>
                                          <p:spTgt spid="15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156"/>
                                        </p:tgtEl>
                                        <p:attrNameLst>
                                          <p:attrName>style.visibility</p:attrName>
                                        </p:attrNameLst>
                                      </p:cBhvr>
                                      <p:to>
                                        <p:strVal val="visible"/>
                                      </p:to>
                                    </p:set>
                                    <p:animScale>
                                      <p:cBhvr>
                                        <p:cTn id="21" dur="1000" decel="50000" fill="hold">
                                          <p:stCondLst>
                                            <p:cond delay="0"/>
                                          </p:stCondLst>
                                        </p:cTn>
                                        <p:tgtEl>
                                          <p:spTgt spid="1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56"/>
                                        </p:tgtEl>
                                        <p:attrNameLst>
                                          <p:attrName>ppt_x</p:attrName>
                                          <p:attrName>ppt_y</p:attrName>
                                        </p:attrNameLst>
                                      </p:cBhvr>
                                    </p:animMotion>
                                    <p:animEffect transition="in" filter="fade">
                                      <p:cBhvr>
                                        <p:cTn id="23" dur="1000"/>
                                        <p:tgtEl>
                                          <p:spTgt spid="15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60"/>
                                        </p:tgtEl>
                                      </p:cBhvr>
                                    </p:animEffect>
                                    <p:set>
                                      <p:cBhvr>
                                        <p:cTn id="36" dur="1" fill="hold">
                                          <p:stCondLst>
                                            <p:cond delay="499"/>
                                          </p:stCondLst>
                                        </p:cTn>
                                        <p:tgtEl>
                                          <p:spTgt spid="6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a:t>
            </a:r>
            <a:r>
              <a:rPr lang="en-US" dirty="0" smtClean="0"/>
              <a:t>Smart Progressive </a:t>
            </a:r>
            <a:r>
              <a:rPr lang="en-US" dirty="0" smtClean="0"/>
              <a:t>Loading</a:t>
            </a:r>
            <a:endParaRPr lang="en-US" dirty="0"/>
          </a:p>
        </p:txBody>
      </p:sp>
      <p:sp>
        <p:nvSpPr>
          <p:cNvPr id="3" name="Content Placeholder 2"/>
          <p:cNvSpPr>
            <a:spLocks noGrp="1"/>
          </p:cNvSpPr>
          <p:nvPr>
            <p:ph idx="1"/>
          </p:nvPr>
        </p:nvSpPr>
        <p:spPr/>
        <p:txBody>
          <a:bodyPr/>
          <a:lstStyle/>
          <a:p>
            <a:r>
              <a:rPr lang="en-US" dirty="0" smtClean="0"/>
              <a:t>Difficulties loading apps</a:t>
            </a:r>
          </a:p>
          <a:p>
            <a:r>
              <a:rPr lang="en-US" dirty="0" smtClean="0"/>
              <a:t>The smart bundling algorithm</a:t>
            </a:r>
          </a:p>
          <a:p>
            <a:r>
              <a:rPr lang="en-US" dirty="0" smtClean="0"/>
              <a:t>Declaring bundle mains … in templates</a:t>
            </a:r>
          </a:p>
          <a:p>
            <a:r>
              <a:rPr lang="en-US" dirty="0" smtClean="0"/>
              <a:t>Demo (if there’s time)</a:t>
            </a:r>
            <a:endParaRPr lang="en-US" dirty="0" smtClean="0"/>
          </a:p>
          <a:p>
            <a:endParaRPr lang="en-US" dirty="0"/>
          </a:p>
        </p:txBody>
      </p:sp>
    </p:spTree>
    <p:extLst>
      <p:ext uri="{BB962C8B-B14F-4D97-AF65-F5344CB8AC3E}">
        <p14:creationId xmlns:p14="http://schemas.microsoft.com/office/powerpoint/2010/main" val="94676357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to Keynote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4166074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1964425"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smtClean="0">
                <a:latin typeface="Inconsolata"/>
                <a:cs typeface="Inconsolata"/>
              </a:rPr>
              <a:t>main.stache</a:t>
            </a:r>
            <a:endParaRPr lang="en-US" sz="1900" dirty="0">
              <a:latin typeface="Inconsolata"/>
              <a:cs typeface="Inconsolata"/>
            </a:endParaRPr>
          </a:p>
        </p:txBody>
      </p:sp>
      <p:sp>
        <p:nvSpPr>
          <p:cNvPr id="7" name="Multiply 6"/>
          <p:cNvSpPr/>
          <p:nvPr/>
        </p:nvSpPr>
        <p:spPr>
          <a:xfrm>
            <a:off x="1712092"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eq</a:t>
            </a:r>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route.page</a:t>
            </a:r>
            <a:r>
              <a:rPr lang="en-US" sz="2000" dirty="0">
                <a:solidFill>
                  <a:srgbClr val="F8F8F2"/>
                </a:solidFill>
                <a:highlight>
                  <a:srgbClr val="0D0D0D"/>
                </a:highlight>
                <a:latin typeface="Inconsolata"/>
              </a:rPr>
              <a:t> "home"}}</a:t>
            </a:r>
          </a:p>
          <a:p>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&lt;</a:t>
            </a:r>
            <a:r>
              <a:rPr lang="en-US" sz="2000" dirty="0">
                <a:solidFill>
                  <a:srgbClr val="F8F8F2"/>
                </a:solidFill>
                <a:highlight>
                  <a:srgbClr val="0D0D0D"/>
                </a:highlight>
                <a:latin typeface="Inconsolata"/>
              </a:rPr>
              <a:t>can-</a:t>
            </a:r>
            <a:r>
              <a:rPr lang="en-US" sz="2000" dirty="0">
                <a:solidFill>
                  <a:srgbClr val="A6E22E"/>
                </a:solidFill>
                <a:highlight>
                  <a:srgbClr val="0D0D0D"/>
                </a:highlight>
                <a:latin typeface="Inconsolata"/>
              </a:rPr>
              <a:t>import from</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"app/home/home"</a:t>
            </a:r>
            <a:r>
              <a:rPr lang="en-US" sz="2000"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a:t>
            </a:r>
            <a:r>
              <a:rPr lang="en-US" sz="2000" dirty="0" err="1" smtClean="0">
                <a:solidFill>
                  <a:srgbClr val="F8F8F2"/>
                </a:solidFill>
                <a:highlight>
                  <a:srgbClr val="0D0D0D"/>
                </a:highlight>
                <a:latin typeface="Inconsolata"/>
              </a:rPr>
              <a:t>isResolved</a:t>
            </a:r>
            <a:r>
              <a:rPr lang="en-US" sz="2000" dirty="0" smtClean="0">
                <a:solidFill>
                  <a:srgbClr val="F8F8F2"/>
                </a:solidFill>
                <a:highlight>
                  <a:srgbClr val="0D0D0D"/>
                </a:highlight>
                <a:latin typeface="Inconsolata"/>
              </a:rPr>
              <a:t>}</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&lt;app-</a:t>
            </a:r>
            <a:r>
              <a:rPr lang="en-US" sz="2000" dirty="0">
                <a:solidFill>
                  <a:srgbClr val="A6E22E"/>
                </a:solidFill>
                <a:highlight>
                  <a:srgbClr val="0D0D0D"/>
                </a:highlight>
                <a:latin typeface="Inconsolata"/>
              </a:rPr>
              <a:t>home</a:t>
            </a:r>
            <a:r>
              <a:rPr lang="en-US" sz="2000" dirty="0">
                <a:solidFill>
                  <a:srgbClr val="F8F8F2"/>
                </a:solidFill>
                <a:highlight>
                  <a:srgbClr val="0D0D0D"/>
                </a:highlight>
                <a:latin typeface="Inconsolata"/>
              </a:rPr>
              <a:t>&gt;&lt;/app-</a:t>
            </a:r>
            <a:r>
              <a:rPr lang="en-US" sz="2000" dirty="0">
                <a:solidFill>
                  <a:srgbClr val="A6E22E"/>
                </a:solidFill>
                <a:highlight>
                  <a:srgbClr val="0D0D0D"/>
                </a:highlight>
                <a:latin typeface="Inconsolata"/>
              </a:rPr>
              <a:t>home</a:t>
            </a:r>
            <a:r>
              <a:rPr lang="en-US" sz="2000"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    {{</a:t>
            </a:r>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isResolved</a:t>
            </a:r>
            <a:r>
              <a:rPr lang="en-US" sz="2000" dirty="0">
                <a:solidFill>
                  <a:srgbClr val="F8F8F2"/>
                </a:solidFill>
                <a:highlight>
                  <a:srgbClr val="0D0D0D"/>
                </a:highlight>
                <a:latin typeface="Inconsolata"/>
              </a:rPr>
              <a:t>}</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&lt;/can-</a:t>
            </a:r>
            <a:r>
              <a:rPr lang="en-US" sz="2000" dirty="0">
                <a:solidFill>
                  <a:srgbClr val="A6E22E"/>
                </a:solidFill>
                <a:highlight>
                  <a:srgbClr val="0D0D0D"/>
                </a:highlight>
                <a:latin typeface="Inconsolata"/>
              </a:rPr>
              <a:t>import</a:t>
            </a:r>
            <a:r>
              <a:rPr lang="en-US" sz="2000" dirty="0" smtClean="0">
                <a:solidFill>
                  <a:srgbClr val="F8F8F2"/>
                </a:solidFill>
                <a:highlight>
                  <a:srgbClr val="0D0D0D"/>
                </a:highlight>
                <a:latin typeface="Inconsolata"/>
              </a:rPr>
              <a:t>&gt;</a:t>
            </a:r>
          </a:p>
          <a:p>
            <a:r>
              <a:rPr lang="en-US" sz="2000" dirty="0" smtClean="0">
                <a:solidFill>
                  <a:srgbClr val="F8F8F2"/>
                </a:solidFill>
                <a:highlight>
                  <a:srgbClr val="0D0D0D"/>
                </a:highlight>
                <a:latin typeface="Inconsolata"/>
              </a:rPr>
              <a:t>{</a:t>
            </a:r>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eq</a:t>
            </a:r>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a:t>
            </a:r>
            <a:endParaRPr lang="en-US" sz="2000" dirty="0">
              <a:latin typeface="Inconsolata"/>
            </a:endParaRPr>
          </a:p>
          <a:p>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eq</a:t>
            </a:r>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route.page</a:t>
            </a:r>
            <a:r>
              <a:rPr lang="en-US" sz="2000" dirty="0">
                <a:solidFill>
                  <a:srgbClr val="F8F8F2"/>
                </a:solidFill>
                <a:highlight>
                  <a:srgbClr val="0D0D0D"/>
                </a:highlight>
                <a:latin typeface="Inconsolata"/>
              </a:rPr>
              <a:t> "restaurants"}}</a:t>
            </a:r>
          </a:p>
          <a:p>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a:t>
            </a:r>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slug</a:t>
            </a:r>
            <a:r>
              <a:rPr lang="en-US" sz="2000" dirty="0">
                <a:solidFill>
                  <a:srgbClr val="F8F8F2"/>
                </a:solidFill>
                <a:highlight>
                  <a:srgbClr val="0D0D0D"/>
                </a:highlight>
                <a:latin typeface="Inconsolata"/>
              </a:rPr>
              <a:t>}}</a:t>
            </a:r>
          </a:p>
          <a:p>
            <a:r>
              <a:rPr lang="fr-FR" sz="2000" dirty="0">
                <a:solidFill>
                  <a:srgbClr val="F8F8F2"/>
                </a:solidFill>
                <a:highlight>
                  <a:srgbClr val="0D0D0D"/>
                </a:highlight>
                <a:latin typeface="Inconsolata"/>
              </a:rPr>
              <a:t>    </a:t>
            </a:r>
            <a:r>
              <a:rPr lang="en-US" sz="2000" dirty="0">
                <a:solidFill>
                  <a:srgbClr val="F8F8F2"/>
                </a:solidFill>
                <a:highlight>
                  <a:srgbClr val="0D0D0D"/>
                </a:highlight>
                <a:latin typeface="Inconsolata"/>
              </a:rPr>
              <a:t> &lt;can-</a:t>
            </a:r>
            <a:r>
              <a:rPr lang="en-US" sz="2000" dirty="0">
                <a:solidFill>
                  <a:srgbClr val="A6E22E"/>
                </a:solidFill>
                <a:highlight>
                  <a:srgbClr val="0D0D0D"/>
                </a:highlight>
                <a:latin typeface="Inconsolata"/>
              </a:rPr>
              <a:t>import from</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"app/restaurant/list/list"</a:t>
            </a:r>
            <a:r>
              <a:rPr lang="en-US" sz="2000" dirty="0">
                <a:solidFill>
                  <a:srgbClr val="F8F8F2"/>
                </a:solidFill>
                <a:highlight>
                  <a:srgbClr val="0D0D0D"/>
                </a:highlight>
                <a:latin typeface="Inconsolata"/>
              </a:rPr>
              <a:t>&gt;</a:t>
            </a:r>
          </a:p>
          <a:p>
            <a:r>
              <a:rPr lang="ro-RO" sz="2000" dirty="0">
                <a:solidFill>
                  <a:srgbClr val="F8F8F2"/>
                </a:solidFill>
                <a:highlight>
                  <a:srgbClr val="0D0D0D"/>
                </a:highlight>
                <a:latin typeface="Inconsolata"/>
              </a:rPr>
              <a:t>      {{</a:t>
            </a:r>
            <a:r>
              <a:rPr lang="ro-RO" sz="2000" dirty="0" smtClean="0">
                <a:solidFill>
                  <a:srgbClr val="F8F8F2"/>
                </a:solidFill>
                <a:highlight>
                  <a:srgbClr val="0D0D0D"/>
                </a:highlight>
                <a:latin typeface="Inconsolata"/>
              </a:rPr>
              <a:t>#</a:t>
            </a:r>
            <a:r>
              <a:rPr lang="en-US" sz="2000" dirty="0" err="1">
                <a:solidFill>
                  <a:srgbClr val="F8F8F2"/>
                </a:solidFill>
                <a:highlight>
                  <a:srgbClr val="0D0D0D"/>
                </a:highlight>
                <a:latin typeface="Inconsolata"/>
              </a:rPr>
              <a:t>isResolved</a:t>
            </a:r>
            <a:r>
              <a:rPr lang="ro-RO" sz="2000" dirty="0" smtClean="0">
                <a:solidFill>
                  <a:srgbClr val="F8F8F2"/>
                </a:solidFill>
                <a:highlight>
                  <a:srgbClr val="0D0D0D"/>
                </a:highlight>
                <a:latin typeface="Inconsolata"/>
              </a:rPr>
              <a:t>}</a:t>
            </a:r>
            <a:r>
              <a:rPr lang="ro-RO" sz="2000" dirty="0">
                <a:solidFill>
                  <a:srgbClr val="F8F8F2"/>
                </a:solidFill>
                <a:highlight>
                  <a:srgbClr val="0D0D0D"/>
                </a:highlight>
                <a:latin typeface="Inconsolata"/>
              </a:rPr>
              <a:t>}</a:t>
            </a:r>
          </a:p>
          <a:p>
            <a:r>
              <a:rPr lang="ro-RO" sz="2000" dirty="0">
                <a:solidFill>
                  <a:srgbClr val="F8F8F2"/>
                </a:solidFill>
                <a:highlight>
                  <a:srgbClr val="0D0D0D"/>
                </a:highlight>
                <a:latin typeface="Inconsolata"/>
              </a:rPr>
              <a:t>        &lt;app-</a:t>
            </a:r>
            <a:r>
              <a:rPr lang="ro-RO" sz="2000" dirty="0">
                <a:solidFill>
                  <a:srgbClr val="A6E22E"/>
                </a:solidFill>
                <a:highlight>
                  <a:srgbClr val="0D0D0D"/>
                </a:highlight>
                <a:latin typeface="Inconsolata"/>
              </a:rPr>
              <a:t>restaurant-list</a:t>
            </a:r>
            <a:r>
              <a:rPr lang="ro-RO" sz="2000" dirty="0">
                <a:solidFill>
                  <a:srgbClr val="F8F8F2"/>
                </a:solidFill>
                <a:highlight>
                  <a:srgbClr val="0D0D0D"/>
                </a:highlight>
                <a:latin typeface="Inconsolata"/>
              </a:rPr>
              <a:t>&gt;&lt;/app-</a:t>
            </a:r>
            <a:r>
              <a:rPr lang="ro-RO" sz="2000" dirty="0">
                <a:solidFill>
                  <a:srgbClr val="A6E22E"/>
                </a:solidFill>
                <a:highlight>
                  <a:srgbClr val="0D0D0D"/>
                </a:highlight>
                <a:latin typeface="Inconsolata"/>
              </a:rPr>
              <a:t>restaurant-list</a:t>
            </a:r>
            <a:r>
              <a:rPr lang="ro-RO" sz="2000" dirty="0">
                <a:solidFill>
                  <a:srgbClr val="F8F8F2"/>
                </a:solidFill>
                <a:highlight>
                  <a:srgbClr val="0D0D0D"/>
                </a:highlight>
                <a:latin typeface="Inconsolata"/>
              </a:rPr>
              <a:t>&gt;</a:t>
            </a:r>
          </a:p>
          <a:p>
            <a:r>
              <a:rPr lang="ro-RO" sz="2000" dirty="0">
                <a:solidFill>
                  <a:srgbClr val="F8F8F2"/>
                </a:solidFill>
                <a:highlight>
                  <a:srgbClr val="0D0D0D"/>
                </a:highlight>
                <a:latin typeface="Inconsolata"/>
              </a:rPr>
              <a:t>      {{</a:t>
            </a:r>
            <a:r>
              <a:rPr lang="ro-RO" sz="2000" dirty="0" smtClean="0">
                <a:solidFill>
                  <a:srgbClr val="F8F8F2"/>
                </a:solidFill>
                <a:highlight>
                  <a:srgbClr val="0D0D0D"/>
                </a:highlight>
                <a:latin typeface="Inconsolata"/>
              </a:rPr>
              <a:t>/</a:t>
            </a:r>
            <a:r>
              <a:rPr lang="en-US" sz="2000" dirty="0" err="1">
                <a:solidFill>
                  <a:srgbClr val="F8F8F2"/>
                </a:solidFill>
                <a:highlight>
                  <a:srgbClr val="0D0D0D"/>
                </a:highlight>
                <a:latin typeface="Inconsolata"/>
              </a:rPr>
              <a:t>isResolved</a:t>
            </a:r>
            <a:r>
              <a:rPr lang="ro-RO" sz="2000" dirty="0" smtClean="0">
                <a:solidFill>
                  <a:srgbClr val="F8F8F2"/>
                </a:solidFill>
                <a:highlight>
                  <a:srgbClr val="0D0D0D"/>
                </a:highlight>
                <a:latin typeface="Inconsolata"/>
              </a:rPr>
              <a:t>}</a:t>
            </a:r>
            <a:r>
              <a:rPr lang="ro-RO" sz="2000" dirty="0">
                <a:solidFill>
                  <a:srgbClr val="F8F8F2"/>
                </a:solidFill>
                <a:highlight>
                  <a:srgbClr val="0D0D0D"/>
                </a:highlight>
                <a:latin typeface="Inconsolata"/>
              </a:rPr>
              <a:t>}</a:t>
            </a:r>
          </a:p>
          <a:p>
            <a:r>
              <a:rPr lang="ro-RO" sz="2000" dirty="0">
                <a:solidFill>
                  <a:srgbClr val="F8F8F2"/>
                </a:solidFill>
                <a:highlight>
                  <a:srgbClr val="0D0D0D"/>
                </a:highlight>
                <a:latin typeface="Inconsolata"/>
              </a:rPr>
              <a:t>    &lt;/can-</a:t>
            </a:r>
            <a:r>
              <a:rPr lang="ro-RO" sz="2000" dirty="0">
                <a:solidFill>
                  <a:srgbClr val="A6E22E"/>
                </a:solidFill>
                <a:highlight>
                  <a:srgbClr val="0D0D0D"/>
                </a:highlight>
                <a:latin typeface="Inconsolata"/>
              </a:rPr>
              <a:t>import</a:t>
            </a:r>
            <a:r>
              <a:rPr lang="ro-RO" sz="2000" dirty="0">
                <a:solidFill>
                  <a:srgbClr val="F8F8F2"/>
                </a:solidFill>
                <a:highlight>
                  <a:srgbClr val="0D0D0D"/>
                </a:highlight>
                <a:latin typeface="Inconsolata"/>
              </a:rPr>
              <a:t>&gt;</a:t>
            </a:r>
            <a:r>
              <a:rPr lang="da-DK" sz="2000" dirty="0" smtClean="0">
                <a:solidFill>
                  <a:srgbClr val="F8F8F2"/>
                </a:solidFill>
                <a:highlight>
                  <a:srgbClr val="0D0D0D"/>
                </a:highlight>
                <a:latin typeface="Inconsolata"/>
              </a:rPr>
              <a:t>  </a:t>
            </a:r>
          </a:p>
          <a:p>
            <a:r>
              <a:rPr lang="da-DK" sz="2000" dirty="0">
                <a:solidFill>
                  <a:srgbClr val="F8F8F2"/>
                </a:solidFill>
                <a:highlight>
                  <a:srgbClr val="0D0D0D"/>
                </a:highlight>
                <a:latin typeface="Inconsolata"/>
              </a:rPr>
              <a:t> </a:t>
            </a:r>
            <a:r>
              <a:rPr lang="da-DK" sz="2000" dirty="0" smtClean="0">
                <a:solidFill>
                  <a:srgbClr val="F8F8F2"/>
                </a:solidFill>
                <a:highlight>
                  <a:srgbClr val="0D0D0D"/>
                </a:highlight>
                <a:latin typeface="Inconsolata"/>
              </a:rPr>
              <a:t> {</a:t>
            </a:r>
            <a:r>
              <a:rPr lang="da-DK" sz="2000" dirty="0">
                <a:solidFill>
                  <a:srgbClr val="F8F8F2"/>
                </a:solidFill>
                <a:highlight>
                  <a:srgbClr val="0D0D0D"/>
                </a:highlight>
                <a:latin typeface="Inconsolata"/>
              </a:rPr>
              <a:t>{</a:t>
            </a:r>
            <a:r>
              <a:rPr lang="da-DK" sz="2000" dirty="0" err="1">
                <a:solidFill>
                  <a:srgbClr val="F8F8F2"/>
                </a:solidFill>
                <a:highlight>
                  <a:srgbClr val="0D0D0D"/>
                </a:highlight>
                <a:latin typeface="Inconsolata"/>
              </a:rPr>
              <a:t>else</a:t>
            </a:r>
            <a:r>
              <a:rPr lang="da-DK" sz="2000" dirty="0">
                <a:solidFill>
                  <a:srgbClr val="F8F8F2"/>
                </a:solidFill>
                <a:highlight>
                  <a:srgbClr val="0D0D0D"/>
                </a:highlight>
                <a:latin typeface="Inconsolata"/>
              </a:rPr>
              <a:t>}</a:t>
            </a:r>
            <a:r>
              <a:rPr lang="da-DK" sz="2000" dirty="0" smtClean="0">
                <a:solidFill>
                  <a:srgbClr val="F8F8F2"/>
                </a:solidFill>
                <a:highlight>
                  <a:srgbClr val="0D0D0D"/>
                </a:highlight>
                <a:latin typeface="Inconsolata"/>
              </a:rPr>
              <a:t>}</a:t>
            </a:r>
            <a:endParaRPr lang="fr-FR" sz="2000" dirty="0" smtClean="0">
              <a:solidFill>
                <a:srgbClr val="F8F8F2"/>
              </a:solidFill>
              <a:highlight>
                <a:srgbClr val="0D0D0D"/>
              </a:highlight>
              <a:latin typeface="Inconsolata"/>
            </a:endParaRPr>
          </a:p>
          <a:p>
            <a:r>
              <a:rPr lang="fr-FR" sz="2000" dirty="0">
                <a:solidFill>
                  <a:srgbClr val="F8F8F2"/>
                </a:solidFill>
                <a:highlight>
                  <a:srgbClr val="0D0D0D"/>
                </a:highlight>
                <a:latin typeface="Inconsolata"/>
              </a:rPr>
              <a:t> </a:t>
            </a:r>
            <a:r>
              <a:rPr lang="fr-FR" sz="2000" dirty="0" smtClean="0">
                <a:solidFill>
                  <a:srgbClr val="F8F8F2"/>
                </a:solidFill>
                <a:highlight>
                  <a:srgbClr val="0D0D0D"/>
                </a:highlight>
                <a:latin typeface="Inconsolata"/>
              </a:rPr>
              <a:t>  </a:t>
            </a:r>
            <a:endParaRPr lang="da-DK" sz="2000" dirty="0">
              <a:solidFill>
                <a:srgbClr val="F8F8F2"/>
              </a:solidFill>
              <a:highlight>
                <a:srgbClr val="0D0D0D"/>
              </a:highlight>
              <a:latin typeface="Inconsolata"/>
            </a:endParaRPr>
          </a:p>
        </p:txBody>
      </p:sp>
    </p:spTree>
    <p:extLst>
      <p:ext uri="{BB962C8B-B14F-4D97-AF65-F5344CB8AC3E}">
        <p14:creationId xmlns:p14="http://schemas.microsoft.com/office/powerpoint/2010/main" val="1090968761"/>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Server Side Rendering</a:t>
            </a:r>
            <a:endParaRPr lang="en-US" dirty="0"/>
          </a:p>
        </p:txBody>
      </p:sp>
      <p:pic>
        <p:nvPicPr>
          <p:cNvPr id="4" name="Content Placeholder 3" descr="loader.gif"/>
          <p:cNvPicPr>
            <a:picLocks noGrp="1" noChangeAspect="1"/>
          </p:cNvPicPr>
          <p:nvPr>
            <p:ph idx="1"/>
          </p:nvPr>
        </p:nvPicPr>
        <p:blipFill>
          <a:blip r:embed="rId3">
            <a:extLst>
              <a:ext uri="{28A0092B-C50C-407E-A947-70E740481C1C}">
                <a14:useLocalDpi xmlns:a14="http://schemas.microsoft.com/office/drawing/2010/main" val="0"/>
              </a:ext>
            </a:extLst>
          </a:blip>
          <a:srcRect t="13421" b="13421"/>
          <a:stretch>
            <a:fillRect/>
          </a:stretch>
        </p:blipFill>
        <p:spPr/>
      </p:pic>
    </p:spTree>
    <p:extLst>
      <p:ext uri="{BB962C8B-B14F-4D97-AF65-F5344CB8AC3E}">
        <p14:creationId xmlns:p14="http://schemas.microsoft.com/office/powerpoint/2010/main" val="155361948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85265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lstStyle/>
          <a:p>
            <a:r>
              <a:rPr lang="en-US" dirty="0" smtClean="0"/>
              <a:t>SEO</a:t>
            </a:r>
          </a:p>
          <a:p>
            <a:r>
              <a:rPr lang="en-US" dirty="0" smtClean="0"/>
              <a:t>Perceived Performance</a:t>
            </a:r>
          </a:p>
          <a:p>
            <a:endParaRPr lang="en-US" dirty="0" smtClean="0"/>
          </a:p>
          <a:p>
            <a:endParaRPr lang="en-US" dirty="0"/>
          </a:p>
        </p:txBody>
      </p:sp>
    </p:spTree>
    <p:extLst>
      <p:ext uri="{BB962C8B-B14F-4D97-AF65-F5344CB8AC3E}">
        <p14:creationId xmlns:p14="http://schemas.microsoft.com/office/powerpoint/2010/main" val="352111320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Context Virtual DOM</a:t>
            </a:r>
            <a:endParaRPr lang="en-US" dirty="0"/>
          </a:p>
        </p:txBody>
      </p:sp>
      <p:sp>
        <p:nvSpPr>
          <p:cNvPr id="3" name="Content Placeholder 2"/>
          <p:cNvSpPr>
            <a:spLocks noGrp="1"/>
          </p:cNvSpPr>
          <p:nvPr>
            <p:ph idx="1"/>
          </p:nvPr>
        </p:nvSpPr>
        <p:spPr/>
        <p:txBody>
          <a:bodyPr/>
          <a:lstStyle/>
          <a:p>
            <a:r>
              <a:rPr lang="en-US" dirty="0" smtClean="0"/>
              <a:t>Everything runs in a single node context.</a:t>
            </a:r>
          </a:p>
          <a:p>
            <a:r>
              <a:rPr lang="en-US" dirty="0" smtClean="0"/>
              <a:t>Using a </a:t>
            </a:r>
            <a:r>
              <a:rPr lang="en-US" u="sng" dirty="0" smtClean="0"/>
              <a:t>very</a:t>
            </a:r>
            <a:r>
              <a:rPr lang="en-US" dirty="0" smtClean="0"/>
              <a:t> lightweight DOM.</a:t>
            </a:r>
          </a:p>
          <a:p>
            <a:r>
              <a:rPr lang="en-US" dirty="0" smtClean="0"/>
              <a:t>Everything connected to render lifecycle</a:t>
            </a:r>
            <a:endParaRPr lang="en-US" dirty="0"/>
          </a:p>
        </p:txBody>
      </p:sp>
    </p:spTree>
    <p:extLst>
      <p:ext uri="{BB962C8B-B14F-4D97-AF65-F5344CB8AC3E}">
        <p14:creationId xmlns:p14="http://schemas.microsoft.com/office/powerpoint/2010/main" val="117757500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1964425"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smtClean="0">
                <a:latin typeface="Inconsolata"/>
                <a:cs typeface="Inconsolata"/>
              </a:rPr>
              <a:t>main.stache</a:t>
            </a:r>
            <a:endParaRPr lang="en-US" sz="1900" dirty="0">
              <a:latin typeface="Inconsolata"/>
              <a:cs typeface="Inconsolata"/>
            </a:endParaRPr>
          </a:p>
        </p:txBody>
      </p:sp>
      <p:sp>
        <p:nvSpPr>
          <p:cNvPr id="7" name="Multiply 6"/>
          <p:cNvSpPr/>
          <p:nvPr/>
        </p:nvSpPr>
        <p:spPr>
          <a:xfrm>
            <a:off x="1712092"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eq</a:t>
            </a:r>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route.page</a:t>
            </a:r>
            <a:r>
              <a:rPr lang="en-US" sz="2000" dirty="0">
                <a:solidFill>
                  <a:srgbClr val="F8F8F2"/>
                </a:solidFill>
                <a:highlight>
                  <a:srgbClr val="0D0D0D"/>
                </a:highlight>
                <a:latin typeface="Inconsolata"/>
              </a:rPr>
              <a:t> "home"}}</a:t>
            </a:r>
          </a:p>
          <a:p>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&lt;</a:t>
            </a:r>
            <a:r>
              <a:rPr lang="en-US" sz="2000" dirty="0">
                <a:solidFill>
                  <a:srgbClr val="F8F8F2"/>
                </a:solidFill>
                <a:highlight>
                  <a:srgbClr val="0D0D0D"/>
                </a:highlight>
                <a:latin typeface="Inconsolata"/>
              </a:rPr>
              <a:t>can-</a:t>
            </a:r>
            <a:r>
              <a:rPr lang="en-US" sz="2000" dirty="0">
                <a:solidFill>
                  <a:srgbClr val="A6E22E"/>
                </a:solidFill>
                <a:highlight>
                  <a:srgbClr val="0D0D0D"/>
                </a:highlight>
                <a:latin typeface="Inconsolata"/>
              </a:rPr>
              <a:t>import from</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"app/home/home"</a:t>
            </a:r>
            <a:r>
              <a:rPr lang="en-US" sz="2000"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a:t>
            </a:r>
            <a:r>
              <a:rPr lang="en-US" sz="2000" dirty="0" err="1" smtClean="0">
                <a:solidFill>
                  <a:srgbClr val="F8F8F2"/>
                </a:solidFill>
                <a:highlight>
                  <a:srgbClr val="0D0D0D"/>
                </a:highlight>
                <a:latin typeface="Inconsolata"/>
              </a:rPr>
              <a:t>isResolved</a:t>
            </a:r>
            <a:r>
              <a:rPr lang="en-US" sz="2000" dirty="0" smtClean="0">
                <a:solidFill>
                  <a:srgbClr val="F8F8F2"/>
                </a:solidFill>
                <a:highlight>
                  <a:srgbClr val="0D0D0D"/>
                </a:highlight>
                <a:latin typeface="Inconsolata"/>
              </a:rPr>
              <a:t>}</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&lt;app-</a:t>
            </a:r>
            <a:r>
              <a:rPr lang="en-US" sz="2000" dirty="0">
                <a:solidFill>
                  <a:srgbClr val="A6E22E"/>
                </a:solidFill>
                <a:highlight>
                  <a:srgbClr val="0D0D0D"/>
                </a:highlight>
                <a:latin typeface="Inconsolata"/>
              </a:rPr>
              <a:t>home</a:t>
            </a:r>
            <a:r>
              <a:rPr lang="en-US" sz="2000" dirty="0">
                <a:solidFill>
                  <a:srgbClr val="F8F8F2"/>
                </a:solidFill>
                <a:highlight>
                  <a:srgbClr val="0D0D0D"/>
                </a:highlight>
                <a:latin typeface="Inconsolata"/>
              </a:rPr>
              <a:t>&gt;&lt;/app-</a:t>
            </a:r>
            <a:r>
              <a:rPr lang="en-US" sz="2000" dirty="0">
                <a:solidFill>
                  <a:srgbClr val="A6E22E"/>
                </a:solidFill>
                <a:highlight>
                  <a:srgbClr val="0D0D0D"/>
                </a:highlight>
                <a:latin typeface="Inconsolata"/>
              </a:rPr>
              <a:t>home</a:t>
            </a:r>
            <a:r>
              <a:rPr lang="en-US" sz="2000"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    {{</a:t>
            </a:r>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isResolved</a:t>
            </a:r>
            <a:r>
              <a:rPr lang="en-US" sz="2000" dirty="0">
                <a:solidFill>
                  <a:srgbClr val="F8F8F2"/>
                </a:solidFill>
                <a:highlight>
                  <a:srgbClr val="0D0D0D"/>
                </a:highlight>
                <a:latin typeface="Inconsolata"/>
              </a:rPr>
              <a:t>}</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&lt;/can-</a:t>
            </a:r>
            <a:r>
              <a:rPr lang="en-US" sz="2000" dirty="0">
                <a:solidFill>
                  <a:srgbClr val="A6E22E"/>
                </a:solidFill>
                <a:highlight>
                  <a:srgbClr val="0D0D0D"/>
                </a:highlight>
                <a:latin typeface="Inconsolata"/>
              </a:rPr>
              <a:t>import</a:t>
            </a:r>
            <a:r>
              <a:rPr lang="en-US" sz="2000" dirty="0" smtClean="0">
                <a:solidFill>
                  <a:srgbClr val="F8F8F2"/>
                </a:solidFill>
                <a:highlight>
                  <a:srgbClr val="0D0D0D"/>
                </a:highlight>
                <a:latin typeface="Inconsolata"/>
              </a:rPr>
              <a:t>&gt;</a:t>
            </a:r>
          </a:p>
          <a:p>
            <a:r>
              <a:rPr lang="en-US" sz="2000" dirty="0" smtClean="0">
                <a:solidFill>
                  <a:srgbClr val="F8F8F2"/>
                </a:solidFill>
                <a:highlight>
                  <a:srgbClr val="0D0D0D"/>
                </a:highlight>
                <a:latin typeface="Inconsolata"/>
              </a:rPr>
              <a:t>{</a:t>
            </a:r>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eq</a:t>
            </a:r>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a:t>
            </a:r>
            <a:endParaRPr lang="en-US" sz="2000" dirty="0">
              <a:latin typeface="Inconsolata"/>
            </a:endParaRPr>
          </a:p>
          <a:p>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eq</a:t>
            </a:r>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route.page</a:t>
            </a:r>
            <a:r>
              <a:rPr lang="en-US" sz="2000" dirty="0">
                <a:solidFill>
                  <a:srgbClr val="F8F8F2"/>
                </a:solidFill>
                <a:highlight>
                  <a:srgbClr val="0D0D0D"/>
                </a:highlight>
                <a:latin typeface="Inconsolata"/>
              </a:rPr>
              <a:t> "restaurants"}}</a:t>
            </a:r>
          </a:p>
          <a:p>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a:t>
            </a:r>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slug</a:t>
            </a:r>
            <a:r>
              <a:rPr lang="en-US" sz="2000" dirty="0">
                <a:solidFill>
                  <a:srgbClr val="F8F8F2"/>
                </a:solidFill>
                <a:highlight>
                  <a:srgbClr val="0D0D0D"/>
                </a:highlight>
                <a:latin typeface="Inconsolata"/>
              </a:rPr>
              <a:t>}}</a:t>
            </a:r>
          </a:p>
          <a:p>
            <a:r>
              <a:rPr lang="fr-FR" sz="2000" dirty="0">
                <a:solidFill>
                  <a:srgbClr val="F8F8F2"/>
                </a:solidFill>
                <a:highlight>
                  <a:srgbClr val="0D0D0D"/>
                </a:highlight>
                <a:latin typeface="Inconsolata"/>
              </a:rPr>
              <a:t>    </a:t>
            </a:r>
            <a:r>
              <a:rPr lang="en-US" sz="2000" dirty="0">
                <a:solidFill>
                  <a:srgbClr val="F8F8F2"/>
                </a:solidFill>
                <a:highlight>
                  <a:srgbClr val="0D0D0D"/>
                </a:highlight>
                <a:latin typeface="Inconsolata"/>
              </a:rPr>
              <a:t> &lt;can-</a:t>
            </a:r>
            <a:r>
              <a:rPr lang="en-US" sz="2000" dirty="0">
                <a:solidFill>
                  <a:srgbClr val="A6E22E"/>
                </a:solidFill>
                <a:highlight>
                  <a:srgbClr val="0D0D0D"/>
                </a:highlight>
                <a:latin typeface="Inconsolata"/>
              </a:rPr>
              <a:t>import from</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"app/restaurant/list/list"</a:t>
            </a:r>
            <a:r>
              <a:rPr lang="en-US" sz="2000" dirty="0">
                <a:solidFill>
                  <a:srgbClr val="F8F8F2"/>
                </a:solidFill>
                <a:highlight>
                  <a:srgbClr val="0D0D0D"/>
                </a:highlight>
                <a:latin typeface="Inconsolata"/>
              </a:rPr>
              <a:t>&gt;</a:t>
            </a:r>
          </a:p>
          <a:p>
            <a:r>
              <a:rPr lang="ro-RO" sz="2000" dirty="0">
                <a:solidFill>
                  <a:srgbClr val="F8F8F2"/>
                </a:solidFill>
                <a:highlight>
                  <a:srgbClr val="0D0D0D"/>
                </a:highlight>
                <a:latin typeface="Inconsolata"/>
              </a:rPr>
              <a:t>      {{</a:t>
            </a:r>
            <a:r>
              <a:rPr lang="ro-RO" sz="2000" dirty="0" smtClean="0">
                <a:solidFill>
                  <a:srgbClr val="F8F8F2"/>
                </a:solidFill>
                <a:highlight>
                  <a:srgbClr val="0D0D0D"/>
                </a:highlight>
                <a:latin typeface="Inconsolata"/>
              </a:rPr>
              <a:t>#</a:t>
            </a:r>
            <a:r>
              <a:rPr lang="en-US" sz="2000" dirty="0" err="1">
                <a:solidFill>
                  <a:srgbClr val="F8F8F2"/>
                </a:solidFill>
                <a:highlight>
                  <a:srgbClr val="0D0D0D"/>
                </a:highlight>
                <a:latin typeface="Inconsolata"/>
              </a:rPr>
              <a:t>isResolved</a:t>
            </a:r>
            <a:r>
              <a:rPr lang="ro-RO" sz="2000" dirty="0" smtClean="0">
                <a:solidFill>
                  <a:srgbClr val="F8F8F2"/>
                </a:solidFill>
                <a:highlight>
                  <a:srgbClr val="0D0D0D"/>
                </a:highlight>
                <a:latin typeface="Inconsolata"/>
              </a:rPr>
              <a:t>}</a:t>
            </a:r>
            <a:r>
              <a:rPr lang="ro-RO" sz="2000" dirty="0">
                <a:solidFill>
                  <a:srgbClr val="F8F8F2"/>
                </a:solidFill>
                <a:highlight>
                  <a:srgbClr val="0D0D0D"/>
                </a:highlight>
                <a:latin typeface="Inconsolata"/>
              </a:rPr>
              <a:t>}</a:t>
            </a:r>
          </a:p>
          <a:p>
            <a:r>
              <a:rPr lang="ro-RO" sz="2000" dirty="0">
                <a:solidFill>
                  <a:srgbClr val="F8F8F2"/>
                </a:solidFill>
                <a:highlight>
                  <a:srgbClr val="0D0D0D"/>
                </a:highlight>
                <a:latin typeface="Inconsolata"/>
              </a:rPr>
              <a:t>        &lt;app-</a:t>
            </a:r>
            <a:r>
              <a:rPr lang="ro-RO" sz="2000" dirty="0">
                <a:solidFill>
                  <a:srgbClr val="A6E22E"/>
                </a:solidFill>
                <a:highlight>
                  <a:srgbClr val="0D0D0D"/>
                </a:highlight>
                <a:latin typeface="Inconsolata"/>
              </a:rPr>
              <a:t>restaurant-list</a:t>
            </a:r>
            <a:r>
              <a:rPr lang="ro-RO" sz="2000" dirty="0">
                <a:solidFill>
                  <a:srgbClr val="F8F8F2"/>
                </a:solidFill>
                <a:highlight>
                  <a:srgbClr val="0D0D0D"/>
                </a:highlight>
                <a:latin typeface="Inconsolata"/>
              </a:rPr>
              <a:t>&gt;&lt;/app-</a:t>
            </a:r>
            <a:r>
              <a:rPr lang="ro-RO" sz="2000" dirty="0">
                <a:solidFill>
                  <a:srgbClr val="A6E22E"/>
                </a:solidFill>
                <a:highlight>
                  <a:srgbClr val="0D0D0D"/>
                </a:highlight>
                <a:latin typeface="Inconsolata"/>
              </a:rPr>
              <a:t>restaurant-list</a:t>
            </a:r>
            <a:r>
              <a:rPr lang="ro-RO" sz="2000" dirty="0">
                <a:solidFill>
                  <a:srgbClr val="F8F8F2"/>
                </a:solidFill>
                <a:highlight>
                  <a:srgbClr val="0D0D0D"/>
                </a:highlight>
                <a:latin typeface="Inconsolata"/>
              </a:rPr>
              <a:t>&gt;</a:t>
            </a:r>
          </a:p>
          <a:p>
            <a:r>
              <a:rPr lang="ro-RO" sz="2000" dirty="0">
                <a:solidFill>
                  <a:srgbClr val="F8F8F2"/>
                </a:solidFill>
                <a:highlight>
                  <a:srgbClr val="0D0D0D"/>
                </a:highlight>
                <a:latin typeface="Inconsolata"/>
              </a:rPr>
              <a:t>      {{</a:t>
            </a:r>
            <a:r>
              <a:rPr lang="ro-RO" sz="2000" dirty="0" smtClean="0">
                <a:solidFill>
                  <a:srgbClr val="F8F8F2"/>
                </a:solidFill>
                <a:highlight>
                  <a:srgbClr val="0D0D0D"/>
                </a:highlight>
                <a:latin typeface="Inconsolata"/>
              </a:rPr>
              <a:t>/</a:t>
            </a:r>
            <a:r>
              <a:rPr lang="en-US" sz="2000" dirty="0" err="1">
                <a:solidFill>
                  <a:srgbClr val="F8F8F2"/>
                </a:solidFill>
                <a:highlight>
                  <a:srgbClr val="0D0D0D"/>
                </a:highlight>
                <a:latin typeface="Inconsolata"/>
              </a:rPr>
              <a:t>isResolved</a:t>
            </a:r>
            <a:r>
              <a:rPr lang="ro-RO" sz="2000" dirty="0" smtClean="0">
                <a:solidFill>
                  <a:srgbClr val="F8F8F2"/>
                </a:solidFill>
                <a:highlight>
                  <a:srgbClr val="0D0D0D"/>
                </a:highlight>
                <a:latin typeface="Inconsolata"/>
              </a:rPr>
              <a:t>}</a:t>
            </a:r>
            <a:r>
              <a:rPr lang="ro-RO" sz="2000" dirty="0">
                <a:solidFill>
                  <a:srgbClr val="F8F8F2"/>
                </a:solidFill>
                <a:highlight>
                  <a:srgbClr val="0D0D0D"/>
                </a:highlight>
                <a:latin typeface="Inconsolata"/>
              </a:rPr>
              <a:t>}</a:t>
            </a:r>
          </a:p>
          <a:p>
            <a:r>
              <a:rPr lang="ro-RO" sz="2000" dirty="0">
                <a:solidFill>
                  <a:srgbClr val="F8F8F2"/>
                </a:solidFill>
                <a:highlight>
                  <a:srgbClr val="0D0D0D"/>
                </a:highlight>
                <a:latin typeface="Inconsolata"/>
              </a:rPr>
              <a:t>    &lt;/can-</a:t>
            </a:r>
            <a:r>
              <a:rPr lang="ro-RO" sz="2000" dirty="0">
                <a:solidFill>
                  <a:srgbClr val="A6E22E"/>
                </a:solidFill>
                <a:highlight>
                  <a:srgbClr val="0D0D0D"/>
                </a:highlight>
                <a:latin typeface="Inconsolata"/>
              </a:rPr>
              <a:t>import</a:t>
            </a:r>
            <a:r>
              <a:rPr lang="ro-RO" sz="2000" dirty="0">
                <a:solidFill>
                  <a:srgbClr val="F8F8F2"/>
                </a:solidFill>
                <a:highlight>
                  <a:srgbClr val="0D0D0D"/>
                </a:highlight>
                <a:latin typeface="Inconsolata"/>
              </a:rPr>
              <a:t>&gt;</a:t>
            </a:r>
            <a:r>
              <a:rPr lang="da-DK" sz="2000" dirty="0" smtClean="0">
                <a:solidFill>
                  <a:srgbClr val="F8F8F2"/>
                </a:solidFill>
                <a:highlight>
                  <a:srgbClr val="0D0D0D"/>
                </a:highlight>
                <a:latin typeface="Inconsolata"/>
              </a:rPr>
              <a:t>  </a:t>
            </a:r>
          </a:p>
          <a:p>
            <a:r>
              <a:rPr lang="da-DK" sz="2000" dirty="0">
                <a:solidFill>
                  <a:srgbClr val="F8F8F2"/>
                </a:solidFill>
                <a:highlight>
                  <a:srgbClr val="0D0D0D"/>
                </a:highlight>
                <a:latin typeface="Inconsolata"/>
              </a:rPr>
              <a:t> </a:t>
            </a:r>
            <a:r>
              <a:rPr lang="da-DK" sz="2000" dirty="0" smtClean="0">
                <a:solidFill>
                  <a:srgbClr val="F8F8F2"/>
                </a:solidFill>
                <a:highlight>
                  <a:srgbClr val="0D0D0D"/>
                </a:highlight>
                <a:latin typeface="Inconsolata"/>
              </a:rPr>
              <a:t> {</a:t>
            </a:r>
            <a:r>
              <a:rPr lang="da-DK" sz="2000" dirty="0">
                <a:solidFill>
                  <a:srgbClr val="F8F8F2"/>
                </a:solidFill>
                <a:highlight>
                  <a:srgbClr val="0D0D0D"/>
                </a:highlight>
                <a:latin typeface="Inconsolata"/>
              </a:rPr>
              <a:t>{</a:t>
            </a:r>
            <a:r>
              <a:rPr lang="da-DK" sz="2000" dirty="0" err="1">
                <a:solidFill>
                  <a:srgbClr val="F8F8F2"/>
                </a:solidFill>
                <a:highlight>
                  <a:srgbClr val="0D0D0D"/>
                </a:highlight>
                <a:latin typeface="Inconsolata"/>
              </a:rPr>
              <a:t>else</a:t>
            </a:r>
            <a:r>
              <a:rPr lang="da-DK" sz="2000" dirty="0">
                <a:solidFill>
                  <a:srgbClr val="F8F8F2"/>
                </a:solidFill>
                <a:highlight>
                  <a:srgbClr val="0D0D0D"/>
                </a:highlight>
                <a:latin typeface="Inconsolata"/>
              </a:rPr>
              <a:t>}</a:t>
            </a:r>
            <a:r>
              <a:rPr lang="da-DK" sz="2000" dirty="0" smtClean="0">
                <a:solidFill>
                  <a:srgbClr val="F8F8F2"/>
                </a:solidFill>
                <a:highlight>
                  <a:srgbClr val="0D0D0D"/>
                </a:highlight>
                <a:latin typeface="Inconsolata"/>
              </a:rPr>
              <a:t>}</a:t>
            </a:r>
            <a:endParaRPr lang="fr-FR" sz="2000" dirty="0" smtClean="0">
              <a:solidFill>
                <a:srgbClr val="F8F8F2"/>
              </a:solidFill>
              <a:highlight>
                <a:srgbClr val="0D0D0D"/>
              </a:highlight>
              <a:latin typeface="Inconsolata"/>
            </a:endParaRPr>
          </a:p>
          <a:p>
            <a:r>
              <a:rPr lang="fr-FR" sz="2000" dirty="0">
                <a:solidFill>
                  <a:srgbClr val="F8F8F2"/>
                </a:solidFill>
                <a:highlight>
                  <a:srgbClr val="0D0D0D"/>
                </a:highlight>
                <a:latin typeface="Inconsolata"/>
              </a:rPr>
              <a:t> </a:t>
            </a:r>
            <a:r>
              <a:rPr lang="fr-FR" sz="2000" dirty="0" smtClean="0">
                <a:solidFill>
                  <a:srgbClr val="F8F8F2"/>
                </a:solidFill>
                <a:highlight>
                  <a:srgbClr val="0D0D0D"/>
                </a:highlight>
                <a:latin typeface="Inconsolata"/>
              </a:rPr>
              <a:t>  </a:t>
            </a:r>
            <a:endParaRPr lang="da-DK" sz="2000" dirty="0">
              <a:solidFill>
                <a:srgbClr val="F8F8F2"/>
              </a:solidFill>
              <a:highlight>
                <a:srgbClr val="0D0D0D"/>
              </a:highlight>
              <a:latin typeface="Inconsolata"/>
            </a:endParaRPr>
          </a:p>
        </p:txBody>
      </p:sp>
    </p:spTree>
    <p:extLst>
      <p:ext uri="{BB962C8B-B14F-4D97-AF65-F5344CB8AC3E}">
        <p14:creationId xmlns:p14="http://schemas.microsoft.com/office/powerpoint/2010/main" val="1281864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1964425"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smtClean="0">
                <a:latin typeface="Inconsolata"/>
                <a:cs typeface="Inconsolata"/>
              </a:rPr>
              <a:t>lib/</a:t>
            </a:r>
            <a:r>
              <a:rPr lang="en-US" sz="1900" dirty="0" err="1" smtClean="0">
                <a:latin typeface="Inconsolata"/>
                <a:cs typeface="Inconsolata"/>
              </a:rPr>
              <a:t>app.js</a:t>
            </a:r>
            <a:endParaRPr lang="en-US" sz="1900" dirty="0">
              <a:latin typeface="Inconsolata"/>
              <a:cs typeface="Inconsolata"/>
            </a:endParaRPr>
          </a:p>
        </p:txBody>
      </p:sp>
      <p:sp>
        <p:nvSpPr>
          <p:cNvPr id="7" name="Multiply 6"/>
          <p:cNvSpPr/>
          <p:nvPr/>
        </p:nvSpPr>
        <p:spPr>
          <a:xfrm>
            <a:off x="1712092"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i="1" dirty="0" err="1" smtClean="0">
                <a:solidFill>
                  <a:srgbClr val="F8F8F2"/>
                </a:solidFill>
                <a:highlight>
                  <a:srgbClr val="0D0D0D"/>
                </a:highlight>
                <a:latin typeface="Inconsolata"/>
              </a:rPr>
              <a:t>steal.</a:t>
            </a:r>
            <a:r>
              <a:rPr lang="en-US" sz="2000" i="1" dirty="0" err="1" smtClean="0">
                <a:solidFill>
                  <a:srgbClr val="F92672"/>
                </a:solidFill>
                <a:highlight>
                  <a:srgbClr val="0D0D0D"/>
                </a:highlight>
                <a:latin typeface="Inconsolata"/>
              </a:rPr>
              <a:t>import</a:t>
            </a:r>
            <a:r>
              <a:rPr lang="en-US" sz="2000" i="1" dirty="0">
                <a:solidFill>
                  <a:srgbClr val="F8F8F2"/>
                </a:solidFill>
                <a:highlight>
                  <a:srgbClr val="0D0D0D"/>
                </a:highlight>
                <a:latin typeface="Inconsolata"/>
              </a:rPr>
              <a:t>(</a:t>
            </a:r>
            <a:r>
              <a:rPr lang="en-US" sz="2000" i="1" dirty="0">
                <a:solidFill>
                  <a:srgbClr val="FFEE99"/>
                </a:solidFill>
                <a:highlight>
                  <a:srgbClr val="0D0D0D"/>
                </a:highlight>
                <a:latin typeface="Inconsolata"/>
              </a:rPr>
              <a:t>"app/</a:t>
            </a:r>
            <a:r>
              <a:rPr lang="en-US" sz="2000" i="1" dirty="0" err="1">
                <a:solidFill>
                  <a:srgbClr val="FFEE99"/>
                </a:solidFill>
                <a:highlight>
                  <a:srgbClr val="0D0D0D"/>
                </a:highlight>
                <a:latin typeface="Inconsolata"/>
              </a:rPr>
              <a:t>main.stache!can</a:t>
            </a:r>
            <a:r>
              <a:rPr lang="en-US" sz="2000" i="1" dirty="0">
                <a:solidFill>
                  <a:srgbClr val="FFEE99"/>
                </a:solidFill>
                <a:highlight>
                  <a:srgbClr val="0D0D0D"/>
                </a:highlight>
                <a:latin typeface="Inconsolata"/>
              </a:rPr>
              <a:t>/view/</a:t>
            </a:r>
            <a:r>
              <a:rPr lang="en-US" sz="2000" i="1" dirty="0" err="1">
                <a:solidFill>
                  <a:srgbClr val="FFEE99"/>
                </a:solidFill>
                <a:highlight>
                  <a:srgbClr val="0D0D0D"/>
                </a:highlight>
                <a:latin typeface="Inconsolata"/>
              </a:rPr>
              <a:t>autorender</a:t>
            </a:r>
            <a:r>
              <a:rPr lang="en-US" sz="2000" i="1" dirty="0">
                <a:solidFill>
                  <a:srgbClr val="FFEE99"/>
                </a:solidFill>
                <a:highlight>
                  <a:srgbClr val="0D0D0D"/>
                </a:highlight>
                <a:latin typeface="Inconsolata"/>
              </a:rPr>
              <a:t>/system"</a:t>
            </a:r>
            <a:r>
              <a:rPr lang="en-US" sz="2000" i="1" dirty="0">
                <a:solidFill>
                  <a:srgbClr val="F8F8F2"/>
                </a:solidFill>
                <a:highlight>
                  <a:srgbClr val="0D0D0D"/>
                </a:highlight>
                <a:latin typeface="Inconsolata"/>
              </a:rPr>
              <a:t>, </a:t>
            </a:r>
            <a:endParaRPr lang="en-US" sz="2000" i="1" dirty="0" smtClean="0">
              <a:solidFill>
                <a:srgbClr val="F8F8F2"/>
              </a:solidFill>
              <a:highlight>
                <a:srgbClr val="0D0D0D"/>
              </a:highlight>
              <a:latin typeface="Inconsolata"/>
            </a:endParaRPr>
          </a:p>
          <a:p>
            <a:r>
              <a:rPr lang="en-US" sz="2000" i="1" dirty="0" smtClean="0">
                <a:solidFill>
                  <a:srgbClr val="FFEE99"/>
                </a:solidFill>
                <a:highlight>
                  <a:srgbClr val="0D0D0D"/>
                </a:highlight>
                <a:latin typeface="Inconsolata"/>
              </a:rPr>
              <a:t>             "</a:t>
            </a:r>
            <a:r>
              <a:rPr lang="en-US" sz="2000" i="1" dirty="0">
                <a:solidFill>
                  <a:srgbClr val="FFEE99"/>
                </a:solidFill>
                <a:highlight>
                  <a:srgbClr val="0D0D0D"/>
                </a:highlight>
                <a:latin typeface="Inconsolata"/>
              </a:rPr>
              <a:t>app/</a:t>
            </a:r>
            <a:r>
              <a:rPr lang="en-US" sz="2000" i="1" dirty="0" err="1">
                <a:solidFill>
                  <a:srgbClr val="FFEE99"/>
                </a:solidFill>
                <a:highlight>
                  <a:srgbClr val="0D0D0D"/>
                </a:highlight>
                <a:latin typeface="Inconsolata"/>
              </a:rPr>
              <a:t>layout.stache</a:t>
            </a:r>
            <a:r>
              <a:rPr lang="en-US" sz="2000" i="1" dirty="0" smtClean="0">
                <a:solidFill>
                  <a:srgbClr val="FFEE99"/>
                </a:solidFill>
                <a:highlight>
                  <a:srgbClr val="0D0D0D"/>
                </a:highlight>
                <a:latin typeface="Inconsolata"/>
              </a:rPr>
              <a:t>!"</a:t>
            </a:r>
            <a:r>
              <a:rPr lang="en-US" sz="2000" i="1" dirty="0" smtClean="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.then(</a:t>
            </a:r>
            <a:r>
              <a:rPr lang="en-US" sz="2000" i="1" dirty="0" smtClean="0">
                <a:solidFill>
                  <a:srgbClr val="66D9EF"/>
                </a:solidFill>
                <a:highlight>
                  <a:srgbClr val="0D0D0D"/>
                </a:highlight>
                <a:latin typeface="Inconsolata"/>
              </a:rPr>
              <a:t>function</a:t>
            </a:r>
            <a:r>
              <a:rPr lang="en-US" sz="2000" i="1" u="sng" dirty="0" smtClean="0">
                <a:solidFill>
                  <a:srgbClr val="F8F8F2"/>
                </a:solidFill>
                <a:highlight>
                  <a:srgbClr val="0D0D0D"/>
                </a:highlight>
                <a:latin typeface="Inconsolata"/>
              </a:rPr>
              <a:t>([ </a:t>
            </a:r>
            <a:r>
              <a:rPr lang="en-US" sz="2000" i="1" u="sng" dirty="0" smtClean="0">
                <a:solidFill>
                  <a:srgbClr val="FD971F"/>
                </a:solidFill>
                <a:highlight>
                  <a:srgbClr val="0D0D0D"/>
                </a:highlight>
                <a:latin typeface="Inconsolata"/>
              </a:rPr>
              <a:t>main</a:t>
            </a:r>
            <a:r>
              <a:rPr lang="en-US" sz="2000" i="1" u="sng" dirty="0" smtClean="0">
                <a:solidFill>
                  <a:srgbClr val="F8F8F2"/>
                </a:solidFill>
                <a:highlight>
                  <a:srgbClr val="0D0D0D"/>
                </a:highlight>
                <a:latin typeface="Inconsolata"/>
              </a:rPr>
              <a:t>, </a:t>
            </a:r>
            <a:r>
              <a:rPr lang="en-US" sz="2000" i="1" u="sng" dirty="0" smtClean="0">
                <a:solidFill>
                  <a:srgbClr val="FD971F"/>
                </a:solidFill>
                <a:highlight>
                  <a:srgbClr val="0D0D0D"/>
                </a:highlight>
                <a:latin typeface="Inconsolata"/>
              </a:rPr>
              <a:t>layout </a:t>
            </a:r>
            <a:r>
              <a:rPr lang="en-US" sz="2000" i="1" u="sng" dirty="0" smtClean="0">
                <a:solidFill>
                  <a:srgbClr val="F8F8F2"/>
                </a:solidFill>
                <a:highlight>
                  <a:srgbClr val="0D0D0D"/>
                </a:highlight>
                <a:latin typeface="Inconsolata"/>
              </a:rPr>
              <a:t>]){</a:t>
            </a:r>
          </a:p>
          <a:p>
            <a:endParaRPr lang="en-US" sz="2000" i="1" u="sng" dirty="0" smtClean="0">
              <a:solidFill>
                <a:srgbClr val="F8F8F2"/>
              </a:solidFill>
              <a:highlight>
                <a:srgbClr val="0D0D0D"/>
              </a:highlight>
              <a:latin typeface="Inconsolata"/>
            </a:endParaRPr>
          </a:p>
          <a:p>
            <a:r>
              <a:rPr lang="en-US" sz="2000" dirty="0" smtClean="0">
                <a:solidFill>
                  <a:srgbClr val="F8F8F2"/>
                </a:solidFill>
                <a:highlight>
                  <a:srgbClr val="0D0D0D"/>
                </a:highlight>
                <a:latin typeface="Inconsolata"/>
              </a:rPr>
              <a:t>  express</a:t>
            </a:r>
            <a:r>
              <a:rPr lang="en-US" sz="2000" dirty="0">
                <a:solidFill>
                  <a:srgbClr val="F8F8F2"/>
                </a:solidFill>
                <a:highlight>
                  <a:srgbClr val="0D0D0D"/>
                </a:highlight>
                <a:latin typeface="Inconsolata"/>
              </a:rPr>
              <a:t>().use(</a:t>
            </a:r>
            <a:r>
              <a:rPr lang="en-US" sz="2000" dirty="0">
                <a:solidFill>
                  <a:srgbClr val="FFEE99"/>
                </a:solidFill>
                <a:highlight>
                  <a:srgbClr val="0D0D0D"/>
                </a:highlight>
                <a:latin typeface="Inconsolata"/>
              </a:rPr>
              <a:t>"/"</a:t>
            </a:r>
            <a:r>
              <a:rPr lang="en-US" sz="2000" dirty="0">
                <a:solidFill>
                  <a:srgbClr val="F8F8F2"/>
                </a:solidFill>
                <a:highlight>
                  <a:srgbClr val="0D0D0D"/>
                </a:highlight>
                <a:latin typeface="Inconsolata"/>
              </a:rPr>
              <a:t>, </a:t>
            </a:r>
            <a:r>
              <a:rPr lang="en-US" sz="2000" i="1" dirty="0">
                <a:solidFill>
                  <a:srgbClr val="66D9EF"/>
                </a:solidFill>
                <a:highlight>
                  <a:srgbClr val="0D0D0D"/>
                </a:highlight>
                <a:latin typeface="Inconsolata"/>
              </a:rPr>
              <a:t>function</a:t>
            </a:r>
            <a:r>
              <a:rPr lang="en-US" sz="2000" i="1" dirty="0">
                <a:solidFill>
                  <a:srgbClr val="F8F8F2"/>
                </a:solidFill>
                <a:highlight>
                  <a:srgbClr val="0D0D0D"/>
                </a:highlight>
                <a:latin typeface="Inconsolata"/>
              </a:rPr>
              <a:t>(</a:t>
            </a:r>
            <a:r>
              <a:rPr lang="en-US" sz="2000" i="1" dirty="0" err="1">
                <a:solidFill>
                  <a:srgbClr val="FD971F"/>
                </a:solidFill>
                <a:highlight>
                  <a:srgbClr val="0D0D0D"/>
                </a:highlight>
                <a:latin typeface="Inconsolata"/>
              </a:rPr>
              <a:t>req</a:t>
            </a:r>
            <a:r>
              <a:rPr lang="en-US" sz="2000" i="1" dirty="0">
                <a:solidFill>
                  <a:srgbClr val="F8F8F2"/>
                </a:solidFill>
                <a:highlight>
                  <a:srgbClr val="0D0D0D"/>
                </a:highlight>
                <a:latin typeface="Inconsolata"/>
              </a:rPr>
              <a:t>, </a:t>
            </a:r>
            <a:r>
              <a:rPr lang="en-US" sz="2000" i="1" dirty="0">
                <a:solidFill>
                  <a:srgbClr val="FD971F"/>
                </a:solidFill>
                <a:highlight>
                  <a:srgbClr val="0D0D0D"/>
                </a:highlight>
                <a:latin typeface="Inconsolata"/>
              </a:rPr>
              <a:t>res</a:t>
            </a:r>
            <a:r>
              <a:rPr lang="en-US" sz="2000" i="1"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p>
          <a:p>
            <a:r>
              <a:rPr lang="en-US" sz="2000" dirty="0" smtClean="0">
                <a:solidFill>
                  <a:srgbClr val="F8F8F2"/>
                </a:solidFill>
                <a:highlight>
                  <a:srgbClr val="0D0D0D"/>
                </a:highlight>
                <a:latin typeface="Inconsolata"/>
              </a:rPr>
              <a:t>    </a:t>
            </a:r>
            <a:r>
              <a:rPr lang="en-US" sz="2000" i="1" dirty="0" err="1" smtClean="0">
                <a:solidFill>
                  <a:srgbClr val="66D9EF"/>
                </a:solidFill>
                <a:highlight>
                  <a:srgbClr val="0D0D0D"/>
                </a:highlight>
                <a:latin typeface="Inconsolata"/>
              </a:rPr>
              <a:t>var</a:t>
            </a:r>
            <a:r>
              <a:rPr lang="en-US" sz="2000" i="1" dirty="0" smtClean="0">
                <a:solidFill>
                  <a:srgbClr val="66D9EF"/>
                </a:solidFill>
                <a:highlight>
                  <a:srgbClr val="0D0D0D"/>
                </a:highlight>
                <a:latin typeface="Inconsolata"/>
              </a:rPr>
              <a:t> </a:t>
            </a:r>
            <a:r>
              <a:rPr lang="en-US" sz="2000" i="1" dirty="0">
                <a:solidFill>
                  <a:srgbClr val="F8F8F2"/>
                </a:solidFill>
                <a:highlight>
                  <a:srgbClr val="0D0D0D"/>
                </a:highlight>
                <a:latin typeface="Inconsolata"/>
              </a:rPr>
              <a:t>pathname </a:t>
            </a:r>
            <a:r>
              <a:rPr lang="en-US" sz="2000" i="1" dirty="0">
                <a:solidFill>
                  <a:srgbClr val="F92672"/>
                </a:solidFill>
                <a:highlight>
                  <a:srgbClr val="0D0D0D"/>
                </a:highlight>
                <a:latin typeface="Inconsolata"/>
              </a:rPr>
              <a:t>= </a:t>
            </a:r>
            <a:r>
              <a:rPr lang="en-US" sz="2000" i="1" dirty="0" err="1">
                <a:solidFill>
                  <a:srgbClr val="F8F8F2"/>
                </a:solidFill>
                <a:highlight>
                  <a:srgbClr val="0D0D0D"/>
                </a:highlight>
                <a:latin typeface="Inconsolata"/>
              </a:rPr>
              <a:t>url.parse</a:t>
            </a:r>
            <a:r>
              <a:rPr lang="en-US" sz="2000" i="1" dirty="0">
                <a:solidFill>
                  <a:srgbClr val="F8F8F2"/>
                </a:solidFill>
                <a:highlight>
                  <a:srgbClr val="0D0D0D"/>
                </a:highlight>
                <a:latin typeface="Inconsolata"/>
              </a:rPr>
              <a:t>(</a:t>
            </a:r>
            <a:r>
              <a:rPr lang="en-US" sz="2000" i="1" dirty="0" err="1">
                <a:solidFill>
                  <a:srgbClr val="F8F8F2"/>
                </a:solidFill>
                <a:highlight>
                  <a:srgbClr val="0D0D0D"/>
                </a:highlight>
                <a:latin typeface="Inconsolata"/>
              </a:rPr>
              <a:t>req.url</a:t>
            </a:r>
            <a:r>
              <a:rPr lang="en-US" sz="2000" i="1" dirty="0">
                <a:solidFill>
                  <a:srgbClr val="F8F8F2"/>
                </a:solidFill>
                <a:highlight>
                  <a:srgbClr val="0D0D0D"/>
                </a:highlight>
                <a:latin typeface="Inconsolata"/>
              </a:rPr>
              <a:t>).pathname</a:t>
            </a:r>
            <a:r>
              <a:rPr lang="en-US" sz="2000" i="1" dirty="0" smtClean="0">
                <a:solidFill>
                  <a:srgbClr val="F8F8F2"/>
                </a:solidFill>
                <a:highlight>
                  <a:srgbClr val="0D0D0D"/>
                </a:highlight>
                <a:latin typeface="Inconsolata"/>
              </a:rPr>
              <a:t>;</a:t>
            </a:r>
            <a:endParaRPr lang="en-US" sz="2000" dirty="0">
              <a:latin typeface="Inconsolata"/>
            </a:endParaRPr>
          </a:p>
          <a:p>
            <a:r>
              <a:rPr lang="en-US" sz="2000" dirty="0" smtClean="0">
                <a:solidFill>
                  <a:srgbClr val="F8F8F2"/>
                </a:solidFill>
                <a:highlight>
                  <a:srgbClr val="0D0D0D"/>
                </a:highlight>
                <a:latin typeface="Inconsolata"/>
              </a:rPr>
              <a:t>    </a:t>
            </a:r>
            <a:r>
              <a:rPr lang="en-US" sz="2000" dirty="0" err="1" smtClean="0">
                <a:solidFill>
                  <a:srgbClr val="F8F8F2"/>
                </a:solidFill>
                <a:highlight>
                  <a:srgbClr val="0D0D0D"/>
                </a:highlight>
                <a:latin typeface="Inconsolata"/>
              </a:rPr>
              <a:t>main.renderNode</a:t>
            </a:r>
            <a:r>
              <a:rPr lang="en-US" sz="2000" dirty="0">
                <a:solidFill>
                  <a:srgbClr val="F8F8F2"/>
                </a:solidFill>
                <a:highlight>
                  <a:srgbClr val="0D0D0D"/>
                </a:highlight>
                <a:latin typeface="Inconsolata"/>
              </a:rPr>
              <a:t>(pathname).then(</a:t>
            </a:r>
            <a:r>
              <a:rPr lang="en-US" sz="2000" i="1" dirty="0">
                <a:solidFill>
                  <a:srgbClr val="66D9EF"/>
                </a:solidFill>
                <a:highlight>
                  <a:srgbClr val="0D0D0D"/>
                </a:highlight>
                <a:latin typeface="Inconsolata"/>
              </a:rPr>
              <a:t>function</a:t>
            </a:r>
            <a:r>
              <a:rPr lang="en-US" sz="2000" i="1" dirty="0">
                <a:solidFill>
                  <a:srgbClr val="F8F8F2"/>
                </a:solidFill>
                <a:highlight>
                  <a:srgbClr val="0D0D0D"/>
                </a:highlight>
                <a:latin typeface="Inconsolata"/>
              </a:rPr>
              <a:t>(</a:t>
            </a:r>
            <a:r>
              <a:rPr lang="en-US" sz="2000" i="1" dirty="0" err="1">
                <a:solidFill>
                  <a:srgbClr val="FD971F"/>
                </a:solidFill>
                <a:highlight>
                  <a:srgbClr val="0D0D0D"/>
                </a:highlight>
                <a:latin typeface="Inconsolata"/>
              </a:rPr>
              <a:t>renderData</a:t>
            </a:r>
            <a:r>
              <a:rPr lang="en-US" sz="2000" i="1"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p>
          <a:p>
            <a:r>
              <a:rPr lang="en-US" sz="2000" dirty="0" smtClean="0">
                <a:solidFill>
                  <a:srgbClr val="F8F8F2"/>
                </a:solidFill>
                <a:highlight>
                  <a:srgbClr val="0D0D0D"/>
                </a:highlight>
                <a:latin typeface="Inconsolata"/>
              </a:rPr>
              <a:t>      </a:t>
            </a:r>
            <a:r>
              <a:rPr lang="en-US" sz="2000" i="1" dirty="0" err="1" smtClean="0">
                <a:solidFill>
                  <a:srgbClr val="66D9EF"/>
                </a:solidFill>
                <a:highlight>
                  <a:srgbClr val="0D0D0D"/>
                </a:highlight>
                <a:latin typeface="Inconsolata"/>
              </a:rPr>
              <a:t>var</a:t>
            </a:r>
            <a:r>
              <a:rPr lang="en-US" sz="2000" i="1" dirty="0" smtClean="0">
                <a:solidFill>
                  <a:srgbClr val="66D9EF"/>
                </a:solidFill>
                <a:highlight>
                  <a:srgbClr val="0D0D0D"/>
                </a:highlight>
                <a:latin typeface="Inconsolata"/>
              </a:rPr>
              <a:t> </a:t>
            </a:r>
            <a:r>
              <a:rPr lang="en-US" sz="2000" i="1" dirty="0" smtClean="0">
                <a:solidFill>
                  <a:srgbClr val="F8F8F2"/>
                </a:solidFill>
                <a:highlight>
                  <a:srgbClr val="0D0D0D"/>
                </a:highlight>
                <a:latin typeface="Inconsolata"/>
              </a:rPr>
              <a:t>html </a:t>
            </a:r>
            <a:r>
              <a:rPr lang="en-US" sz="2000" i="1" dirty="0" smtClean="0">
                <a:solidFill>
                  <a:srgbClr val="F92672"/>
                </a:solidFill>
                <a:highlight>
                  <a:srgbClr val="0D0D0D"/>
                </a:highlight>
                <a:latin typeface="Inconsolata"/>
              </a:rPr>
              <a:t>= </a:t>
            </a:r>
            <a:r>
              <a:rPr lang="en-US" sz="2000" i="1" dirty="0" err="1" smtClean="0">
                <a:solidFill>
                  <a:srgbClr val="F8F8F2"/>
                </a:solidFill>
                <a:highlight>
                  <a:srgbClr val="0D0D0D"/>
                </a:highlight>
                <a:latin typeface="Inconsolata"/>
              </a:rPr>
              <a:t>layout.render</a:t>
            </a:r>
            <a:r>
              <a:rPr lang="en-US" sz="2000" i="1" dirty="0">
                <a:solidFill>
                  <a:srgbClr val="F8F8F2"/>
                </a:solidFill>
                <a:highlight>
                  <a:srgbClr val="0D0D0D"/>
                </a:highlight>
                <a:latin typeface="Inconsolata"/>
              </a:rPr>
              <a:t>({</a:t>
            </a:r>
          </a:p>
          <a:p>
            <a:r>
              <a:rPr lang="en-US" sz="2000" dirty="0" smtClean="0">
                <a:solidFill>
                  <a:srgbClr val="F8F8F2"/>
                </a:solidFill>
                <a:highlight>
                  <a:srgbClr val="0D0D0D"/>
                </a:highlight>
                <a:latin typeface="Inconsolata"/>
              </a:rPr>
              <a:t>        content</a:t>
            </a:r>
            <a:r>
              <a:rPr lang="en-US" sz="2000" dirty="0">
                <a:solidFill>
                  <a:srgbClr val="F8F8F2"/>
                </a:solidFill>
                <a:highlight>
                  <a:srgbClr val="0D0D0D"/>
                </a:highlight>
                <a:latin typeface="Inconsolata"/>
              </a:rPr>
              <a:t>: </a:t>
            </a:r>
            <a:r>
              <a:rPr lang="en-US" sz="2000" dirty="0" err="1" smtClean="0">
                <a:solidFill>
                  <a:srgbClr val="F8F8F2"/>
                </a:solidFill>
                <a:highlight>
                  <a:srgbClr val="0D0D0D"/>
                </a:highlight>
                <a:latin typeface="Inconsolata"/>
              </a:rPr>
              <a:t>renderData.html</a:t>
            </a:r>
            <a:r>
              <a:rPr lang="en-US" sz="2000" dirty="0" smtClean="0">
                <a:solidFill>
                  <a:srgbClr val="F8F8F2"/>
                </a:solidFill>
                <a:highlight>
                  <a:srgbClr val="0D0D0D"/>
                </a:highlight>
                <a:latin typeface="Inconsolata"/>
              </a:rPr>
              <a:t>,</a:t>
            </a:r>
            <a:endParaRPr lang="en-US" sz="2000" dirty="0">
              <a:solidFill>
                <a:srgbClr val="F8F8F2"/>
              </a:solidFill>
              <a:highlight>
                <a:srgbClr val="0D0D0D"/>
              </a:highlight>
              <a:latin typeface="Inconsolata"/>
            </a:endParaRPr>
          </a:p>
          <a:p>
            <a:r>
              <a:rPr lang="en-US" sz="2000" dirty="0" smtClean="0">
                <a:solidFill>
                  <a:srgbClr val="F8F8F2"/>
                </a:solidFill>
                <a:highlight>
                  <a:srgbClr val="0D0D0D"/>
                </a:highlight>
                <a:latin typeface="Inconsolata"/>
              </a:rPr>
              <a:t>        </a:t>
            </a:r>
            <a:r>
              <a:rPr lang="en-US" sz="2000" dirty="0" err="1" smtClean="0">
                <a:solidFill>
                  <a:srgbClr val="F8F8F2"/>
                </a:solidFill>
                <a:highlight>
                  <a:srgbClr val="0D0D0D"/>
                </a:highlight>
                <a:latin typeface="Inconsolata"/>
              </a:rPr>
              <a:t>inlineCache</a:t>
            </a:r>
            <a:r>
              <a:rPr lang="en-US" sz="2000" dirty="0">
                <a:solidFill>
                  <a:srgbClr val="F8F8F2"/>
                </a:solidFill>
                <a:highlight>
                  <a:srgbClr val="0D0D0D"/>
                </a:highlight>
                <a:latin typeface="Inconsolata"/>
              </a:rPr>
              <a:t>: </a:t>
            </a:r>
            <a:r>
              <a:rPr lang="en-US" sz="2000" u="sng" dirty="0" err="1" smtClean="0">
                <a:solidFill>
                  <a:srgbClr val="F8F8F2"/>
                </a:solidFill>
                <a:highlight>
                  <a:srgbClr val="0D0D0D"/>
                </a:highlight>
                <a:latin typeface="Inconsolata"/>
              </a:rPr>
              <a:t>renderData.data</a:t>
            </a:r>
            <a:endParaRPr lang="en-US" sz="2000" u="sng" dirty="0">
              <a:solidFill>
                <a:srgbClr val="F8F8F2"/>
              </a:solidFill>
              <a:highlight>
                <a:srgbClr val="0D0D0D"/>
              </a:highlight>
              <a:latin typeface="Inconsolata"/>
            </a:endParaRPr>
          </a:p>
          <a:p>
            <a:r>
              <a:rPr lang="en-US" sz="2000" dirty="0" smtClean="0">
                <a:solidFill>
                  <a:srgbClr val="F8F8F2"/>
                </a:solidFill>
                <a:highlight>
                  <a:srgbClr val="0D0D0D"/>
                </a:highlight>
                <a:latin typeface="Inconsolata"/>
              </a:rPr>
              <a:t>      }</a:t>
            </a:r>
            <a:r>
              <a:rPr lang="en-US" sz="2000" dirty="0">
                <a:solidFill>
                  <a:srgbClr val="F8F8F2"/>
                </a:solidFill>
                <a:highlight>
                  <a:srgbClr val="0D0D0D"/>
                </a:highlight>
                <a:latin typeface="Inconsolata"/>
              </a:rPr>
              <a:t>);</a:t>
            </a:r>
          </a:p>
          <a:p>
            <a:r>
              <a:rPr lang="en-US" sz="2000" dirty="0" smtClean="0">
                <a:solidFill>
                  <a:srgbClr val="F8F8F2"/>
                </a:solidFill>
                <a:highlight>
                  <a:srgbClr val="0D0D0D"/>
                </a:highlight>
                <a:latin typeface="Inconsolata"/>
              </a:rPr>
              <a:t>      </a:t>
            </a:r>
            <a:r>
              <a:rPr lang="en-US" sz="2000" dirty="0" err="1" smtClean="0">
                <a:solidFill>
                  <a:srgbClr val="F8F8F2"/>
                </a:solidFill>
                <a:highlight>
                  <a:srgbClr val="0D0D0D"/>
                </a:highlight>
                <a:latin typeface="Inconsolata"/>
              </a:rPr>
              <a:t>res.send</a:t>
            </a:r>
            <a:r>
              <a:rPr lang="en-US" sz="2000" dirty="0">
                <a:solidFill>
                  <a:srgbClr val="F8F8F2"/>
                </a:solidFill>
                <a:highlight>
                  <a:srgbClr val="0D0D0D"/>
                </a:highlight>
                <a:latin typeface="Inconsolata"/>
              </a:rPr>
              <a:t>(html);</a:t>
            </a:r>
          </a:p>
          <a:p>
            <a:r>
              <a:rPr lang="en-US" sz="2000" dirty="0" smtClean="0">
                <a:solidFill>
                  <a:srgbClr val="F8F8F2"/>
                </a:solidFill>
                <a:highlight>
                  <a:srgbClr val="0D0D0D"/>
                </a:highlight>
                <a:latin typeface="Inconsolata"/>
              </a:rPr>
              <a:t>  }</a:t>
            </a:r>
            <a:r>
              <a:rPr lang="en-US" sz="2000" dirty="0">
                <a:solidFill>
                  <a:srgbClr val="F8F8F2"/>
                </a:solidFill>
                <a:highlight>
                  <a:srgbClr val="0D0D0D"/>
                </a:highlight>
                <a:latin typeface="Inconsolata"/>
              </a:rPr>
              <a:t>);</a:t>
            </a:r>
          </a:p>
          <a:p>
            <a:r>
              <a:rPr lang="en-US" sz="2000" dirty="0" smtClean="0">
                <a:solidFill>
                  <a:srgbClr val="F8F8F2"/>
                </a:solidFill>
                <a:highlight>
                  <a:srgbClr val="0D0D0D"/>
                </a:highlight>
                <a:latin typeface="Inconsolata"/>
              </a:rPr>
              <a:t>});</a:t>
            </a:r>
            <a:endParaRPr lang="da-DK" sz="2000" dirty="0">
              <a:solidFill>
                <a:srgbClr val="F8F8F2"/>
              </a:solidFill>
              <a:highlight>
                <a:srgbClr val="0D0D0D"/>
              </a:highlight>
              <a:latin typeface="Inconsolata"/>
            </a:endParaRPr>
          </a:p>
        </p:txBody>
      </p:sp>
    </p:spTree>
    <p:extLst>
      <p:ext uri="{BB962C8B-B14F-4D97-AF65-F5344CB8AC3E}">
        <p14:creationId xmlns:p14="http://schemas.microsoft.com/office/powerpoint/2010/main" val="870484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 y="-24508"/>
            <a:ext cx="4192938" cy="5143500"/>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
        <p:nvSpPr>
          <p:cNvPr id="3" name="Content Placeholder 2"/>
          <p:cNvSpPr>
            <a:spLocks noGrp="1"/>
          </p:cNvSpPr>
          <p:nvPr>
            <p:ph idx="1"/>
          </p:nvPr>
        </p:nvSpPr>
        <p:spPr>
          <a:xfrm>
            <a:off x="655103" y="400054"/>
            <a:ext cx="3308010" cy="4555426"/>
          </a:xfrm>
        </p:spPr>
        <p:txBody>
          <a:bodyPr>
            <a:noAutofit/>
          </a:bodyPr>
          <a:lstStyle/>
          <a:p>
            <a:pPr marL="0" indent="0">
              <a:lnSpc>
                <a:spcPct val="90000"/>
              </a:lnSpc>
              <a:buNone/>
            </a:pPr>
            <a:r>
              <a:rPr lang="en-US" sz="1650" dirty="0">
                <a:solidFill>
                  <a:srgbClr val="000000"/>
                </a:solidFill>
                <a:latin typeface="Menlo Regular"/>
                <a:cs typeface="Menlo Regular"/>
              </a:rPr>
              <a:t>project/</a:t>
            </a:r>
          </a:p>
          <a:p>
            <a:pPr marL="0" indent="0">
              <a:lnSpc>
                <a:spcPct val="90000"/>
              </a:lnSpc>
              <a:buNone/>
            </a:pPr>
            <a:r>
              <a:rPr lang="cs-CZ" sz="1650" dirty="0">
                <a:solidFill>
                  <a:srgbClr val="000000"/>
                </a:solidFill>
                <a:latin typeface="Menlo Regular"/>
                <a:cs typeface="Menlo Regular"/>
              </a:rPr>
              <a:t>  </a:t>
            </a:r>
            <a:r>
              <a:rPr lang="cs-CZ" sz="1650" dirty="0" err="1">
                <a:solidFill>
                  <a:srgbClr val="000000"/>
                </a:solidFill>
                <a:latin typeface="Menlo Regular"/>
                <a:cs typeface="Menlo Regular"/>
              </a:rPr>
              <a:t>js</a:t>
            </a:r>
            <a:r>
              <a:rPr lang="cs-CZ" sz="1650" dirty="0">
                <a:solidFill>
                  <a:srgbClr val="000000"/>
                </a:solidFill>
                <a:latin typeface="Menlo Regular"/>
                <a:cs typeface="Menlo Regular"/>
              </a:rPr>
              <a:t>/</a:t>
            </a:r>
          </a:p>
          <a:p>
            <a:pPr marL="0" indent="0">
              <a:lnSpc>
                <a:spcPct val="90000"/>
              </a:lnSpc>
              <a:buNone/>
            </a:pPr>
            <a:r>
              <a:rPr lang="cs-CZ" sz="1650" dirty="0">
                <a:solidFill>
                  <a:srgbClr val="000000"/>
                </a:solidFill>
                <a:latin typeface="Menlo Regular"/>
                <a:cs typeface="Menlo Regular"/>
              </a:rPr>
              <a:t>    </a:t>
            </a: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moduleA.js</a:t>
            </a:r>
            <a:endParaRPr lang="cs-CZ" sz="1650" dirty="0">
              <a:solidFill>
                <a:srgbClr val="000000"/>
              </a:solidFill>
              <a:latin typeface="Menlo Regular"/>
              <a:cs typeface="Menlo Regular"/>
            </a:endParaRPr>
          </a:p>
          <a:p>
            <a:pPr marL="0" indent="0">
              <a:lnSpc>
                <a:spcPct val="90000"/>
              </a:lnSpc>
              <a:buNone/>
            </a:pP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moduleB.js</a:t>
            </a:r>
            <a:endParaRPr lang="cs-CZ" sz="1650" dirty="0" smtClean="0">
              <a:solidFill>
                <a:srgbClr val="000000"/>
              </a:solidFill>
              <a:latin typeface="Menlo Regular"/>
              <a:cs typeface="Menlo Regular"/>
            </a:endParaRPr>
          </a:p>
          <a:p>
            <a:pPr marL="0" indent="0">
              <a:lnSpc>
                <a:spcPct val="90000"/>
              </a:lnSpc>
              <a:buNone/>
            </a:pP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templates</a:t>
            </a:r>
            <a:r>
              <a:rPr lang="cs-CZ" sz="1650" dirty="0" smtClean="0">
                <a:solidFill>
                  <a:srgbClr val="000000"/>
                </a:solidFill>
                <a:latin typeface="Menlo Regular"/>
                <a:cs typeface="Menlo Regular"/>
              </a:rPr>
              <a:t>/</a:t>
            </a:r>
          </a:p>
          <a:p>
            <a:pPr marL="0" indent="0">
              <a:lnSpc>
                <a:spcPct val="90000"/>
              </a:lnSpc>
              <a:buNone/>
            </a:pP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moduleA.handlebars</a:t>
            </a:r>
            <a:endParaRPr lang="cs-CZ" sz="1650" dirty="0" smtClean="0">
              <a:solidFill>
                <a:srgbClr val="000000"/>
              </a:solidFill>
              <a:latin typeface="Menlo Regular"/>
              <a:cs typeface="Menlo Regular"/>
            </a:endParaRPr>
          </a:p>
          <a:p>
            <a:pPr marL="0" indent="0">
              <a:lnSpc>
                <a:spcPct val="90000"/>
              </a:lnSpc>
              <a:buNone/>
            </a:pP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moduleB.handlebars</a:t>
            </a:r>
            <a:endParaRPr lang="cs-CZ" sz="1650" dirty="0" smtClean="0">
              <a:solidFill>
                <a:srgbClr val="000000"/>
              </a:solidFill>
              <a:latin typeface="Menlo Regular"/>
              <a:cs typeface="Menlo Regular"/>
            </a:endParaRPr>
          </a:p>
          <a:p>
            <a:pPr marL="0" indent="0">
              <a:lnSpc>
                <a:spcPct val="90000"/>
              </a:lnSpc>
              <a:buNone/>
            </a:pPr>
            <a:r>
              <a:rPr lang="hu-HU" sz="1650" dirty="0" smtClean="0">
                <a:solidFill>
                  <a:srgbClr val="000000"/>
                </a:solidFill>
                <a:latin typeface="Menlo Regular"/>
                <a:cs typeface="Menlo Regular"/>
              </a:rPr>
              <a:t>  css/</a:t>
            </a:r>
          </a:p>
          <a:p>
            <a:pPr marL="0" indent="0">
              <a:lnSpc>
                <a:spcPct val="90000"/>
              </a:lnSpc>
              <a:buNone/>
            </a:pPr>
            <a:r>
              <a:rPr lang="en-US" sz="1650" dirty="0" smtClean="0">
                <a:solidFill>
                  <a:srgbClr val="000000"/>
                </a:solidFill>
                <a:latin typeface="Menlo Regular"/>
                <a:cs typeface="Menlo Regular"/>
              </a:rPr>
              <a:t>     </a:t>
            </a:r>
            <a:r>
              <a:rPr lang="en-US" sz="1650" dirty="0" err="1" smtClean="0">
                <a:solidFill>
                  <a:srgbClr val="000000"/>
                </a:solidFill>
                <a:latin typeface="Menlo Regular"/>
                <a:cs typeface="Menlo Regular"/>
              </a:rPr>
              <a:t>moduleA.css</a:t>
            </a:r>
            <a:endParaRPr lang="en-US" sz="1650" dirty="0">
              <a:solidFill>
                <a:srgbClr val="000000"/>
              </a:solidFill>
              <a:latin typeface="Menlo Regular"/>
              <a:cs typeface="Menlo Regular"/>
            </a:endParaRPr>
          </a:p>
          <a:p>
            <a:pPr marL="0" indent="0">
              <a:lnSpc>
                <a:spcPct val="90000"/>
              </a:lnSpc>
              <a:buNone/>
            </a:pPr>
            <a:r>
              <a:rPr lang="en-US" sz="1650" dirty="0" smtClean="0">
                <a:solidFill>
                  <a:srgbClr val="000000"/>
                </a:solidFill>
                <a:latin typeface="Menlo Regular"/>
                <a:cs typeface="Menlo Regular"/>
              </a:rPr>
              <a:t>     </a:t>
            </a:r>
            <a:r>
              <a:rPr lang="en-US" sz="1650" dirty="0" err="1" smtClean="0">
                <a:solidFill>
                  <a:srgbClr val="000000"/>
                </a:solidFill>
                <a:latin typeface="Menlo Regular"/>
                <a:cs typeface="Menlo Regular"/>
              </a:rPr>
              <a:t>moduleB.less</a:t>
            </a:r>
            <a:endParaRPr lang="en-US" sz="1650" dirty="0" smtClean="0">
              <a:solidFill>
                <a:srgbClr val="000000"/>
              </a:solidFill>
              <a:latin typeface="Menlo Regular"/>
              <a:cs typeface="Menlo Regular"/>
            </a:endParaRPr>
          </a:p>
          <a:p>
            <a:pPr marL="0" indent="0">
              <a:lnSpc>
                <a:spcPct val="90000"/>
              </a:lnSpc>
              <a:buNone/>
            </a:pPr>
            <a:r>
              <a:rPr lang="en-US" sz="1650" dirty="0" smtClean="0">
                <a:solidFill>
                  <a:srgbClr val="000000"/>
                </a:solidFill>
                <a:latin typeface="Menlo Regular"/>
                <a:cs typeface="Menlo Regular"/>
              </a:rPr>
              <a:t>  test/</a:t>
            </a:r>
          </a:p>
          <a:p>
            <a:pPr marL="0" indent="0">
              <a:lnSpc>
                <a:spcPct val="90000"/>
              </a:lnSpc>
              <a:buNone/>
            </a:pPr>
            <a:r>
              <a:rPr lang="en-US" sz="1650" dirty="0" smtClean="0">
                <a:solidFill>
                  <a:srgbClr val="000000"/>
                </a:solidFill>
                <a:latin typeface="Menlo Regular"/>
                <a:cs typeface="Menlo Regular"/>
              </a:rPr>
              <a:t>     </a:t>
            </a:r>
            <a:r>
              <a:rPr lang="en-US" sz="1650" dirty="0" err="1" smtClean="0">
                <a:solidFill>
                  <a:srgbClr val="000000"/>
                </a:solidFill>
                <a:latin typeface="Menlo Regular"/>
                <a:cs typeface="Menlo Regular"/>
              </a:rPr>
              <a:t>moduleA_test.js</a:t>
            </a:r>
            <a:endParaRPr lang="en-US" sz="1650" dirty="0">
              <a:solidFill>
                <a:srgbClr val="000000"/>
              </a:solidFill>
              <a:latin typeface="Menlo Regular"/>
              <a:cs typeface="Menlo Regular"/>
            </a:endParaRPr>
          </a:p>
          <a:p>
            <a:pPr marL="0" indent="0">
              <a:lnSpc>
                <a:spcPct val="90000"/>
              </a:lnSpc>
              <a:buNone/>
            </a:pPr>
            <a:r>
              <a:rPr lang="en-US" sz="1650" dirty="0" smtClean="0">
                <a:solidFill>
                  <a:srgbClr val="000000"/>
                </a:solidFill>
                <a:latin typeface="Menlo Regular"/>
                <a:cs typeface="Menlo Regular"/>
              </a:rPr>
              <a:t>     </a:t>
            </a:r>
            <a:r>
              <a:rPr lang="en-US" sz="1650" dirty="0" err="1" smtClean="0">
                <a:solidFill>
                  <a:srgbClr val="000000"/>
                </a:solidFill>
                <a:latin typeface="Menlo Regular"/>
                <a:cs typeface="Menlo Regular"/>
              </a:rPr>
              <a:t>moduleB_test.js</a:t>
            </a:r>
            <a:endParaRPr lang="en-US" sz="1650" dirty="0" smtClean="0">
              <a:solidFill>
                <a:srgbClr val="000000"/>
              </a:solidFill>
              <a:latin typeface="Menlo Regular"/>
              <a:cs typeface="Menlo Regular"/>
            </a:endParaRPr>
          </a:p>
          <a:p>
            <a:pPr marL="0" indent="0">
              <a:lnSpc>
                <a:spcPct val="90000"/>
              </a:lnSpc>
              <a:buNone/>
            </a:pPr>
            <a:r>
              <a:rPr lang="hu-HU" sz="1650" dirty="0" smtClean="0">
                <a:solidFill>
                  <a:srgbClr val="000000"/>
                </a:solidFill>
                <a:latin typeface="Menlo Regular"/>
                <a:cs typeface="Menlo Regular"/>
              </a:rPr>
              <a:t>  docs/</a:t>
            </a:r>
          </a:p>
          <a:p>
            <a:pPr marL="0" indent="0">
              <a:lnSpc>
                <a:spcPct val="90000"/>
              </a:lnSpc>
              <a:buNone/>
            </a:pPr>
            <a:r>
              <a:rPr lang="en-US" sz="1650" dirty="0" smtClean="0">
                <a:solidFill>
                  <a:srgbClr val="000000"/>
                </a:solidFill>
                <a:latin typeface="Menlo Regular"/>
                <a:cs typeface="Menlo Regular"/>
              </a:rPr>
              <a:t>     </a:t>
            </a:r>
            <a:r>
              <a:rPr lang="en-US" sz="1650" dirty="0" err="1" smtClean="0">
                <a:solidFill>
                  <a:srgbClr val="000000"/>
                </a:solidFill>
                <a:latin typeface="Menlo Regular"/>
                <a:cs typeface="Menlo Regular"/>
              </a:rPr>
              <a:t>moduleA.markdown</a:t>
            </a:r>
            <a:endParaRPr lang="en-US" sz="1650" dirty="0" smtClean="0">
              <a:solidFill>
                <a:srgbClr val="000000"/>
              </a:solidFill>
              <a:latin typeface="Menlo Regular"/>
              <a:cs typeface="Menlo Regular"/>
            </a:endParaRPr>
          </a:p>
          <a:p>
            <a:pPr marL="0" indent="0">
              <a:lnSpc>
                <a:spcPct val="90000"/>
              </a:lnSpc>
              <a:buNone/>
            </a:pPr>
            <a:r>
              <a:rPr lang="en-US" sz="1650" dirty="0" smtClean="0">
                <a:solidFill>
                  <a:srgbClr val="000000"/>
                </a:solidFill>
                <a:latin typeface="Menlo Regular"/>
                <a:cs typeface="Menlo Regular"/>
              </a:rPr>
              <a:t>     </a:t>
            </a:r>
            <a:r>
              <a:rPr lang="en-US" sz="1650" dirty="0" err="1" smtClean="0">
                <a:solidFill>
                  <a:srgbClr val="000000"/>
                </a:solidFill>
                <a:latin typeface="Menlo Regular"/>
                <a:cs typeface="Menlo Regular"/>
              </a:rPr>
              <a:t>moduleB.markdown</a:t>
            </a:r>
            <a:endParaRPr lang="en-US" sz="1650" dirty="0" smtClean="0">
              <a:solidFill>
                <a:srgbClr val="000000"/>
              </a:solidFill>
              <a:latin typeface="Menlo Regular"/>
              <a:cs typeface="Menlo Regular"/>
            </a:endParaRPr>
          </a:p>
        </p:txBody>
      </p:sp>
      <p:sp>
        <p:nvSpPr>
          <p:cNvPr id="4" name="TextBox 3"/>
          <p:cNvSpPr txBox="1"/>
          <p:nvPr/>
        </p:nvSpPr>
        <p:spPr>
          <a:xfrm>
            <a:off x="131444" y="38723"/>
            <a:ext cx="1642143" cy="372281"/>
          </a:xfrm>
          <a:prstGeom prst="rect">
            <a:avLst/>
          </a:prstGeom>
          <a:noFill/>
        </p:spPr>
        <p:txBody>
          <a:bodyPr wrap="square" rtlCol="0">
            <a:spAutoFit/>
          </a:bodyPr>
          <a:lstStyle/>
          <a:p>
            <a:r>
              <a:rPr lang="en-US" b="1" dirty="0" smtClean="0">
                <a:solidFill>
                  <a:schemeClr val="bg1">
                    <a:lumMod val="50000"/>
                  </a:schemeClr>
                </a:solidFill>
                <a:effectLst>
                  <a:outerShdw dist="25400" dir="2700000" algn="tl" rotWithShape="0">
                    <a:schemeClr val="bg1"/>
                  </a:outerShdw>
                </a:effectLst>
              </a:rPr>
              <a:t>FOLDERS</a:t>
            </a:r>
            <a:endParaRPr lang="en-US" b="1" dirty="0">
              <a:solidFill>
                <a:schemeClr val="bg1">
                  <a:lumMod val="50000"/>
                </a:schemeClr>
              </a:solidFill>
              <a:effectLst>
                <a:outerShdw dist="25400" dir="2700000" algn="tl" rotWithShape="0">
                  <a:schemeClr val="bg1"/>
                </a:outerShdw>
              </a:effectLst>
            </a:endParaRPr>
          </a:p>
        </p:txBody>
      </p:sp>
      <p:sp>
        <p:nvSpPr>
          <p:cNvPr id="5" name="Isosceles Triangle 4"/>
          <p:cNvSpPr/>
          <p:nvPr/>
        </p:nvSpPr>
        <p:spPr>
          <a:xfrm flipV="1">
            <a:off x="219025" y="512026"/>
            <a:ext cx="173230" cy="113105"/>
          </a:xfrm>
          <a:prstGeom prst="triangle">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7F7F7F"/>
              </a:solidFill>
              <a:highlight>
                <a:srgbClr val="0D0D0D"/>
              </a:highlight>
              <a:latin typeface="Inconsolata"/>
            </a:endParaRPr>
          </a:p>
        </p:txBody>
      </p:sp>
      <p:pic>
        <p:nvPicPr>
          <p:cNvPr id="11" name="Picture 10"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623" y="982779"/>
            <a:ext cx="175871" cy="208596"/>
          </a:xfrm>
          <a:prstGeom prst="rect">
            <a:avLst/>
          </a:prstGeom>
        </p:spPr>
      </p:pic>
      <p:pic>
        <p:nvPicPr>
          <p:cNvPr id="12" name="Picture 11"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699" y="1255618"/>
            <a:ext cx="175871" cy="208596"/>
          </a:xfrm>
          <a:prstGeom prst="rect">
            <a:avLst/>
          </a:prstGeom>
        </p:spPr>
      </p:pic>
      <p:pic>
        <p:nvPicPr>
          <p:cNvPr id="13" name="Picture 12"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699" y="1803068"/>
            <a:ext cx="175871" cy="208596"/>
          </a:xfrm>
          <a:prstGeom prst="rect">
            <a:avLst/>
          </a:prstGeom>
        </p:spPr>
      </p:pic>
      <p:pic>
        <p:nvPicPr>
          <p:cNvPr id="14" name="Picture 13"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775" y="2075907"/>
            <a:ext cx="175871" cy="208596"/>
          </a:xfrm>
          <a:prstGeom prst="rect">
            <a:avLst/>
          </a:prstGeom>
        </p:spPr>
      </p:pic>
      <p:pic>
        <p:nvPicPr>
          <p:cNvPr id="21" name="Picture 20"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219" y="2657150"/>
            <a:ext cx="175871" cy="208596"/>
          </a:xfrm>
          <a:prstGeom prst="rect">
            <a:avLst/>
          </a:prstGeom>
        </p:spPr>
      </p:pic>
      <p:pic>
        <p:nvPicPr>
          <p:cNvPr id="22" name="Picture 21"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295" y="2929989"/>
            <a:ext cx="175871" cy="208596"/>
          </a:xfrm>
          <a:prstGeom prst="rect">
            <a:avLst/>
          </a:prstGeom>
        </p:spPr>
      </p:pic>
      <p:pic>
        <p:nvPicPr>
          <p:cNvPr id="23" name="Picture 22"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699" y="4287698"/>
            <a:ext cx="175871" cy="208596"/>
          </a:xfrm>
          <a:prstGeom prst="rect">
            <a:avLst/>
          </a:prstGeom>
        </p:spPr>
      </p:pic>
      <p:pic>
        <p:nvPicPr>
          <p:cNvPr id="24" name="Picture 23"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775" y="4560537"/>
            <a:ext cx="175871" cy="208596"/>
          </a:xfrm>
          <a:prstGeom prst="rect">
            <a:avLst/>
          </a:prstGeom>
        </p:spPr>
      </p:pic>
      <p:pic>
        <p:nvPicPr>
          <p:cNvPr id="28" name="Picture 27"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295" y="3477439"/>
            <a:ext cx="175871" cy="208596"/>
          </a:xfrm>
          <a:prstGeom prst="rect">
            <a:avLst/>
          </a:prstGeom>
        </p:spPr>
      </p:pic>
      <p:pic>
        <p:nvPicPr>
          <p:cNvPr id="29" name="Picture 28"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371" y="3750278"/>
            <a:ext cx="175871" cy="208596"/>
          </a:xfrm>
          <a:prstGeom prst="rect">
            <a:avLst/>
          </a:prstGeom>
        </p:spPr>
      </p:pic>
      <p:pic>
        <p:nvPicPr>
          <p:cNvPr id="30" name="Picture 29" descr="folder-icon-op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486" y="465764"/>
            <a:ext cx="230160" cy="178047"/>
          </a:xfrm>
          <a:prstGeom prst="rect">
            <a:avLst/>
          </a:prstGeom>
        </p:spPr>
      </p:pic>
      <p:sp>
        <p:nvSpPr>
          <p:cNvPr id="33" name="Isosceles Triangle 32"/>
          <p:cNvSpPr/>
          <p:nvPr/>
        </p:nvSpPr>
        <p:spPr>
          <a:xfrm flipV="1">
            <a:off x="482029" y="779114"/>
            <a:ext cx="173230" cy="113105"/>
          </a:xfrm>
          <a:prstGeom prst="triangle">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7F7F7F"/>
              </a:solidFill>
              <a:highlight>
                <a:srgbClr val="0D0D0D"/>
              </a:highlight>
              <a:latin typeface="Inconsolata"/>
            </a:endParaRPr>
          </a:p>
        </p:txBody>
      </p:sp>
      <p:pic>
        <p:nvPicPr>
          <p:cNvPr id="34" name="Picture 33" descr="folder-icon-op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90" y="732852"/>
            <a:ext cx="230160" cy="178047"/>
          </a:xfrm>
          <a:prstGeom prst="rect">
            <a:avLst/>
          </a:prstGeom>
        </p:spPr>
      </p:pic>
      <p:sp>
        <p:nvSpPr>
          <p:cNvPr id="35" name="Isosceles Triangle 34"/>
          <p:cNvSpPr/>
          <p:nvPr/>
        </p:nvSpPr>
        <p:spPr>
          <a:xfrm flipV="1">
            <a:off x="480853" y="1605527"/>
            <a:ext cx="173230" cy="113105"/>
          </a:xfrm>
          <a:prstGeom prst="triangle">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7F7F7F"/>
              </a:solidFill>
              <a:highlight>
                <a:srgbClr val="0D0D0D"/>
              </a:highlight>
              <a:latin typeface="Inconsolata"/>
            </a:endParaRPr>
          </a:p>
        </p:txBody>
      </p:sp>
      <p:pic>
        <p:nvPicPr>
          <p:cNvPr id="36" name="Picture 35" descr="folder-icon-op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14" y="1559265"/>
            <a:ext cx="230160" cy="178047"/>
          </a:xfrm>
          <a:prstGeom prst="rect">
            <a:avLst/>
          </a:prstGeom>
        </p:spPr>
      </p:pic>
      <p:sp>
        <p:nvSpPr>
          <p:cNvPr id="37" name="Isosceles Triangle 36"/>
          <p:cNvSpPr/>
          <p:nvPr/>
        </p:nvSpPr>
        <p:spPr>
          <a:xfrm flipV="1">
            <a:off x="481157" y="2409629"/>
            <a:ext cx="173230" cy="113105"/>
          </a:xfrm>
          <a:prstGeom prst="triangle">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7F7F7F"/>
              </a:solidFill>
              <a:highlight>
                <a:srgbClr val="0D0D0D"/>
              </a:highlight>
              <a:latin typeface="Inconsolata"/>
            </a:endParaRPr>
          </a:p>
        </p:txBody>
      </p:sp>
      <p:pic>
        <p:nvPicPr>
          <p:cNvPr id="38" name="Picture 37" descr="folder-icon-op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618" y="2363367"/>
            <a:ext cx="230160" cy="178047"/>
          </a:xfrm>
          <a:prstGeom prst="rect">
            <a:avLst/>
          </a:prstGeom>
        </p:spPr>
      </p:pic>
      <p:sp>
        <p:nvSpPr>
          <p:cNvPr id="39" name="Isosceles Triangle 38"/>
          <p:cNvSpPr/>
          <p:nvPr/>
        </p:nvSpPr>
        <p:spPr>
          <a:xfrm flipV="1">
            <a:off x="479981" y="3236042"/>
            <a:ext cx="173230" cy="113105"/>
          </a:xfrm>
          <a:prstGeom prst="triangle">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7F7F7F"/>
              </a:solidFill>
              <a:highlight>
                <a:srgbClr val="0D0D0D"/>
              </a:highlight>
              <a:latin typeface="Inconsolata"/>
            </a:endParaRPr>
          </a:p>
        </p:txBody>
      </p:sp>
      <p:pic>
        <p:nvPicPr>
          <p:cNvPr id="40" name="Picture 39" descr="folder-icon-op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42" y="3189780"/>
            <a:ext cx="230160" cy="178047"/>
          </a:xfrm>
          <a:prstGeom prst="rect">
            <a:avLst/>
          </a:prstGeom>
        </p:spPr>
      </p:pic>
      <p:sp>
        <p:nvSpPr>
          <p:cNvPr id="41" name="Isosceles Triangle 40"/>
          <p:cNvSpPr/>
          <p:nvPr/>
        </p:nvSpPr>
        <p:spPr>
          <a:xfrm flipV="1">
            <a:off x="468161" y="4056331"/>
            <a:ext cx="173230" cy="113105"/>
          </a:xfrm>
          <a:prstGeom prst="triangle">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7F7F7F"/>
              </a:solidFill>
              <a:highlight>
                <a:srgbClr val="0D0D0D"/>
              </a:highlight>
              <a:latin typeface="Inconsolata"/>
            </a:endParaRPr>
          </a:p>
        </p:txBody>
      </p:sp>
      <p:pic>
        <p:nvPicPr>
          <p:cNvPr id="42" name="Picture 41" descr="folder-icon-op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622" y="4010069"/>
            <a:ext cx="230160" cy="178047"/>
          </a:xfrm>
          <a:prstGeom prst="rect">
            <a:avLst/>
          </a:prstGeom>
        </p:spPr>
      </p:pic>
      <p:sp>
        <p:nvSpPr>
          <p:cNvPr id="27" name="Rectangle 26"/>
          <p:cNvSpPr/>
          <p:nvPr/>
        </p:nvSpPr>
        <p:spPr>
          <a:xfrm>
            <a:off x="4193013" y="0"/>
            <a:ext cx="4950987" cy="5143501"/>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2400" dirty="0">
              <a:latin typeface="Inconsolata"/>
              <a:cs typeface="Inconsolata"/>
            </a:endParaRPr>
          </a:p>
        </p:txBody>
      </p:sp>
    </p:spTree>
    <p:extLst>
      <p:ext uri="{BB962C8B-B14F-4D97-AF65-F5344CB8AC3E}">
        <p14:creationId xmlns:p14="http://schemas.microsoft.com/office/powerpoint/2010/main" val="288239575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2702122"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smtClean="0">
                <a:latin typeface="Inconsolata"/>
                <a:cs typeface="Inconsolata"/>
              </a:rPr>
              <a:t>layout/</a:t>
            </a:r>
            <a:r>
              <a:rPr lang="en-US" sz="1900" dirty="0" err="1" smtClean="0">
                <a:latin typeface="Inconsolata"/>
                <a:cs typeface="Inconsolata"/>
              </a:rPr>
              <a:t>main.stache</a:t>
            </a:r>
            <a:endParaRPr lang="en-US" sz="1900" dirty="0">
              <a:latin typeface="Inconsolata"/>
              <a:cs typeface="Inconsolata"/>
            </a:endParaRPr>
          </a:p>
        </p:txBody>
      </p:sp>
      <p:sp>
        <p:nvSpPr>
          <p:cNvPr id="7" name="Multiply 6"/>
          <p:cNvSpPr/>
          <p:nvPr/>
        </p:nvSpPr>
        <p:spPr>
          <a:xfrm>
            <a:off x="2433124"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8F8F2"/>
                </a:solidFill>
                <a:highlight>
                  <a:srgbClr val="0D0D0D"/>
                </a:highlight>
                <a:latin typeface="Inconsolata"/>
              </a:rPr>
              <a:t>&lt;</a:t>
            </a:r>
            <a:r>
              <a:rPr lang="en-US" sz="2000" dirty="0">
                <a:solidFill>
                  <a:srgbClr val="F92672"/>
                </a:solidFill>
                <a:highlight>
                  <a:srgbClr val="0D0D0D"/>
                </a:highlight>
                <a:latin typeface="Inconsolata"/>
              </a:rPr>
              <a:t>html</a:t>
            </a:r>
            <a:r>
              <a:rPr lang="en-US" sz="2000"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  &lt;</a:t>
            </a:r>
            <a:r>
              <a:rPr lang="en-US" sz="2000" dirty="0">
                <a:solidFill>
                  <a:srgbClr val="F92672"/>
                </a:solidFill>
                <a:highlight>
                  <a:srgbClr val="0D0D0D"/>
                </a:highlight>
                <a:latin typeface="Inconsolata"/>
              </a:rPr>
              <a:t>head</a:t>
            </a:r>
            <a:r>
              <a:rPr lang="en-US" sz="2000"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    &lt;</a:t>
            </a:r>
            <a:r>
              <a:rPr lang="en-US" sz="2000" dirty="0">
                <a:solidFill>
                  <a:srgbClr val="F92672"/>
                </a:solidFill>
                <a:highlight>
                  <a:srgbClr val="0D0D0D"/>
                </a:highlight>
                <a:latin typeface="Inconsolata"/>
              </a:rPr>
              <a:t>title</a:t>
            </a:r>
            <a:r>
              <a:rPr lang="en-US" sz="2000" dirty="0">
                <a:solidFill>
                  <a:srgbClr val="F8F8F2"/>
                </a:solidFill>
                <a:highlight>
                  <a:srgbClr val="0D0D0D"/>
                </a:highlight>
                <a:latin typeface="Inconsolata"/>
              </a:rPr>
              <a:t>&gt;Place My Order&lt;/</a:t>
            </a:r>
            <a:r>
              <a:rPr lang="en-US" sz="2000" dirty="0">
                <a:solidFill>
                  <a:srgbClr val="F92672"/>
                </a:solidFill>
                <a:highlight>
                  <a:srgbClr val="0D0D0D"/>
                </a:highlight>
                <a:latin typeface="Inconsolata"/>
              </a:rPr>
              <a:t>title</a:t>
            </a:r>
            <a:r>
              <a:rPr lang="en-US" sz="2000"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  &lt;/</a:t>
            </a:r>
            <a:r>
              <a:rPr lang="en-US" sz="2000" dirty="0">
                <a:solidFill>
                  <a:srgbClr val="F92672"/>
                </a:solidFill>
                <a:highlight>
                  <a:srgbClr val="0D0D0D"/>
                </a:highlight>
                <a:latin typeface="Inconsolata"/>
              </a:rPr>
              <a:t>head</a:t>
            </a:r>
            <a:r>
              <a:rPr lang="en-US" sz="2000"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  &lt;</a:t>
            </a:r>
            <a:r>
              <a:rPr lang="en-US" sz="2000" dirty="0">
                <a:solidFill>
                  <a:srgbClr val="F92672"/>
                </a:solidFill>
                <a:highlight>
                  <a:srgbClr val="0D0D0D"/>
                </a:highlight>
                <a:latin typeface="Inconsolata"/>
              </a:rPr>
              <a:t>body</a:t>
            </a:r>
            <a:r>
              <a:rPr lang="en-US" sz="2000"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    {{{content}}}</a:t>
            </a:r>
          </a:p>
          <a:p>
            <a:r>
              <a:rPr lang="en-US" sz="2000" dirty="0">
                <a:solidFill>
                  <a:srgbClr val="F8F8F2"/>
                </a:solidFill>
                <a:highlight>
                  <a:srgbClr val="0D0D0D"/>
                </a:highlight>
                <a:latin typeface="Inconsolata"/>
              </a:rPr>
              <a:t>    </a:t>
            </a:r>
            <a:r>
              <a:rPr lang="en-US" sz="2000" u="sng" dirty="0">
                <a:solidFill>
                  <a:srgbClr val="F8F8F2"/>
                </a:solidFill>
                <a:highlight>
                  <a:srgbClr val="0D0D0D"/>
                </a:highlight>
                <a:latin typeface="Inconsolata"/>
              </a:rPr>
              <a:t>&lt;</a:t>
            </a:r>
            <a:r>
              <a:rPr lang="en-US" sz="2000" u="sng" dirty="0">
                <a:solidFill>
                  <a:srgbClr val="F92672"/>
                </a:solidFill>
                <a:highlight>
                  <a:srgbClr val="0D0D0D"/>
                </a:highlight>
                <a:latin typeface="Inconsolata"/>
              </a:rPr>
              <a:t>script </a:t>
            </a:r>
            <a:r>
              <a:rPr lang="en-US" sz="2000" u="sng" dirty="0">
                <a:solidFill>
                  <a:srgbClr val="F8F8F2"/>
                </a:solidFill>
                <a:highlight>
                  <a:srgbClr val="0D0D0D"/>
                </a:highlight>
                <a:latin typeface="Inconsolata"/>
              </a:rPr>
              <a:t>{{</a:t>
            </a:r>
            <a:r>
              <a:rPr lang="en-US" sz="2000" u="sng" dirty="0" err="1">
                <a:solidFill>
                  <a:srgbClr val="A6E22E"/>
                </a:solidFill>
                <a:highlight>
                  <a:srgbClr val="0D0D0D"/>
                </a:highlight>
                <a:latin typeface="Inconsolata"/>
              </a:rPr>
              <a:t>inlineCache</a:t>
            </a:r>
            <a:r>
              <a:rPr lang="en-US" sz="2000" u="sng" dirty="0">
                <a:solidFill>
                  <a:srgbClr val="F8F8F2"/>
                </a:solidFill>
                <a:highlight>
                  <a:srgbClr val="0D0D0D"/>
                </a:highlight>
                <a:latin typeface="Inconsolata"/>
              </a:rPr>
              <a:t>}}&gt;&lt;/</a:t>
            </a:r>
            <a:r>
              <a:rPr lang="en-US" sz="2000" u="sng" dirty="0">
                <a:solidFill>
                  <a:srgbClr val="F92672"/>
                </a:solidFill>
                <a:highlight>
                  <a:srgbClr val="0D0D0D"/>
                </a:highlight>
                <a:latin typeface="Inconsolata"/>
              </a:rPr>
              <a:t>script</a:t>
            </a:r>
            <a:r>
              <a:rPr lang="en-US" sz="2000" u="sng"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    {{#if </a:t>
            </a:r>
            <a:r>
              <a:rPr lang="en-US" sz="2000" dirty="0" err="1">
                <a:solidFill>
                  <a:srgbClr val="F8F8F2"/>
                </a:solidFill>
                <a:highlight>
                  <a:srgbClr val="0D0D0D"/>
                </a:highlight>
                <a:latin typeface="Inconsolata"/>
              </a:rPr>
              <a:t>isProd</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&lt;</a:t>
            </a:r>
            <a:r>
              <a:rPr lang="en-US" sz="2000" dirty="0">
                <a:solidFill>
                  <a:srgbClr val="F92672"/>
                </a:solidFill>
                <a:highlight>
                  <a:srgbClr val="0D0D0D"/>
                </a:highlight>
                <a:latin typeface="Inconsolata"/>
              </a:rPr>
              <a:t>script </a:t>
            </a:r>
            <a:r>
              <a:rPr lang="en-US" sz="2000" dirty="0" err="1">
                <a:solidFill>
                  <a:srgbClr val="A6E22E"/>
                </a:solidFill>
                <a:highlight>
                  <a:srgbClr val="0D0D0D"/>
                </a:highlight>
                <a:latin typeface="Inconsolata"/>
              </a:rPr>
              <a:t>src</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a:t>
            </a:r>
            <a:r>
              <a:rPr lang="en-US" sz="2000" dirty="0" err="1">
                <a:solidFill>
                  <a:srgbClr val="FFEE99"/>
                </a:solidFill>
                <a:highlight>
                  <a:srgbClr val="0D0D0D"/>
                </a:highlight>
                <a:latin typeface="Inconsolata"/>
              </a:rPr>
              <a:t>node_modules</a:t>
            </a:r>
            <a:r>
              <a:rPr lang="en-US" sz="2000" dirty="0">
                <a:solidFill>
                  <a:srgbClr val="FFEE99"/>
                </a:solidFill>
                <a:highlight>
                  <a:srgbClr val="0D0D0D"/>
                </a:highlight>
                <a:latin typeface="Inconsolata"/>
              </a:rPr>
              <a:t>/steal/</a:t>
            </a:r>
            <a:r>
              <a:rPr lang="en-US" sz="2000" dirty="0" err="1">
                <a:solidFill>
                  <a:srgbClr val="FFEE99"/>
                </a:solidFill>
                <a:highlight>
                  <a:srgbClr val="0D0D0D"/>
                </a:highlight>
                <a:latin typeface="Inconsolata"/>
              </a:rPr>
              <a:t>steal.production.js</a:t>
            </a:r>
            <a:r>
              <a:rPr lang="en-US" sz="2000" dirty="0">
                <a:solidFill>
                  <a:srgbClr val="FFEE99"/>
                </a:solidFill>
                <a:highlight>
                  <a:srgbClr val="0D0D0D"/>
                </a:highlight>
                <a:latin typeface="Inconsolata"/>
              </a:rPr>
              <a:t>"</a:t>
            </a:r>
            <a:r>
              <a:rPr lang="en-US" sz="2000" dirty="0">
                <a:solidFill>
                  <a:srgbClr val="F8F8F2"/>
                </a:solidFill>
                <a:highlight>
                  <a:srgbClr val="0D0D0D"/>
                </a:highlight>
                <a:latin typeface="Inconsolata"/>
              </a:rPr>
              <a:t>&gt;&lt;/</a:t>
            </a:r>
            <a:r>
              <a:rPr lang="en-US" sz="2000" dirty="0">
                <a:solidFill>
                  <a:srgbClr val="F92672"/>
                </a:solidFill>
                <a:highlight>
                  <a:srgbClr val="0D0D0D"/>
                </a:highlight>
                <a:latin typeface="Inconsolata"/>
              </a:rPr>
              <a:t>script</a:t>
            </a:r>
            <a:r>
              <a:rPr lang="en-US" sz="2000" dirty="0">
                <a:solidFill>
                  <a:srgbClr val="F8F8F2"/>
                </a:solidFill>
                <a:highlight>
                  <a:srgbClr val="0D0D0D"/>
                </a:highlight>
                <a:latin typeface="Inconsolata"/>
              </a:rPr>
              <a:t>&gt;</a:t>
            </a:r>
          </a:p>
          <a:p>
            <a:r>
              <a:rPr lang="da-DK" sz="2000" dirty="0">
                <a:solidFill>
                  <a:srgbClr val="F8F8F2"/>
                </a:solidFill>
                <a:highlight>
                  <a:srgbClr val="0D0D0D"/>
                </a:highlight>
                <a:latin typeface="Inconsolata"/>
              </a:rPr>
              <a:t>    {{</a:t>
            </a:r>
            <a:r>
              <a:rPr lang="da-DK" sz="2000" dirty="0" err="1">
                <a:solidFill>
                  <a:srgbClr val="F8F8F2"/>
                </a:solidFill>
                <a:highlight>
                  <a:srgbClr val="0D0D0D"/>
                </a:highlight>
                <a:latin typeface="Inconsolata"/>
              </a:rPr>
              <a:t>else</a:t>
            </a:r>
            <a:r>
              <a:rPr lang="da-DK" sz="2000" dirty="0">
                <a:solidFill>
                  <a:srgbClr val="F8F8F2"/>
                </a:solidFill>
                <a:highlight>
                  <a:srgbClr val="0D0D0D"/>
                </a:highlight>
                <a:latin typeface="Inconsolata"/>
              </a:rPr>
              <a:t>}}</a:t>
            </a:r>
          </a:p>
          <a:p>
            <a:r>
              <a:rPr lang="da-DK" sz="2000" dirty="0">
                <a:solidFill>
                  <a:srgbClr val="F8F8F2"/>
                </a:solidFill>
                <a:highlight>
                  <a:srgbClr val="0D0D0D"/>
                </a:highlight>
                <a:latin typeface="Inconsolata"/>
              </a:rPr>
              <a:t>      &lt;</a:t>
            </a:r>
            <a:r>
              <a:rPr lang="da-DK" sz="2000" dirty="0">
                <a:solidFill>
                  <a:srgbClr val="F92672"/>
                </a:solidFill>
                <a:highlight>
                  <a:srgbClr val="0D0D0D"/>
                </a:highlight>
                <a:latin typeface="Inconsolata"/>
              </a:rPr>
              <a:t>script </a:t>
            </a:r>
            <a:r>
              <a:rPr lang="da-DK" sz="2000" dirty="0" err="1">
                <a:solidFill>
                  <a:srgbClr val="A6E22E"/>
                </a:solidFill>
                <a:highlight>
                  <a:srgbClr val="0D0D0D"/>
                </a:highlight>
                <a:latin typeface="Inconsolata"/>
              </a:rPr>
              <a:t>src</a:t>
            </a:r>
            <a:r>
              <a:rPr lang="da-DK" sz="2000" dirty="0">
                <a:solidFill>
                  <a:srgbClr val="F8F8F2"/>
                </a:solidFill>
                <a:highlight>
                  <a:srgbClr val="0D0D0D"/>
                </a:highlight>
                <a:latin typeface="Inconsolata"/>
              </a:rPr>
              <a:t>=</a:t>
            </a:r>
            <a:r>
              <a:rPr lang="da-DK" sz="2000" dirty="0">
                <a:solidFill>
                  <a:srgbClr val="FFEE99"/>
                </a:solidFill>
                <a:highlight>
                  <a:srgbClr val="0D0D0D"/>
                </a:highlight>
                <a:latin typeface="Inconsolata"/>
              </a:rPr>
              <a:t>"/</a:t>
            </a:r>
            <a:r>
              <a:rPr lang="da-DK" sz="2000" dirty="0" err="1">
                <a:solidFill>
                  <a:srgbClr val="FFEE99"/>
                </a:solidFill>
                <a:highlight>
                  <a:srgbClr val="0D0D0D"/>
                </a:highlight>
                <a:latin typeface="Inconsolata"/>
              </a:rPr>
              <a:t>node_modules</a:t>
            </a:r>
            <a:r>
              <a:rPr lang="da-DK" sz="2000" dirty="0">
                <a:solidFill>
                  <a:srgbClr val="FFEE99"/>
                </a:solidFill>
                <a:highlight>
                  <a:srgbClr val="0D0D0D"/>
                </a:highlight>
                <a:latin typeface="Inconsolata"/>
              </a:rPr>
              <a:t>/</a:t>
            </a:r>
            <a:r>
              <a:rPr lang="da-DK" sz="2000" dirty="0" err="1">
                <a:solidFill>
                  <a:srgbClr val="FFEE99"/>
                </a:solidFill>
                <a:highlight>
                  <a:srgbClr val="0D0D0D"/>
                </a:highlight>
                <a:latin typeface="Inconsolata"/>
              </a:rPr>
              <a:t>steal</a:t>
            </a:r>
            <a:r>
              <a:rPr lang="da-DK" sz="2000" dirty="0">
                <a:solidFill>
                  <a:srgbClr val="FFEE99"/>
                </a:solidFill>
                <a:highlight>
                  <a:srgbClr val="0D0D0D"/>
                </a:highlight>
                <a:latin typeface="Inconsolata"/>
              </a:rPr>
              <a:t>/</a:t>
            </a:r>
            <a:r>
              <a:rPr lang="da-DK" sz="2000" dirty="0" err="1">
                <a:solidFill>
                  <a:srgbClr val="FFEE99"/>
                </a:solidFill>
                <a:highlight>
                  <a:srgbClr val="0D0D0D"/>
                </a:highlight>
                <a:latin typeface="Inconsolata"/>
              </a:rPr>
              <a:t>steal.js</a:t>
            </a:r>
            <a:r>
              <a:rPr lang="da-DK" sz="2000" dirty="0">
                <a:solidFill>
                  <a:srgbClr val="FFEE99"/>
                </a:solidFill>
                <a:highlight>
                  <a:srgbClr val="0D0D0D"/>
                </a:highlight>
                <a:latin typeface="Inconsolata"/>
              </a:rPr>
              <a:t>"</a:t>
            </a:r>
            <a:r>
              <a:rPr lang="da-DK" sz="2000" dirty="0">
                <a:solidFill>
                  <a:srgbClr val="F8F8F2"/>
                </a:solidFill>
                <a:highlight>
                  <a:srgbClr val="0D0D0D"/>
                </a:highlight>
                <a:latin typeface="Inconsolata"/>
              </a:rPr>
              <a:t>&gt;&lt;/</a:t>
            </a:r>
            <a:r>
              <a:rPr lang="da-DK" sz="2000" dirty="0">
                <a:solidFill>
                  <a:srgbClr val="F92672"/>
                </a:solidFill>
                <a:highlight>
                  <a:srgbClr val="0D0D0D"/>
                </a:highlight>
                <a:latin typeface="Inconsolata"/>
              </a:rPr>
              <a:t>script</a:t>
            </a:r>
            <a:r>
              <a:rPr lang="da-DK" sz="2000" dirty="0">
                <a:solidFill>
                  <a:srgbClr val="F8F8F2"/>
                </a:solidFill>
                <a:highlight>
                  <a:srgbClr val="0D0D0D"/>
                </a:highlight>
                <a:latin typeface="Inconsolata"/>
              </a:rPr>
              <a:t>&gt;</a:t>
            </a:r>
          </a:p>
          <a:p>
            <a:r>
              <a:rPr lang="da-DK" sz="2000" dirty="0">
                <a:solidFill>
                  <a:srgbClr val="F8F8F2"/>
                </a:solidFill>
                <a:highlight>
                  <a:srgbClr val="0D0D0D"/>
                </a:highlight>
                <a:latin typeface="Inconsolata"/>
              </a:rPr>
              <a:t>    {{/</a:t>
            </a:r>
            <a:r>
              <a:rPr lang="da-DK" sz="2000" dirty="0" err="1">
                <a:solidFill>
                  <a:srgbClr val="F8F8F2"/>
                </a:solidFill>
                <a:highlight>
                  <a:srgbClr val="0D0D0D"/>
                </a:highlight>
                <a:latin typeface="Inconsolata"/>
              </a:rPr>
              <a:t>if</a:t>
            </a:r>
            <a:r>
              <a:rPr lang="da-DK" sz="2000" dirty="0">
                <a:solidFill>
                  <a:srgbClr val="F8F8F2"/>
                </a:solidFill>
                <a:highlight>
                  <a:srgbClr val="0D0D0D"/>
                </a:highlight>
                <a:latin typeface="Inconsolata"/>
              </a:rPr>
              <a:t>}}</a:t>
            </a:r>
          </a:p>
          <a:p>
            <a:r>
              <a:rPr lang="da-DK" sz="2000" dirty="0">
                <a:solidFill>
                  <a:srgbClr val="F8F8F2"/>
                </a:solidFill>
                <a:highlight>
                  <a:srgbClr val="0D0D0D"/>
                </a:highlight>
                <a:latin typeface="Inconsolata"/>
              </a:rPr>
              <a:t>  &lt;/</a:t>
            </a:r>
            <a:r>
              <a:rPr lang="da-DK" sz="2000" dirty="0" err="1">
                <a:solidFill>
                  <a:srgbClr val="F92672"/>
                </a:solidFill>
                <a:highlight>
                  <a:srgbClr val="0D0D0D"/>
                </a:highlight>
                <a:latin typeface="Inconsolata"/>
              </a:rPr>
              <a:t>body</a:t>
            </a:r>
            <a:r>
              <a:rPr lang="da-DK" sz="2000" dirty="0">
                <a:solidFill>
                  <a:srgbClr val="F8F8F2"/>
                </a:solidFill>
                <a:highlight>
                  <a:srgbClr val="0D0D0D"/>
                </a:highlight>
                <a:latin typeface="Inconsolata"/>
              </a:rPr>
              <a:t>&gt;</a:t>
            </a:r>
          </a:p>
          <a:p>
            <a:r>
              <a:rPr lang="da-DK" sz="2000" dirty="0">
                <a:solidFill>
                  <a:srgbClr val="F8F8F2"/>
                </a:solidFill>
                <a:highlight>
                  <a:srgbClr val="0D0D0D"/>
                </a:highlight>
                <a:latin typeface="Inconsolata"/>
              </a:rPr>
              <a:t>&lt;/</a:t>
            </a:r>
            <a:r>
              <a:rPr lang="da-DK" sz="2000" dirty="0">
                <a:solidFill>
                  <a:srgbClr val="F92672"/>
                </a:solidFill>
                <a:highlight>
                  <a:srgbClr val="0D0D0D"/>
                </a:highlight>
                <a:latin typeface="Inconsolata"/>
              </a:rPr>
              <a:t>html</a:t>
            </a:r>
            <a:r>
              <a:rPr lang="da-DK" sz="2000" dirty="0">
                <a:solidFill>
                  <a:srgbClr val="F8F8F2"/>
                </a:solidFill>
                <a:highlight>
                  <a:srgbClr val="0D0D0D"/>
                </a:highlight>
                <a:latin typeface="Inconsolata"/>
              </a:rPr>
              <a:t>&gt;</a:t>
            </a:r>
          </a:p>
        </p:txBody>
      </p:sp>
    </p:spTree>
    <p:extLst>
      <p:ext uri="{BB962C8B-B14F-4D97-AF65-F5344CB8AC3E}">
        <p14:creationId xmlns:p14="http://schemas.microsoft.com/office/powerpoint/2010/main" val="41892524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3" y="79556"/>
            <a:ext cx="4611219"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smtClean="0">
                <a:latin typeface="Inconsolata"/>
                <a:cs typeface="Inconsolata"/>
              </a:rPr>
              <a:t>place-my-order/restaurant/</a:t>
            </a:r>
            <a:r>
              <a:rPr lang="en-US" sz="1900" dirty="0" err="1" smtClean="0">
                <a:latin typeface="Inconsolata"/>
                <a:cs typeface="Inconsolata"/>
              </a:rPr>
              <a:t>list.js</a:t>
            </a:r>
            <a:endParaRPr lang="en-US" sz="1900" dirty="0">
              <a:latin typeface="Inconsolata"/>
              <a:cs typeface="Inconsolata"/>
            </a:endParaRPr>
          </a:p>
        </p:txBody>
      </p:sp>
      <p:sp>
        <p:nvSpPr>
          <p:cNvPr id="7" name="Multiply 6"/>
          <p:cNvSpPr/>
          <p:nvPr/>
        </p:nvSpPr>
        <p:spPr>
          <a:xfrm>
            <a:off x="4332777"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92672"/>
                </a:solidFill>
                <a:highlight>
                  <a:srgbClr val="1D1D1D"/>
                </a:highlight>
                <a:latin typeface="Inconsolata"/>
              </a:rPr>
              <a:t>export </a:t>
            </a:r>
            <a:r>
              <a:rPr lang="en-US" sz="2000" i="1" dirty="0" err="1">
                <a:solidFill>
                  <a:srgbClr val="66D9EF"/>
                </a:solidFill>
                <a:highlight>
                  <a:srgbClr val="1D1D1D"/>
                </a:highlight>
                <a:latin typeface="Inconsolata"/>
              </a:rPr>
              <a:t>const</a:t>
            </a:r>
            <a:r>
              <a:rPr lang="en-US" sz="2000" i="1" dirty="0">
                <a:solidFill>
                  <a:srgbClr val="66D9EF"/>
                </a:solidFill>
                <a:highlight>
                  <a:srgbClr val="1D1D1D"/>
                </a:highlight>
                <a:latin typeface="Inconsolata"/>
              </a:rPr>
              <a:t> </a:t>
            </a:r>
            <a:r>
              <a:rPr lang="en-US" sz="2000" i="1" dirty="0" err="1">
                <a:solidFill>
                  <a:srgbClr val="F8F8F2"/>
                </a:solidFill>
                <a:highlight>
                  <a:srgbClr val="1D1D1D"/>
                </a:highlight>
                <a:latin typeface="Inconsolata"/>
              </a:rPr>
              <a:t>ViewModel</a:t>
            </a:r>
            <a:r>
              <a:rPr lang="en-US" sz="2000" i="1" dirty="0">
                <a:solidFill>
                  <a:srgbClr val="F8F8F2"/>
                </a:solidFill>
                <a:highlight>
                  <a:srgbClr val="1D1D1D"/>
                </a:highlight>
                <a:latin typeface="Inconsolata"/>
              </a:rPr>
              <a:t> </a:t>
            </a:r>
            <a:r>
              <a:rPr lang="en-US" sz="2000" i="1" dirty="0">
                <a:solidFill>
                  <a:srgbClr val="F92672"/>
                </a:solidFill>
                <a:highlight>
                  <a:srgbClr val="1D1D1D"/>
                </a:highlight>
                <a:latin typeface="Inconsolata"/>
              </a:rPr>
              <a:t>= </a:t>
            </a:r>
            <a:r>
              <a:rPr lang="en-US" sz="2000" i="1" dirty="0" err="1">
                <a:solidFill>
                  <a:srgbClr val="F8F8F2"/>
                </a:solidFill>
                <a:highlight>
                  <a:srgbClr val="1D1D1D"/>
                </a:highlight>
                <a:latin typeface="Inconsolata"/>
              </a:rPr>
              <a:t>Map.extend</a:t>
            </a:r>
            <a:r>
              <a:rPr lang="en-US" sz="2000" i="1" dirty="0">
                <a:solidFill>
                  <a:srgbClr val="F8F8F2"/>
                </a:solidFill>
                <a:highlight>
                  <a:srgbClr val="1D1D1D"/>
                </a:highlight>
                <a:latin typeface="Inconsolata"/>
              </a:rPr>
              <a:t>(</a:t>
            </a:r>
            <a:r>
              <a:rPr lang="en-US" sz="2000" i="1" dirty="0" smtClean="0">
                <a:solidFill>
                  <a:srgbClr val="F8F8F2"/>
                </a:solidFill>
                <a:highlight>
                  <a:srgbClr val="1D1D1D"/>
                </a:highlight>
                <a:latin typeface="Inconsolata"/>
              </a:rPr>
              <a:t>{</a:t>
            </a:r>
          </a:p>
          <a:p>
            <a:r>
              <a:rPr lang="en-US" sz="2000" i="1" dirty="0" smtClean="0">
                <a:solidFill>
                  <a:srgbClr val="F8F8F2"/>
                </a:solidFill>
                <a:highlight>
                  <a:srgbClr val="1D1D1D"/>
                </a:highlight>
                <a:latin typeface="Inconsolata"/>
              </a:rPr>
              <a:t>  </a:t>
            </a:r>
            <a:r>
              <a:rPr lang="en-US" sz="2000" dirty="0" smtClean="0">
                <a:solidFill>
                  <a:srgbClr val="F8F8F2"/>
                </a:solidFill>
                <a:highlight>
                  <a:srgbClr val="0D0D0D"/>
                </a:highlight>
                <a:latin typeface="Inconsolata"/>
              </a:rPr>
              <a:t>states</a:t>
            </a:r>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 </a:t>
            </a:r>
            <a:r>
              <a:rPr lang="is-IS" sz="2000" dirty="0" smtClean="0">
                <a:solidFill>
                  <a:srgbClr val="F8F8F2"/>
                </a:solidFill>
                <a:highlight>
                  <a:srgbClr val="0D0D0D"/>
                </a:highlight>
                <a:latin typeface="Inconsolata"/>
              </a:rPr>
              <a:t>get</a:t>
            </a:r>
            <a:r>
              <a:rPr lang="is-IS" sz="2000" dirty="0">
                <a:solidFill>
                  <a:srgbClr val="F8F8F2"/>
                </a:solidFill>
                <a:highlight>
                  <a:srgbClr val="0D0D0D"/>
                </a:highlight>
                <a:latin typeface="Inconsolata"/>
              </a:rPr>
              <a:t>() </a:t>
            </a:r>
            <a:r>
              <a:rPr lang="is-IS" sz="2000" dirty="0" smtClean="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 </a:t>
            </a:r>
            <a:r>
              <a:rPr lang="en-US" sz="2000" dirty="0" smtClean="0">
                <a:solidFill>
                  <a:srgbClr val="F92672"/>
                </a:solidFill>
                <a:highlight>
                  <a:srgbClr val="0D0D0D"/>
                </a:highlight>
                <a:latin typeface="Inconsolata"/>
              </a:rPr>
              <a:t>return </a:t>
            </a:r>
            <a:r>
              <a:rPr lang="en-US" sz="2000" dirty="0" err="1">
                <a:solidFill>
                  <a:srgbClr val="F8F8F2"/>
                </a:solidFill>
                <a:highlight>
                  <a:srgbClr val="0D0D0D"/>
                </a:highlight>
                <a:latin typeface="Inconsolata"/>
              </a:rPr>
              <a:t>State.findAll</a:t>
            </a:r>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 } }, …</a:t>
            </a:r>
            <a:endParaRPr lang="en-US" sz="2000" i="1" dirty="0">
              <a:solidFill>
                <a:srgbClr val="F8F8F2"/>
              </a:solidFill>
              <a:highlight>
                <a:srgbClr val="1D1D1D"/>
              </a:highlight>
              <a:latin typeface="Inconsolata"/>
            </a:endParaRPr>
          </a:p>
          <a:p>
            <a:r>
              <a:rPr lang="en-US" sz="2000" i="1" dirty="0" smtClean="0">
                <a:solidFill>
                  <a:srgbClr val="F8F8F2"/>
                </a:solidFill>
                <a:highlight>
                  <a:srgbClr val="1D1D1D"/>
                </a:highlight>
                <a:latin typeface="Inconsolata"/>
              </a:rPr>
              <a:t>});</a:t>
            </a:r>
            <a:endParaRPr lang="en-US" sz="2000" dirty="0" smtClean="0">
              <a:solidFill>
                <a:srgbClr val="F92672"/>
              </a:solidFill>
              <a:highlight>
                <a:srgbClr val="0D0D0D"/>
              </a:highlight>
              <a:latin typeface="Inconsolata"/>
            </a:endParaRPr>
          </a:p>
          <a:p>
            <a:endParaRPr lang="en-US" sz="2000" dirty="0">
              <a:solidFill>
                <a:srgbClr val="F92672"/>
              </a:solidFill>
              <a:highlight>
                <a:srgbClr val="0D0D0D"/>
              </a:highlight>
              <a:latin typeface="Inconsolata"/>
            </a:endParaRPr>
          </a:p>
          <a:p>
            <a:r>
              <a:rPr lang="en-US" sz="2000" dirty="0" smtClean="0">
                <a:solidFill>
                  <a:srgbClr val="F92672"/>
                </a:solidFill>
                <a:highlight>
                  <a:srgbClr val="0D0D0D"/>
                </a:highlight>
                <a:latin typeface="Inconsolata"/>
              </a:rPr>
              <a:t>export </a:t>
            </a:r>
            <a:r>
              <a:rPr lang="en-US" sz="2000" dirty="0">
                <a:solidFill>
                  <a:srgbClr val="F92672"/>
                </a:solidFill>
                <a:highlight>
                  <a:srgbClr val="0D0D0D"/>
                </a:highlight>
                <a:latin typeface="Inconsolata"/>
              </a:rPr>
              <a:t>default </a:t>
            </a:r>
            <a:r>
              <a:rPr lang="en-US" sz="2000" dirty="0" err="1">
                <a:solidFill>
                  <a:srgbClr val="F8F8F2"/>
                </a:solidFill>
                <a:highlight>
                  <a:srgbClr val="0D0D0D"/>
                </a:highlight>
                <a:latin typeface="Inconsolata"/>
              </a:rPr>
              <a:t>Component.extend</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tag: </a:t>
            </a:r>
            <a:r>
              <a:rPr lang="en-US" sz="2000" dirty="0">
                <a:solidFill>
                  <a:srgbClr val="FFEE99"/>
                </a:solidFill>
                <a:highlight>
                  <a:srgbClr val="0D0D0D"/>
                </a:highlight>
                <a:latin typeface="Inconsolata"/>
              </a:rPr>
              <a:t>'app-restaurant-list'</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viewModel</a:t>
            </a:r>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ViewModel</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template,</a:t>
            </a:r>
          </a:p>
          <a:p>
            <a:r>
              <a:rPr lang="en-US" sz="2000" dirty="0">
                <a:solidFill>
                  <a:srgbClr val="F8F8F2"/>
                </a:solidFill>
                <a:highlight>
                  <a:srgbClr val="0D0D0D"/>
                </a:highlight>
                <a:latin typeface="Inconsolata"/>
              </a:rPr>
              <a:t>  events: {</a:t>
            </a:r>
          </a:p>
          <a:p>
            <a:r>
              <a:rPr lang="en-US" sz="2000" dirty="0">
                <a:solidFill>
                  <a:srgbClr val="F8F8F2"/>
                </a:solidFill>
                <a:highlight>
                  <a:srgbClr val="0D0D0D"/>
                </a:highlight>
                <a:latin typeface="Inconsolata"/>
              </a:rPr>
              <a:t>  	inserted: </a:t>
            </a:r>
            <a:r>
              <a:rPr lang="en-US" sz="2000" i="1" dirty="0">
                <a:solidFill>
                  <a:srgbClr val="66D9EF"/>
                </a:solidFill>
                <a:highlight>
                  <a:srgbClr val="0D0D0D"/>
                </a:highlight>
                <a:latin typeface="Inconsolata"/>
              </a:rPr>
              <a:t>function</a:t>
            </a:r>
            <a:r>
              <a:rPr lang="en-US" sz="2000" i="1"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r>
              <a:rPr lang="en-US" sz="2000" i="1" dirty="0" err="1">
                <a:solidFill>
                  <a:srgbClr val="66D9EF"/>
                </a:solidFill>
                <a:highlight>
                  <a:srgbClr val="0D0D0D"/>
                </a:highlight>
                <a:latin typeface="Inconsolata"/>
              </a:rPr>
              <a:t>var</a:t>
            </a:r>
            <a:r>
              <a:rPr lang="en-US" sz="2000" i="1" dirty="0">
                <a:solidFill>
                  <a:srgbClr val="66D9EF"/>
                </a:solidFill>
                <a:highlight>
                  <a:srgbClr val="0D0D0D"/>
                </a:highlight>
                <a:latin typeface="Inconsolata"/>
              </a:rPr>
              <a:t> </a:t>
            </a:r>
            <a:r>
              <a:rPr lang="en-US" sz="2000" i="1" dirty="0" err="1">
                <a:solidFill>
                  <a:srgbClr val="F8F8F2"/>
                </a:solidFill>
                <a:highlight>
                  <a:srgbClr val="0D0D0D"/>
                </a:highlight>
                <a:latin typeface="Inconsolata"/>
              </a:rPr>
              <a:t>statesPromise</a:t>
            </a:r>
            <a:r>
              <a:rPr lang="en-US" sz="2000" i="1" dirty="0">
                <a:solidFill>
                  <a:srgbClr val="F8F8F2"/>
                </a:solidFill>
                <a:highlight>
                  <a:srgbClr val="0D0D0D"/>
                </a:highlight>
                <a:latin typeface="Inconsolata"/>
              </a:rPr>
              <a:t> </a:t>
            </a:r>
            <a:r>
              <a:rPr lang="en-US" sz="2000" i="1" dirty="0">
                <a:solidFill>
                  <a:srgbClr val="F92672"/>
                </a:solidFill>
                <a:highlight>
                  <a:srgbClr val="0D0D0D"/>
                </a:highlight>
                <a:latin typeface="Inconsolata"/>
              </a:rPr>
              <a:t>= </a:t>
            </a:r>
            <a:r>
              <a:rPr lang="en-US" sz="2000" i="1" dirty="0" err="1">
                <a:solidFill>
                  <a:srgbClr val="F8F8F2"/>
                </a:solidFill>
                <a:highlight>
                  <a:srgbClr val="0D0D0D"/>
                </a:highlight>
                <a:latin typeface="Inconsolata"/>
              </a:rPr>
              <a:t>this.attr</a:t>
            </a:r>
            <a:r>
              <a:rPr lang="en-US" sz="2000" i="1" dirty="0">
                <a:solidFill>
                  <a:srgbClr val="F8F8F2"/>
                </a:solidFill>
                <a:highlight>
                  <a:srgbClr val="0D0D0D"/>
                </a:highlight>
                <a:latin typeface="Inconsolata"/>
              </a:rPr>
              <a:t>(</a:t>
            </a:r>
            <a:r>
              <a:rPr lang="en-US" sz="2000" i="1" dirty="0">
                <a:solidFill>
                  <a:srgbClr val="FFEE99"/>
                </a:solidFill>
                <a:highlight>
                  <a:srgbClr val="0D0D0D"/>
                </a:highlight>
                <a:latin typeface="Inconsolata"/>
              </a:rPr>
              <a:t>"states"</a:t>
            </a:r>
            <a:r>
              <a:rPr lang="en-US" sz="2000" i="1"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this.scope.attr</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"@root"</a:t>
            </a:r>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pageData</a:t>
            </a:r>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statesPromise</a:t>
            </a:r>
            <a:r>
              <a:rPr lang="en-US" sz="2000" dirty="0">
                <a:solidFill>
                  <a:srgbClr val="F8F8F2"/>
                </a:solidFill>
                <a:highlight>
                  <a:srgbClr val="0D0D0D"/>
                </a:highlight>
                <a:latin typeface="Inconsolata"/>
              </a:rPr>
              <a:t> );</a:t>
            </a:r>
          </a:p>
          <a:p>
            <a:r>
              <a:rPr lang="en-US" sz="2000" dirty="0">
                <a:solidFill>
                  <a:srgbClr val="F8F8F2"/>
                </a:solidFill>
                <a:highlight>
                  <a:srgbClr val="0D0D0D"/>
                </a:highlight>
                <a:latin typeface="Inconsolata"/>
              </a:rPr>
              <a:t>  	}</a:t>
            </a:r>
          </a:p>
          <a:p>
            <a:r>
              <a:rPr lang="en-US" sz="2000" dirty="0">
                <a:solidFill>
                  <a:srgbClr val="F8F8F2"/>
                </a:solidFill>
                <a:highlight>
                  <a:srgbClr val="0D0D0D"/>
                </a:highlight>
                <a:latin typeface="Inconsolata"/>
              </a:rPr>
              <a:t>  }</a:t>
            </a:r>
          </a:p>
          <a:p>
            <a:r>
              <a:rPr lang="en-US" sz="2000" dirty="0">
                <a:solidFill>
                  <a:srgbClr val="F8F8F2"/>
                </a:solidFill>
                <a:highlight>
                  <a:srgbClr val="0D0D0D"/>
                </a:highlight>
                <a:latin typeface="Inconsolata"/>
              </a:rPr>
              <a:t>});</a:t>
            </a:r>
            <a:endParaRPr lang="da-DK" sz="2000" dirty="0">
              <a:solidFill>
                <a:srgbClr val="F8F8F2"/>
              </a:solidFill>
              <a:highlight>
                <a:srgbClr val="0D0D0D"/>
              </a:highlight>
              <a:latin typeface="Inconsolata"/>
            </a:endParaRPr>
          </a:p>
        </p:txBody>
      </p:sp>
    </p:spTree>
    <p:extLst>
      <p:ext uri="{BB962C8B-B14F-4D97-AF65-F5344CB8AC3E}">
        <p14:creationId xmlns:p14="http://schemas.microsoft.com/office/powerpoint/2010/main" val="2595781271"/>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Techniques</a:t>
            </a:r>
            <a:endParaRPr lang="en-US" dirty="0"/>
          </a:p>
        </p:txBody>
      </p:sp>
      <p:sp>
        <p:nvSpPr>
          <p:cNvPr id="3" name="Content Placeholder 2"/>
          <p:cNvSpPr>
            <a:spLocks noGrp="1"/>
          </p:cNvSpPr>
          <p:nvPr>
            <p:ph idx="1"/>
          </p:nvPr>
        </p:nvSpPr>
        <p:spPr/>
        <p:txBody>
          <a:bodyPr/>
          <a:lstStyle/>
          <a:p>
            <a:r>
              <a:rPr lang="en-US" dirty="0" smtClean="0"/>
              <a:t>Duplicate Code</a:t>
            </a:r>
          </a:p>
          <a:p>
            <a:pPr marL="457200" lvl="1" indent="0">
              <a:buNone/>
            </a:pPr>
            <a:r>
              <a:rPr lang="en-US" dirty="0" smtClean="0"/>
              <a:t>+0 Maintainability		</a:t>
            </a:r>
            <a:r>
              <a:rPr lang="en-US" dirty="0"/>
              <a:t>+10 Speed		</a:t>
            </a:r>
            <a:endParaRPr lang="en-US" dirty="0" smtClean="0"/>
          </a:p>
          <a:p>
            <a:r>
              <a:rPr lang="en-US" dirty="0" smtClean="0"/>
              <a:t>Headless Browser</a:t>
            </a:r>
          </a:p>
          <a:p>
            <a:pPr marL="0" indent="0">
              <a:buNone/>
            </a:pPr>
            <a:r>
              <a:rPr lang="en-US" dirty="0"/>
              <a:t>	</a:t>
            </a:r>
            <a:r>
              <a:rPr lang="en-US" dirty="0" smtClean="0"/>
              <a:t>+9 Maintainability 	+5 Speed</a:t>
            </a:r>
          </a:p>
          <a:p>
            <a:r>
              <a:rPr lang="en-US" dirty="0" smtClean="0"/>
              <a:t>Single Context Virtual DOM</a:t>
            </a:r>
          </a:p>
          <a:p>
            <a:pPr marL="457200" lvl="1" indent="0">
              <a:buNone/>
            </a:pPr>
            <a:r>
              <a:rPr lang="en-US" dirty="0" smtClean="0"/>
              <a:t>+8 Maintainability		+8 Speed</a:t>
            </a:r>
          </a:p>
          <a:p>
            <a:endParaRPr lang="en-US" dirty="0"/>
          </a:p>
        </p:txBody>
      </p:sp>
    </p:spTree>
    <p:extLst>
      <p:ext uri="{BB962C8B-B14F-4D97-AF65-F5344CB8AC3E}">
        <p14:creationId xmlns:p14="http://schemas.microsoft.com/office/powerpoint/2010/main" val="1228311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 @</a:t>
            </a:r>
            <a:r>
              <a:rPr lang="en-US" dirty="0" err="1" smtClean="0"/>
              <a:t>bitovi</a:t>
            </a:r>
            <a:endParaRPr lang="en-US" dirty="0"/>
          </a:p>
        </p:txBody>
      </p:sp>
      <p:pic>
        <p:nvPicPr>
          <p:cNvPr id="4" name="Content Placeholder 3"/>
          <p:cNvPicPr>
            <a:picLocks noGrp="1" noChangeAspect="1"/>
          </p:cNvPicPr>
          <p:nvPr>
            <p:ph idx="1"/>
          </p:nvPr>
        </p:nvPicPr>
        <p:blipFill>
          <a:blip r:embed="rId2"/>
          <a:srcRect l="11032" r="11032"/>
          <a:stretch>
            <a:fillRect/>
          </a:stretch>
        </p:blipFill>
        <p:spPr/>
      </p:pic>
    </p:spTree>
    <p:extLst>
      <p:ext uri="{BB962C8B-B14F-4D97-AF65-F5344CB8AC3E}">
        <p14:creationId xmlns:p14="http://schemas.microsoft.com/office/powerpoint/2010/main" val="24884034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192938" cy="5143500"/>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
        <p:nvSpPr>
          <p:cNvPr id="5" name="Content Placeholder 2"/>
          <p:cNvSpPr txBox="1">
            <a:spLocks/>
          </p:cNvSpPr>
          <p:nvPr/>
        </p:nvSpPr>
        <p:spPr>
          <a:xfrm>
            <a:off x="655028" y="449070"/>
            <a:ext cx="3308010" cy="307738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accent1">
                    <a:lumMod val="75000"/>
                  </a:schemeClr>
                </a:solidFill>
                <a:latin typeface="Open Sans Light"/>
                <a:ea typeface="+mn-ea"/>
                <a:cs typeface="Open Sans Light"/>
              </a:defRPr>
            </a:lvl1pPr>
            <a:lvl2pPr marL="742950" indent="-285750" algn="l" defTabSz="457200" rtl="0" eaLnBrk="1" latinLnBrk="0" hangingPunct="1">
              <a:spcBef>
                <a:spcPct val="20000"/>
              </a:spcBef>
              <a:buFont typeface="Arial"/>
              <a:buChar char="–"/>
              <a:defRPr sz="2800" kern="1200">
                <a:solidFill>
                  <a:schemeClr val="accent1">
                    <a:lumMod val="75000"/>
                  </a:schemeClr>
                </a:solidFill>
                <a:latin typeface="Open Sans Light"/>
                <a:ea typeface="+mn-ea"/>
                <a:cs typeface="Open Sans Light"/>
              </a:defRPr>
            </a:lvl2pPr>
            <a:lvl3pPr marL="1143000" indent="-228600" algn="l" defTabSz="457200" rtl="0" eaLnBrk="1" latinLnBrk="0" hangingPunct="1">
              <a:spcBef>
                <a:spcPct val="20000"/>
              </a:spcBef>
              <a:buFont typeface="Arial"/>
              <a:buChar char="•"/>
              <a:defRPr sz="2400" kern="1200">
                <a:solidFill>
                  <a:schemeClr val="accent1">
                    <a:lumMod val="75000"/>
                  </a:schemeClr>
                </a:solidFill>
                <a:latin typeface="Open Sans Light"/>
                <a:ea typeface="+mn-ea"/>
                <a:cs typeface="Open Sans Light"/>
              </a:defRPr>
            </a:lvl3pPr>
            <a:lvl4pPr marL="16002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4pPr>
            <a:lvl5pPr marL="20574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Arial"/>
              <a:buNone/>
            </a:pPr>
            <a:r>
              <a:rPr lang="en-US" sz="1650" dirty="0" smtClean="0">
                <a:solidFill>
                  <a:srgbClr val="000000"/>
                </a:solidFill>
                <a:latin typeface="Menlo Regular"/>
                <a:cs typeface="Menlo Regular"/>
              </a:rPr>
              <a:t>project/</a:t>
            </a:r>
          </a:p>
          <a:p>
            <a:pPr marL="0" indent="0">
              <a:lnSpc>
                <a:spcPct val="90000"/>
              </a:lnSpc>
              <a:buFont typeface="Arial"/>
              <a:buNone/>
            </a:pP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moduleA</a:t>
            </a:r>
            <a:r>
              <a:rPr lang="cs-CZ" sz="1650" dirty="0" smtClean="0">
                <a:solidFill>
                  <a:srgbClr val="000000"/>
                </a:solidFill>
                <a:latin typeface="Menlo Regular"/>
                <a:cs typeface="Menlo Regular"/>
              </a:rPr>
              <a:t>/</a:t>
            </a:r>
          </a:p>
          <a:p>
            <a:pPr marL="0" indent="0">
              <a:lnSpc>
                <a:spcPct val="90000"/>
              </a:lnSpc>
              <a:buFont typeface="Arial"/>
              <a:buNone/>
            </a:pP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moduleA.js</a:t>
            </a:r>
            <a:endParaRPr lang="cs-CZ" sz="1650" dirty="0" smtClean="0">
              <a:solidFill>
                <a:srgbClr val="000000"/>
              </a:solidFill>
              <a:latin typeface="Menlo Regular"/>
              <a:cs typeface="Menlo Regular"/>
            </a:endParaRPr>
          </a:p>
          <a:p>
            <a:pPr marL="0" indent="0">
              <a:lnSpc>
                <a:spcPct val="90000"/>
              </a:lnSpc>
              <a:buFont typeface="Arial"/>
              <a:buNone/>
            </a:pP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moduleA.handlebars</a:t>
            </a:r>
            <a:endParaRPr lang="cs-CZ" sz="1650" dirty="0" smtClean="0">
              <a:solidFill>
                <a:srgbClr val="000000"/>
              </a:solidFill>
              <a:latin typeface="Menlo Regular"/>
              <a:cs typeface="Menlo Regular"/>
            </a:endParaRPr>
          </a:p>
          <a:p>
            <a:pPr marL="0" indent="0">
              <a:lnSpc>
                <a:spcPct val="90000"/>
              </a:lnSpc>
              <a:buFont typeface="Arial"/>
              <a:buNone/>
            </a:pP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moduleA.css</a:t>
            </a:r>
            <a:endParaRPr lang="cs-CZ" sz="1650" dirty="0" smtClean="0">
              <a:solidFill>
                <a:srgbClr val="000000"/>
              </a:solidFill>
              <a:latin typeface="Menlo Regular"/>
              <a:cs typeface="Menlo Regular"/>
            </a:endParaRPr>
          </a:p>
          <a:p>
            <a:pPr marL="0" indent="0">
              <a:lnSpc>
                <a:spcPct val="90000"/>
              </a:lnSpc>
              <a:buFont typeface="Arial"/>
              <a:buNone/>
            </a:pPr>
            <a:r>
              <a:rPr lang="cs-CZ" sz="1650" dirty="0">
                <a:solidFill>
                  <a:srgbClr val="000000"/>
                </a:solidFill>
                <a:latin typeface="Menlo Regular"/>
                <a:cs typeface="Menlo Regular"/>
              </a:rPr>
              <a:t> </a:t>
            </a: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moduleA_test.js</a:t>
            </a:r>
            <a:endParaRPr lang="cs-CZ" sz="1650" dirty="0" smtClean="0">
              <a:solidFill>
                <a:srgbClr val="000000"/>
              </a:solidFill>
              <a:latin typeface="Menlo Regular"/>
              <a:cs typeface="Menlo Regular"/>
            </a:endParaRPr>
          </a:p>
          <a:p>
            <a:pPr marL="0" indent="0">
              <a:lnSpc>
                <a:spcPct val="90000"/>
              </a:lnSpc>
              <a:buFont typeface="Arial"/>
              <a:buNone/>
            </a:pPr>
            <a:r>
              <a:rPr lang="cs-CZ" sz="1650" dirty="0">
                <a:solidFill>
                  <a:srgbClr val="000000"/>
                </a:solidFill>
                <a:latin typeface="Menlo Regular"/>
                <a:cs typeface="Menlo Regular"/>
              </a:rPr>
              <a:t> </a:t>
            </a: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moduleA.markdown</a:t>
            </a:r>
            <a:endParaRPr lang="cs-CZ" sz="1650" dirty="0" smtClean="0">
              <a:solidFill>
                <a:srgbClr val="000000"/>
              </a:solidFill>
              <a:latin typeface="Menlo Regular"/>
              <a:cs typeface="Menlo Regular"/>
            </a:endParaRPr>
          </a:p>
          <a:p>
            <a:pPr marL="0" indent="0">
              <a:lnSpc>
                <a:spcPct val="90000"/>
              </a:lnSpc>
              <a:buFont typeface="Arial"/>
              <a:buNone/>
            </a:pPr>
            <a:r>
              <a:rPr lang="cs-CZ" sz="1650" dirty="0">
                <a:solidFill>
                  <a:srgbClr val="000000"/>
                </a:solidFill>
                <a:latin typeface="Menlo Regular"/>
                <a:cs typeface="Menlo Regular"/>
              </a:rPr>
              <a:t> </a:t>
            </a: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test.html</a:t>
            </a:r>
            <a:endParaRPr lang="cs-CZ" sz="1650" dirty="0" smtClean="0">
              <a:solidFill>
                <a:srgbClr val="000000"/>
              </a:solidFill>
              <a:latin typeface="Menlo Regular"/>
              <a:cs typeface="Menlo Regular"/>
            </a:endParaRPr>
          </a:p>
          <a:p>
            <a:pPr marL="0" indent="0">
              <a:lnSpc>
                <a:spcPct val="90000"/>
              </a:lnSpc>
              <a:buFont typeface="Arial"/>
              <a:buNone/>
            </a:pPr>
            <a:r>
              <a:rPr lang="cs-CZ" sz="1650" dirty="0">
                <a:solidFill>
                  <a:srgbClr val="000000"/>
                </a:solidFill>
                <a:latin typeface="Menlo Regular"/>
                <a:cs typeface="Menlo Regular"/>
              </a:rPr>
              <a:t> </a:t>
            </a:r>
            <a:r>
              <a:rPr lang="cs-CZ" sz="1650" dirty="0" smtClean="0">
                <a:solidFill>
                  <a:srgbClr val="000000"/>
                </a:solidFill>
                <a:latin typeface="Menlo Regular"/>
                <a:cs typeface="Menlo Regular"/>
              </a:rPr>
              <a:t>    </a:t>
            </a:r>
            <a:r>
              <a:rPr lang="cs-CZ" sz="1650" dirty="0" err="1" smtClean="0">
                <a:solidFill>
                  <a:srgbClr val="000000"/>
                </a:solidFill>
                <a:latin typeface="Menlo Regular"/>
                <a:cs typeface="Menlo Regular"/>
              </a:rPr>
              <a:t>moduleA.html</a:t>
            </a:r>
            <a:endParaRPr lang="cs-CZ" sz="1650" dirty="0" smtClean="0">
              <a:solidFill>
                <a:srgbClr val="000000"/>
              </a:solidFill>
              <a:latin typeface="Menlo Regular"/>
              <a:cs typeface="Menlo Regular"/>
            </a:endParaRPr>
          </a:p>
          <a:p>
            <a:pPr marL="0" indent="0">
              <a:lnSpc>
                <a:spcPct val="90000"/>
              </a:lnSpc>
              <a:buFont typeface="Arial"/>
              <a:buNone/>
            </a:pPr>
            <a:r>
              <a:rPr lang="hu-HU" sz="1650" dirty="0">
                <a:solidFill>
                  <a:srgbClr val="000000"/>
                </a:solidFill>
                <a:latin typeface="Menlo Regular"/>
                <a:cs typeface="Menlo Regular"/>
              </a:rPr>
              <a:t> </a:t>
            </a:r>
            <a:r>
              <a:rPr lang="hu-HU" sz="1650" dirty="0" smtClean="0">
                <a:solidFill>
                  <a:srgbClr val="000000"/>
                </a:solidFill>
                <a:latin typeface="Menlo Regular"/>
                <a:cs typeface="Menlo Regular"/>
              </a:rPr>
              <a:t> moduleB/</a:t>
            </a:r>
            <a:endParaRPr lang="en-US" sz="1650" dirty="0" smtClean="0">
              <a:solidFill>
                <a:srgbClr val="000000"/>
              </a:solidFill>
              <a:latin typeface="Menlo Regular"/>
              <a:cs typeface="Menlo Regular"/>
            </a:endParaRPr>
          </a:p>
        </p:txBody>
      </p:sp>
      <p:sp>
        <p:nvSpPr>
          <p:cNvPr id="6" name="TextBox 5"/>
          <p:cNvSpPr txBox="1"/>
          <p:nvPr/>
        </p:nvSpPr>
        <p:spPr>
          <a:xfrm>
            <a:off x="131369" y="87739"/>
            <a:ext cx="1642143" cy="372281"/>
          </a:xfrm>
          <a:prstGeom prst="rect">
            <a:avLst/>
          </a:prstGeom>
          <a:noFill/>
        </p:spPr>
        <p:txBody>
          <a:bodyPr wrap="square" rtlCol="0">
            <a:spAutoFit/>
          </a:bodyPr>
          <a:lstStyle/>
          <a:p>
            <a:r>
              <a:rPr lang="en-US" b="1" dirty="0" smtClean="0">
                <a:solidFill>
                  <a:schemeClr val="bg1">
                    <a:lumMod val="50000"/>
                  </a:schemeClr>
                </a:solidFill>
                <a:effectLst>
                  <a:outerShdw dist="25400" dir="2700000" algn="tl" rotWithShape="0">
                    <a:schemeClr val="bg1"/>
                  </a:outerShdw>
                </a:effectLst>
              </a:rPr>
              <a:t>FOLDERS</a:t>
            </a:r>
            <a:endParaRPr lang="en-US" b="1" dirty="0">
              <a:solidFill>
                <a:schemeClr val="bg1">
                  <a:lumMod val="50000"/>
                </a:schemeClr>
              </a:solidFill>
              <a:effectLst>
                <a:outerShdw dist="25400" dir="2700000" algn="tl" rotWithShape="0">
                  <a:schemeClr val="bg1"/>
                </a:outerShdw>
              </a:effectLst>
            </a:endParaRPr>
          </a:p>
        </p:txBody>
      </p:sp>
      <p:sp>
        <p:nvSpPr>
          <p:cNvPr id="7" name="Isosceles Triangle 6"/>
          <p:cNvSpPr/>
          <p:nvPr/>
        </p:nvSpPr>
        <p:spPr>
          <a:xfrm flipV="1">
            <a:off x="218950" y="561042"/>
            <a:ext cx="173230" cy="113105"/>
          </a:xfrm>
          <a:prstGeom prst="triangle">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7F7F7F"/>
              </a:solidFill>
              <a:highlight>
                <a:srgbClr val="0D0D0D"/>
              </a:highlight>
              <a:latin typeface="Inconsolata"/>
            </a:endParaRPr>
          </a:p>
        </p:txBody>
      </p:sp>
      <p:pic>
        <p:nvPicPr>
          <p:cNvPr id="8" name="Picture 7"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548" y="1031795"/>
            <a:ext cx="175871" cy="208596"/>
          </a:xfrm>
          <a:prstGeom prst="rect">
            <a:avLst/>
          </a:prstGeom>
        </p:spPr>
      </p:pic>
      <p:pic>
        <p:nvPicPr>
          <p:cNvPr id="9" name="Picture 8"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624" y="1304634"/>
            <a:ext cx="175871" cy="208596"/>
          </a:xfrm>
          <a:prstGeom prst="rect">
            <a:avLst/>
          </a:prstGeom>
        </p:spPr>
      </p:pic>
      <p:pic>
        <p:nvPicPr>
          <p:cNvPr id="10" name="Picture 9"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624" y="1852084"/>
            <a:ext cx="175871" cy="208596"/>
          </a:xfrm>
          <a:prstGeom prst="rect">
            <a:avLst/>
          </a:prstGeom>
        </p:spPr>
      </p:pic>
      <p:pic>
        <p:nvPicPr>
          <p:cNvPr id="11" name="Picture 10"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700" y="2124923"/>
            <a:ext cx="175871" cy="208596"/>
          </a:xfrm>
          <a:prstGeom prst="rect">
            <a:avLst/>
          </a:prstGeom>
        </p:spPr>
      </p:pic>
      <p:pic>
        <p:nvPicPr>
          <p:cNvPr id="12" name="Picture 11"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144" y="2421492"/>
            <a:ext cx="175871" cy="208596"/>
          </a:xfrm>
          <a:prstGeom prst="rect">
            <a:avLst/>
          </a:prstGeom>
        </p:spPr>
      </p:pic>
      <p:pic>
        <p:nvPicPr>
          <p:cNvPr id="13" name="Picture 12"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220" y="2694331"/>
            <a:ext cx="175871" cy="208596"/>
          </a:xfrm>
          <a:prstGeom prst="rect">
            <a:avLst/>
          </a:prstGeom>
        </p:spPr>
      </p:pic>
      <p:pic>
        <p:nvPicPr>
          <p:cNvPr id="16" name="Picture 15" descr="code-file-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624" y="1589873"/>
            <a:ext cx="175871" cy="208596"/>
          </a:xfrm>
          <a:prstGeom prst="rect">
            <a:avLst/>
          </a:prstGeom>
        </p:spPr>
      </p:pic>
      <p:pic>
        <p:nvPicPr>
          <p:cNvPr id="18" name="Picture 17" descr="folder-icon-op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411" y="514780"/>
            <a:ext cx="230160" cy="178047"/>
          </a:xfrm>
          <a:prstGeom prst="rect">
            <a:avLst/>
          </a:prstGeom>
        </p:spPr>
      </p:pic>
      <p:sp>
        <p:nvSpPr>
          <p:cNvPr id="19" name="Isosceles Triangle 18"/>
          <p:cNvSpPr/>
          <p:nvPr/>
        </p:nvSpPr>
        <p:spPr>
          <a:xfrm flipV="1">
            <a:off x="481954" y="828130"/>
            <a:ext cx="173230" cy="113105"/>
          </a:xfrm>
          <a:prstGeom prst="triangle">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7F7F7F"/>
              </a:solidFill>
              <a:highlight>
                <a:srgbClr val="0D0D0D"/>
              </a:highlight>
              <a:latin typeface="Inconsolata"/>
            </a:endParaRPr>
          </a:p>
        </p:txBody>
      </p:sp>
      <p:pic>
        <p:nvPicPr>
          <p:cNvPr id="20" name="Picture 19" descr="folder-icon-op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15" y="781868"/>
            <a:ext cx="230160" cy="178047"/>
          </a:xfrm>
          <a:prstGeom prst="rect">
            <a:avLst/>
          </a:prstGeom>
        </p:spPr>
      </p:pic>
      <p:sp>
        <p:nvSpPr>
          <p:cNvPr id="21" name="Isosceles Triangle 20"/>
          <p:cNvSpPr/>
          <p:nvPr/>
        </p:nvSpPr>
        <p:spPr>
          <a:xfrm flipV="1">
            <a:off x="481954" y="3046186"/>
            <a:ext cx="173230" cy="113105"/>
          </a:xfrm>
          <a:prstGeom prst="triangle">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7F7F7F"/>
              </a:solidFill>
              <a:highlight>
                <a:srgbClr val="0D0D0D"/>
              </a:highlight>
              <a:latin typeface="Inconsolata"/>
            </a:endParaRPr>
          </a:p>
        </p:txBody>
      </p:sp>
      <p:pic>
        <p:nvPicPr>
          <p:cNvPr id="22" name="Picture 21" descr="folder-icon-op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15" y="2999924"/>
            <a:ext cx="230160" cy="178047"/>
          </a:xfrm>
          <a:prstGeom prst="rect">
            <a:avLst/>
          </a:prstGeom>
        </p:spPr>
      </p:pic>
      <p:sp>
        <p:nvSpPr>
          <p:cNvPr id="23" name="Rectangle 22"/>
          <p:cNvSpPr/>
          <p:nvPr/>
        </p:nvSpPr>
        <p:spPr>
          <a:xfrm>
            <a:off x="4193013" y="0"/>
            <a:ext cx="4950987" cy="5143501"/>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2400" dirty="0" smtClean="0">
              <a:latin typeface="Inconsolata"/>
              <a:cs typeface="Inconsolata"/>
            </a:endParaRPr>
          </a:p>
          <a:p>
            <a:endParaRPr lang="en-US" sz="2400" dirty="0">
              <a:latin typeface="Inconsolata"/>
              <a:cs typeface="Inconsolata"/>
            </a:endParaRPr>
          </a:p>
          <a:p>
            <a:endParaRPr lang="en-US" sz="2400" dirty="0" smtClean="0">
              <a:latin typeface="Inconsolata"/>
              <a:cs typeface="Inconsolata"/>
            </a:endParaRPr>
          </a:p>
          <a:p>
            <a:endParaRPr lang="en-US" sz="2400" dirty="0">
              <a:latin typeface="Inconsolata"/>
              <a:cs typeface="Inconsolata"/>
            </a:endParaRPr>
          </a:p>
          <a:p>
            <a:r>
              <a:rPr lang="en-US" sz="2400" dirty="0" smtClean="0">
                <a:solidFill>
                  <a:schemeClr val="bg1"/>
                </a:solidFill>
                <a:latin typeface="Inconsolata"/>
                <a:cs typeface="Inconsolata"/>
              </a:rPr>
              <a:t>&lt;-- MODLETS!</a:t>
            </a:r>
            <a:endParaRPr lang="en-US" sz="2400" dirty="0">
              <a:solidFill>
                <a:schemeClr val="bg1"/>
              </a:solidFill>
              <a:latin typeface="Inconsolata"/>
              <a:cs typeface="Inconsolata"/>
            </a:endParaRPr>
          </a:p>
        </p:txBody>
      </p:sp>
    </p:spTree>
    <p:extLst>
      <p:ext uri="{BB962C8B-B14F-4D97-AF65-F5344CB8AC3E}">
        <p14:creationId xmlns:p14="http://schemas.microsoft.com/office/powerpoint/2010/main" val="26888587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a:bodyPr>
          <a:lstStyle/>
          <a:p>
            <a:r>
              <a:rPr lang="en-US" dirty="0"/>
              <a:t>Easier to identify missing tests or documentation</a:t>
            </a:r>
            <a:r>
              <a:rPr lang="en-US" dirty="0" smtClean="0"/>
              <a:t>.</a:t>
            </a:r>
          </a:p>
          <a:p>
            <a:r>
              <a:rPr lang="en-US" dirty="0"/>
              <a:t>More likely to update tests and documentation</a:t>
            </a:r>
            <a:r>
              <a:rPr lang="en-US" dirty="0" smtClean="0"/>
              <a:t>.</a:t>
            </a:r>
          </a:p>
          <a:p>
            <a:r>
              <a:rPr lang="en-US" dirty="0" smtClean="0"/>
              <a:t>Good API design.</a:t>
            </a:r>
          </a:p>
          <a:p>
            <a:r>
              <a:rPr lang="en-US" dirty="0" smtClean="0"/>
              <a:t>Easier to develop in isolation.</a:t>
            </a:r>
            <a:endParaRPr lang="en-US" dirty="0"/>
          </a:p>
        </p:txBody>
      </p:sp>
    </p:spTree>
    <p:extLst>
      <p:ext uri="{BB962C8B-B14F-4D97-AF65-F5344CB8AC3E}">
        <p14:creationId xmlns:p14="http://schemas.microsoft.com/office/powerpoint/2010/main" val="23392686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a:bodyPr>
          <a:lstStyle/>
          <a:p>
            <a:r>
              <a:rPr lang="en-US" sz="2800" dirty="0">
                <a:hlinkClick r:id="rId3"/>
              </a:rPr>
              <a:t>http://localhost:3030/app/order</a:t>
            </a:r>
            <a:r>
              <a:rPr lang="en-US" sz="2800" dirty="0" smtClean="0">
                <a:hlinkClick r:id="rId3"/>
              </a:rPr>
              <a:t>/</a:t>
            </a:r>
            <a:r>
              <a:rPr lang="en-US" sz="2800" dirty="0" err="1" smtClean="0">
                <a:hlinkClick r:id="rId3"/>
              </a:rPr>
              <a:t>demo.html</a:t>
            </a:r>
            <a:endParaRPr lang="en-US" sz="2800" dirty="0"/>
          </a:p>
          <a:p>
            <a:r>
              <a:rPr lang="en-US" sz="2800" dirty="0" smtClean="0">
                <a:hlinkClick r:id="rId4"/>
              </a:rPr>
              <a:t>http</a:t>
            </a:r>
            <a:r>
              <a:rPr lang="en-US" sz="2800" dirty="0">
                <a:hlinkClick r:id="rId4"/>
              </a:rPr>
              <a:t>://localhost:3030/app/order/</a:t>
            </a:r>
            <a:r>
              <a:rPr lang="en-US" sz="2800" dirty="0" err="1">
                <a:hlinkClick r:id="rId4"/>
              </a:rPr>
              <a:t>test.html</a:t>
            </a:r>
            <a:endParaRPr lang="en-US" sz="2800" dirty="0"/>
          </a:p>
        </p:txBody>
      </p:sp>
    </p:spTree>
    <p:extLst>
      <p:ext uri="{BB962C8B-B14F-4D97-AF65-F5344CB8AC3E}">
        <p14:creationId xmlns:p14="http://schemas.microsoft.com/office/powerpoint/2010/main" val="2972244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err="1" smtClean="0"/>
              <a:t>Semver</a:t>
            </a:r>
            <a:r>
              <a:rPr lang="en-US" dirty="0" smtClean="0"/>
              <a:t> Packages</a:t>
            </a:r>
            <a:endParaRPr lang="en-US" dirty="0"/>
          </a:p>
        </p:txBody>
      </p:sp>
      <p:sp>
        <p:nvSpPr>
          <p:cNvPr id="3" name="Content Placeholder 2"/>
          <p:cNvSpPr>
            <a:spLocks noGrp="1"/>
          </p:cNvSpPr>
          <p:nvPr>
            <p:ph idx="1"/>
          </p:nvPr>
        </p:nvSpPr>
        <p:spPr/>
        <p:txBody>
          <a:bodyPr/>
          <a:lstStyle/>
          <a:p>
            <a:r>
              <a:rPr lang="en-US" dirty="0" smtClean="0"/>
              <a:t>Put modules in their own repository</a:t>
            </a:r>
          </a:p>
          <a:p>
            <a:r>
              <a:rPr lang="en-US" dirty="0" smtClean="0"/>
              <a:t>Publish them to NPM (or bower)</a:t>
            </a:r>
          </a:p>
          <a:p>
            <a:r>
              <a:rPr lang="en-US" dirty="0" smtClean="0"/>
              <a:t>Import and use in the main app</a:t>
            </a:r>
            <a:endParaRPr lang="en-US" dirty="0"/>
          </a:p>
        </p:txBody>
      </p:sp>
    </p:spTree>
    <p:extLst>
      <p:ext uri="{BB962C8B-B14F-4D97-AF65-F5344CB8AC3E}">
        <p14:creationId xmlns:p14="http://schemas.microsoft.com/office/powerpoint/2010/main" val="253742193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0"/>
          </a:blip>
          <a:stretch>
            <a:fillRect/>
          </a:stretch>
        </a:blipFill>
        <a:effectLst/>
      </p:bgPr>
    </p:bg>
    <p:spTree>
      <p:nvGrpSpPr>
        <p:cNvPr id="1" name=""/>
        <p:cNvGrpSpPr/>
        <p:nvPr/>
      </p:nvGrpSpPr>
      <p:grpSpPr>
        <a:xfrm>
          <a:off x="0" y="0"/>
          <a:ext cx="0" cy="0"/>
          <a:chOff x="0" y="0"/>
          <a:chExt cx="0" cy="0"/>
        </a:xfrm>
      </p:grpSpPr>
      <p:pic>
        <p:nvPicPr>
          <p:cNvPr id="4" name="Picture 3" descr="Cursor_and_Place_My_Ord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642" y="0"/>
            <a:ext cx="7652824" cy="5143500"/>
          </a:xfrm>
          <a:prstGeom prst="rect">
            <a:avLst/>
          </a:prstGeom>
        </p:spPr>
      </p:pic>
    </p:spTree>
    <p:extLst>
      <p:ext uri="{BB962C8B-B14F-4D97-AF65-F5344CB8AC3E}">
        <p14:creationId xmlns:p14="http://schemas.microsoft.com/office/powerpoint/2010/main" val="32799615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0"/>
          </a:blip>
          <a:stretch>
            <a:fillRect/>
          </a:stretch>
        </a:blipFill>
        <a:effectLst/>
      </p:bgPr>
    </p:bg>
    <p:spTree>
      <p:nvGrpSpPr>
        <p:cNvPr id="1" name=""/>
        <p:cNvGrpSpPr/>
        <p:nvPr/>
      </p:nvGrpSpPr>
      <p:grpSpPr>
        <a:xfrm>
          <a:off x="0" y="0"/>
          <a:ext cx="0" cy="0"/>
          <a:chOff x="0" y="0"/>
          <a:chExt cx="0" cy="0"/>
        </a:xfrm>
      </p:grpSpPr>
      <p:pic>
        <p:nvPicPr>
          <p:cNvPr id="5" name="Picture 4" descr="Cursor_and_bitovi-components_bit-tab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820" y="0"/>
            <a:ext cx="6817076" cy="5143500"/>
          </a:xfrm>
          <a:prstGeom prst="rect">
            <a:avLst/>
          </a:prstGeom>
        </p:spPr>
      </p:pic>
    </p:spTree>
    <p:extLst>
      <p:ext uri="{BB962C8B-B14F-4D97-AF65-F5344CB8AC3E}">
        <p14:creationId xmlns:p14="http://schemas.microsoft.com/office/powerpoint/2010/main" val="27549763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to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26030351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project-gri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1"/>
          <p:cNvSpPr txBox="1"/>
          <p:nvPr/>
        </p:nvSpPr>
        <p:spPr>
          <a:xfrm>
            <a:off x="295672" y="559704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038382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t-tabs-goto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949"/>
            <a:ext cx="9144000" cy="5143500"/>
          </a:xfrm>
          <a:prstGeom prst="rect">
            <a:avLst/>
          </a:prstGeom>
        </p:spPr>
      </p:pic>
    </p:spTree>
    <p:extLst>
      <p:ext uri="{BB962C8B-B14F-4D97-AF65-F5344CB8AC3E}">
        <p14:creationId xmlns:p14="http://schemas.microsoft.com/office/powerpoint/2010/main" val="302956894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Dependency Management Options</a:t>
            </a:r>
            <a:endParaRPr lang="en-US" dirty="0"/>
          </a:p>
        </p:txBody>
      </p:sp>
      <p:sp>
        <p:nvSpPr>
          <p:cNvPr id="5" name="Rectangle 4"/>
          <p:cNvSpPr/>
          <p:nvPr/>
        </p:nvSpPr>
        <p:spPr>
          <a:xfrm>
            <a:off x="0" y="1180972"/>
            <a:ext cx="9144000" cy="3970617"/>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1400" dirty="0" smtClean="0">
              <a:solidFill>
                <a:srgbClr val="F92672"/>
              </a:solidFill>
              <a:highlight>
                <a:srgbClr val="1D1D1D"/>
              </a:highlight>
              <a:latin typeface="Inconsolata"/>
            </a:endParaRPr>
          </a:p>
          <a:p>
            <a:r>
              <a:rPr lang="en-US" sz="2400" dirty="0" smtClean="0">
                <a:solidFill>
                  <a:srgbClr val="F92672"/>
                </a:solidFill>
                <a:highlight>
                  <a:srgbClr val="1D1D1D"/>
                </a:highlight>
                <a:latin typeface="Inconsolata"/>
              </a:rPr>
              <a:t>import </a:t>
            </a:r>
            <a:r>
              <a:rPr lang="en-US" sz="2400" dirty="0" err="1">
                <a:solidFill>
                  <a:srgbClr val="F8F8F2"/>
                </a:solidFill>
                <a:highlight>
                  <a:srgbClr val="1D1D1D"/>
                </a:highlight>
                <a:latin typeface="Inconsolata"/>
              </a:rPr>
              <a:t>bitTabs</a:t>
            </a:r>
            <a:r>
              <a:rPr lang="en-US" sz="2400" dirty="0">
                <a:solidFill>
                  <a:srgbClr val="F8F8F2"/>
                </a:solidFill>
                <a:highlight>
                  <a:srgbClr val="1D1D1D"/>
                </a:highlight>
                <a:latin typeface="Inconsolata"/>
              </a:rPr>
              <a:t> </a:t>
            </a:r>
            <a:r>
              <a:rPr lang="en-US" sz="2400" dirty="0" smtClean="0">
                <a:solidFill>
                  <a:srgbClr val="F92672"/>
                </a:solidFill>
                <a:highlight>
                  <a:srgbClr val="1D1D1D"/>
                </a:highlight>
                <a:latin typeface="Inconsolata"/>
              </a:rPr>
              <a:t>from </a:t>
            </a:r>
            <a:r>
              <a:rPr lang="en-US" sz="2400" dirty="0" smtClean="0">
                <a:solidFill>
                  <a:srgbClr val="FFEE99"/>
                </a:solidFill>
                <a:highlight>
                  <a:srgbClr val="1D1D1D"/>
                </a:highlight>
                <a:latin typeface="Inconsolata"/>
              </a:rPr>
              <a:t>'</a:t>
            </a:r>
            <a:r>
              <a:rPr lang="en-US" sz="2400" dirty="0">
                <a:solidFill>
                  <a:srgbClr val="FFEE99"/>
                </a:solidFill>
                <a:highlight>
                  <a:srgbClr val="1D1D1D"/>
                </a:highlight>
                <a:latin typeface="Inconsolata"/>
              </a:rPr>
              <a:t>bit-tabs'</a:t>
            </a:r>
            <a:r>
              <a:rPr lang="en-US" sz="2400" dirty="0">
                <a:solidFill>
                  <a:srgbClr val="F8F8F2"/>
                </a:solidFill>
                <a:highlight>
                  <a:srgbClr val="1D1D1D"/>
                </a:highlight>
                <a:latin typeface="Inconsolata"/>
              </a:rPr>
              <a:t>;</a:t>
            </a:r>
            <a:endParaRPr lang="en-US" sz="2200" dirty="0" smtClean="0">
              <a:solidFill>
                <a:srgbClr val="8C8C8C"/>
              </a:solidFill>
              <a:highlight>
                <a:srgbClr val="0D0D0D"/>
              </a:highlight>
              <a:latin typeface="Inconsolata"/>
              <a:cs typeface="Inconsolata"/>
            </a:endParaRPr>
          </a:p>
          <a:p>
            <a:endParaRPr lang="en-US" sz="2200" dirty="0" smtClean="0">
              <a:solidFill>
                <a:srgbClr val="8C8C8C"/>
              </a:solidFill>
              <a:highlight>
                <a:srgbClr val="0D0D0D"/>
              </a:highlight>
              <a:latin typeface="Inconsolata"/>
              <a:cs typeface="Inconsolata"/>
            </a:endParaRPr>
          </a:p>
          <a:p>
            <a:r>
              <a:rPr lang="en-US" sz="2200" dirty="0" smtClean="0">
                <a:solidFill>
                  <a:srgbClr val="8C8C8C"/>
                </a:solidFill>
                <a:highlight>
                  <a:srgbClr val="0D0D0D"/>
                </a:highlight>
                <a:latin typeface="Inconsolata"/>
                <a:cs typeface="Inconsolata"/>
              </a:rPr>
              <a:t>/</a:t>
            </a:r>
            <a:r>
              <a:rPr lang="en-US" sz="2200" dirty="0">
                <a:solidFill>
                  <a:srgbClr val="8C8C8C"/>
                </a:solidFill>
                <a:highlight>
                  <a:srgbClr val="0D0D0D"/>
                </a:highlight>
                <a:latin typeface="Inconsolata"/>
                <a:cs typeface="Inconsolata"/>
              </a:rPr>
              <a:t>/ </a:t>
            </a:r>
            <a:r>
              <a:rPr lang="en-US" sz="2200" dirty="0" err="1">
                <a:solidFill>
                  <a:srgbClr val="8C8C8C"/>
                </a:solidFill>
                <a:highlight>
                  <a:srgbClr val="0D0D0D"/>
                </a:highlight>
                <a:latin typeface="Inconsolata"/>
                <a:cs typeface="Inconsolata"/>
              </a:rPr>
              <a:t>CommonJS</a:t>
            </a:r>
            <a:r>
              <a:rPr lang="en-US" sz="2200" dirty="0">
                <a:solidFill>
                  <a:srgbClr val="8C8C8C"/>
                </a:solidFill>
                <a:highlight>
                  <a:srgbClr val="0D0D0D"/>
                </a:highlight>
                <a:latin typeface="Inconsolata"/>
                <a:cs typeface="Inconsolata"/>
              </a:rPr>
              <a:t> / </a:t>
            </a:r>
            <a:r>
              <a:rPr lang="en-US" sz="2200" dirty="0" err="1">
                <a:solidFill>
                  <a:srgbClr val="8C8C8C"/>
                </a:solidFill>
                <a:highlight>
                  <a:srgbClr val="0D0D0D"/>
                </a:highlight>
                <a:latin typeface="Inconsolata"/>
                <a:cs typeface="Inconsolata"/>
              </a:rPr>
              <a:t>Browserify</a:t>
            </a:r>
            <a:endParaRPr lang="en-US" sz="2200" dirty="0">
              <a:solidFill>
                <a:srgbClr val="8C8C8C"/>
              </a:solidFill>
              <a:highlight>
                <a:srgbClr val="0D0D0D"/>
              </a:highlight>
              <a:latin typeface="Inconsolata"/>
              <a:cs typeface="Inconsolata"/>
            </a:endParaRPr>
          </a:p>
          <a:p>
            <a:r>
              <a:rPr lang="en-US" sz="2200" i="1" dirty="0" err="1" smtClean="0">
                <a:solidFill>
                  <a:srgbClr val="66D9EF"/>
                </a:solidFill>
                <a:highlight>
                  <a:srgbClr val="0D0D0D"/>
                </a:highlight>
                <a:latin typeface="Inconsolata"/>
                <a:cs typeface="Inconsolata"/>
              </a:rPr>
              <a:t>var</a:t>
            </a:r>
            <a:r>
              <a:rPr lang="en-US" sz="2200" i="1" dirty="0" smtClean="0">
                <a:solidFill>
                  <a:srgbClr val="66D9EF"/>
                </a:solidFill>
                <a:highlight>
                  <a:srgbClr val="0D0D0D"/>
                </a:highlight>
                <a:latin typeface="Inconsolata"/>
                <a:cs typeface="Inconsolata"/>
              </a:rPr>
              <a:t> </a:t>
            </a:r>
            <a:r>
              <a:rPr lang="en-US" sz="2200" i="1" dirty="0" err="1" smtClean="0">
                <a:solidFill>
                  <a:srgbClr val="F8F8F2"/>
                </a:solidFill>
                <a:highlight>
                  <a:srgbClr val="0D0D0D"/>
                </a:highlight>
                <a:latin typeface="Inconsolata"/>
                <a:cs typeface="Inconsolata"/>
              </a:rPr>
              <a:t>bitTabs</a:t>
            </a:r>
            <a:r>
              <a:rPr lang="en-US" sz="2200" i="1" dirty="0" smtClean="0">
                <a:solidFill>
                  <a:srgbClr val="F8F8F2"/>
                </a:solidFill>
                <a:highlight>
                  <a:srgbClr val="0D0D0D"/>
                </a:highlight>
                <a:latin typeface="Inconsolata"/>
                <a:cs typeface="Inconsolata"/>
              </a:rPr>
              <a:t> </a:t>
            </a:r>
            <a:r>
              <a:rPr lang="en-US" sz="2200" i="1" dirty="0" smtClean="0">
                <a:solidFill>
                  <a:srgbClr val="F92672"/>
                </a:solidFill>
                <a:highlight>
                  <a:srgbClr val="0D0D0D"/>
                </a:highlight>
                <a:latin typeface="Inconsolata"/>
                <a:cs typeface="Inconsolata"/>
              </a:rPr>
              <a:t>= </a:t>
            </a:r>
            <a:r>
              <a:rPr lang="en-US" sz="2200" i="1" dirty="0" smtClean="0">
                <a:solidFill>
                  <a:srgbClr val="F8F8F2"/>
                </a:solidFill>
                <a:highlight>
                  <a:srgbClr val="0D0D0D"/>
                </a:highlight>
                <a:latin typeface="Inconsolata"/>
                <a:cs typeface="Inconsolata"/>
              </a:rPr>
              <a:t>require(</a:t>
            </a:r>
            <a:r>
              <a:rPr lang="en-US" sz="2200" i="1" dirty="0" smtClean="0">
                <a:solidFill>
                  <a:srgbClr val="FFEE99"/>
                </a:solidFill>
                <a:highlight>
                  <a:srgbClr val="0D0D0D"/>
                </a:highlight>
                <a:latin typeface="Inconsolata"/>
                <a:cs typeface="Inconsolata"/>
              </a:rPr>
              <a:t>'bit-tabs'</a:t>
            </a:r>
            <a:r>
              <a:rPr lang="en-US" sz="2200" i="1" dirty="0" smtClean="0">
                <a:solidFill>
                  <a:srgbClr val="F8F8F2"/>
                </a:solidFill>
                <a:highlight>
                  <a:srgbClr val="0D0D0D"/>
                </a:highlight>
                <a:latin typeface="Inconsolata"/>
                <a:cs typeface="Inconsolata"/>
              </a:rPr>
              <a:t>);</a:t>
            </a:r>
          </a:p>
          <a:p>
            <a:endParaRPr lang="en-US" dirty="0">
              <a:latin typeface="Inconsolata"/>
              <a:cs typeface="Inconsolata"/>
            </a:endParaRPr>
          </a:p>
          <a:p>
            <a:r>
              <a:rPr lang="pl-PL" sz="2200" dirty="0">
                <a:solidFill>
                  <a:srgbClr val="8C8C8C"/>
                </a:solidFill>
                <a:highlight>
                  <a:srgbClr val="0D0D0D"/>
                </a:highlight>
                <a:latin typeface="Inconsolata"/>
                <a:cs typeface="Inconsolata"/>
              </a:rPr>
              <a:t>// AMD / </a:t>
            </a:r>
            <a:r>
              <a:rPr lang="pl-PL" sz="2200" dirty="0" err="1">
                <a:solidFill>
                  <a:srgbClr val="8C8C8C"/>
                </a:solidFill>
                <a:highlight>
                  <a:srgbClr val="0D0D0D"/>
                </a:highlight>
                <a:latin typeface="Inconsolata"/>
                <a:cs typeface="Inconsolata"/>
              </a:rPr>
              <a:t>r.js</a:t>
            </a:r>
            <a:endParaRPr lang="pl-PL" sz="2200" dirty="0">
              <a:solidFill>
                <a:srgbClr val="8C8C8C"/>
              </a:solidFill>
              <a:highlight>
                <a:srgbClr val="0D0D0D"/>
              </a:highlight>
              <a:latin typeface="Inconsolata"/>
              <a:cs typeface="Inconsolata"/>
            </a:endParaRPr>
          </a:p>
          <a:p>
            <a:r>
              <a:rPr lang="pl-PL" sz="2200" dirty="0" err="1">
                <a:solidFill>
                  <a:srgbClr val="F8F8F2"/>
                </a:solidFill>
                <a:highlight>
                  <a:srgbClr val="0D0D0D"/>
                </a:highlight>
                <a:latin typeface="Inconsolata"/>
                <a:cs typeface="Inconsolata"/>
              </a:rPr>
              <a:t>define</a:t>
            </a:r>
            <a:r>
              <a:rPr lang="pl-PL" sz="2200" dirty="0">
                <a:solidFill>
                  <a:srgbClr val="F8F8F2"/>
                </a:solidFill>
                <a:highlight>
                  <a:srgbClr val="0D0D0D"/>
                </a:highlight>
                <a:latin typeface="Inconsolata"/>
                <a:cs typeface="Inconsolata"/>
              </a:rPr>
              <a:t>([</a:t>
            </a:r>
            <a:r>
              <a:rPr lang="pl-PL" sz="2200" dirty="0">
                <a:solidFill>
                  <a:srgbClr val="FFEE99"/>
                </a:solidFill>
                <a:highlight>
                  <a:srgbClr val="0D0D0D"/>
                </a:highlight>
                <a:latin typeface="Inconsolata"/>
                <a:cs typeface="Inconsolata"/>
              </a:rPr>
              <a:t>'bit-</a:t>
            </a:r>
            <a:r>
              <a:rPr lang="pl-PL" sz="2200" dirty="0" err="1">
                <a:solidFill>
                  <a:srgbClr val="FFEE99"/>
                </a:solidFill>
                <a:highlight>
                  <a:srgbClr val="0D0D0D"/>
                </a:highlight>
                <a:latin typeface="Inconsolata"/>
                <a:cs typeface="Inconsolata"/>
              </a:rPr>
              <a:t>tabs</a:t>
            </a:r>
            <a:r>
              <a:rPr lang="pl-PL" sz="2200" dirty="0">
                <a:solidFill>
                  <a:srgbClr val="FFEE99"/>
                </a:solidFill>
                <a:highlight>
                  <a:srgbClr val="0D0D0D"/>
                </a:highlight>
                <a:latin typeface="Inconsolata"/>
                <a:cs typeface="Inconsolata"/>
              </a:rPr>
              <a:t>'</a:t>
            </a:r>
            <a:r>
              <a:rPr lang="pl-PL" sz="2200" dirty="0">
                <a:solidFill>
                  <a:srgbClr val="F8F8F2"/>
                </a:solidFill>
                <a:highlight>
                  <a:srgbClr val="0D0D0D"/>
                </a:highlight>
                <a:latin typeface="Inconsolata"/>
                <a:cs typeface="Inconsolata"/>
              </a:rPr>
              <a:t>], </a:t>
            </a:r>
            <a:r>
              <a:rPr lang="pl-PL" sz="2200" i="1" dirty="0" err="1">
                <a:solidFill>
                  <a:srgbClr val="66D9EF"/>
                </a:solidFill>
                <a:highlight>
                  <a:srgbClr val="0D0D0D"/>
                </a:highlight>
                <a:latin typeface="Inconsolata"/>
                <a:cs typeface="Inconsolata"/>
              </a:rPr>
              <a:t>function</a:t>
            </a:r>
            <a:r>
              <a:rPr lang="pl-PL" sz="2200" i="1" dirty="0">
                <a:solidFill>
                  <a:srgbClr val="F8F8F2"/>
                </a:solidFill>
                <a:highlight>
                  <a:srgbClr val="0D0D0D"/>
                </a:highlight>
                <a:latin typeface="Inconsolata"/>
                <a:cs typeface="Inconsolata"/>
              </a:rPr>
              <a:t>(</a:t>
            </a:r>
            <a:r>
              <a:rPr lang="pl-PL" sz="2200" i="1" dirty="0" err="1">
                <a:solidFill>
                  <a:srgbClr val="FD971F"/>
                </a:solidFill>
                <a:highlight>
                  <a:srgbClr val="0D0D0D"/>
                </a:highlight>
                <a:latin typeface="Inconsolata"/>
                <a:cs typeface="Inconsolata"/>
              </a:rPr>
              <a:t>bitTabs</a:t>
            </a:r>
            <a:r>
              <a:rPr lang="pl-PL" sz="2200" i="1" dirty="0">
                <a:solidFill>
                  <a:srgbClr val="F8F8F2"/>
                </a:solidFill>
                <a:highlight>
                  <a:srgbClr val="0D0D0D"/>
                </a:highlight>
                <a:latin typeface="Inconsolata"/>
                <a:cs typeface="Inconsolata"/>
              </a:rPr>
              <a:t>){})</a:t>
            </a:r>
            <a:r>
              <a:rPr lang="pl-PL" sz="2200" i="1" dirty="0" smtClean="0">
                <a:solidFill>
                  <a:srgbClr val="F8F8F2"/>
                </a:solidFill>
                <a:highlight>
                  <a:srgbClr val="0D0D0D"/>
                </a:highlight>
                <a:latin typeface="Inconsolata"/>
                <a:cs typeface="Inconsolata"/>
              </a:rPr>
              <a:t>;</a:t>
            </a:r>
          </a:p>
          <a:p>
            <a:endParaRPr lang="en-US" sz="1600" dirty="0" smtClean="0">
              <a:solidFill>
                <a:srgbClr val="8C8C8C"/>
              </a:solidFill>
              <a:highlight>
                <a:srgbClr val="0D0D0D"/>
              </a:highlight>
              <a:latin typeface="Inconsolata"/>
              <a:cs typeface="Inconsolata"/>
            </a:endParaRPr>
          </a:p>
          <a:p>
            <a:r>
              <a:rPr lang="en-US" sz="2200" dirty="0" smtClean="0">
                <a:solidFill>
                  <a:srgbClr val="8C8C8C"/>
                </a:solidFill>
                <a:highlight>
                  <a:srgbClr val="0D0D0D"/>
                </a:highlight>
                <a:latin typeface="Inconsolata"/>
                <a:cs typeface="Inconsolata"/>
              </a:rPr>
              <a:t>&lt;</a:t>
            </a:r>
            <a:r>
              <a:rPr lang="en-US" sz="2200" dirty="0">
                <a:solidFill>
                  <a:srgbClr val="8C8C8C"/>
                </a:solidFill>
                <a:highlight>
                  <a:srgbClr val="0D0D0D"/>
                </a:highlight>
                <a:latin typeface="Inconsolata"/>
                <a:cs typeface="Inconsolata"/>
              </a:rPr>
              <a:t>!-- Script and Link tags --&gt;</a:t>
            </a:r>
          </a:p>
          <a:p>
            <a:r>
              <a:rPr lang="en-US" sz="2200" dirty="0" smtClean="0">
                <a:solidFill>
                  <a:srgbClr val="F8F8F2"/>
                </a:solidFill>
                <a:highlight>
                  <a:srgbClr val="0D0D0D"/>
                </a:highlight>
                <a:latin typeface="Inconsolata"/>
                <a:cs typeface="Inconsolata"/>
              </a:rPr>
              <a:t>&lt;</a:t>
            </a:r>
            <a:r>
              <a:rPr lang="en-US" sz="2200" dirty="0">
                <a:solidFill>
                  <a:srgbClr val="F92672"/>
                </a:solidFill>
                <a:highlight>
                  <a:srgbClr val="0D0D0D"/>
                </a:highlight>
                <a:latin typeface="Inconsolata"/>
                <a:cs typeface="Inconsolata"/>
              </a:rPr>
              <a:t>script </a:t>
            </a:r>
            <a:r>
              <a:rPr lang="en-US" sz="2200" dirty="0" err="1">
                <a:solidFill>
                  <a:srgbClr val="A6E22E"/>
                </a:solidFill>
                <a:highlight>
                  <a:srgbClr val="0D0D0D"/>
                </a:highlight>
                <a:latin typeface="Inconsolata"/>
                <a:cs typeface="Inconsolata"/>
              </a:rPr>
              <a:t>src</a:t>
            </a:r>
            <a:r>
              <a:rPr lang="en-US" sz="2200" dirty="0">
                <a:solidFill>
                  <a:srgbClr val="F8F8F2"/>
                </a:solidFill>
                <a:highlight>
                  <a:srgbClr val="0D0D0D"/>
                </a:highlight>
                <a:latin typeface="Inconsolata"/>
                <a:cs typeface="Inconsolata"/>
              </a:rPr>
              <a:t>=</a:t>
            </a:r>
            <a:r>
              <a:rPr lang="en-US" sz="2200" dirty="0">
                <a:solidFill>
                  <a:srgbClr val="FFEE99"/>
                </a:solidFill>
                <a:highlight>
                  <a:srgbClr val="0D0D0D"/>
                </a:highlight>
                <a:latin typeface="Inconsolata"/>
                <a:cs typeface="Inconsolata"/>
              </a:rPr>
              <a:t>'bit-</a:t>
            </a:r>
            <a:r>
              <a:rPr lang="en-US" sz="2200" dirty="0" err="1">
                <a:solidFill>
                  <a:srgbClr val="FFEE99"/>
                </a:solidFill>
                <a:highlight>
                  <a:srgbClr val="0D0D0D"/>
                </a:highlight>
                <a:latin typeface="Inconsolata"/>
                <a:cs typeface="Inconsolata"/>
              </a:rPr>
              <a:t>tabs.js</a:t>
            </a:r>
            <a:r>
              <a:rPr lang="en-US" sz="2200" dirty="0">
                <a:solidFill>
                  <a:srgbClr val="FFEE99"/>
                </a:solidFill>
                <a:highlight>
                  <a:srgbClr val="0D0D0D"/>
                </a:highlight>
                <a:latin typeface="Inconsolata"/>
                <a:cs typeface="Inconsolata"/>
              </a:rPr>
              <a:t>'</a:t>
            </a:r>
            <a:r>
              <a:rPr lang="en-US" sz="2200" dirty="0">
                <a:solidFill>
                  <a:srgbClr val="F8F8F2"/>
                </a:solidFill>
                <a:highlight>
                  <a:srgbClr val="0D0D0D"/>
                </a:highlight>
                <a:latin typeface="Inconsolata"/>
                <a:cs typeface="Inconsolata"/>
              </a:rPr>
              <a:t>&gt;&lt;/</a:t>
            </a:r>
            <a:r>
              <a:rPr lang="en-US" sz="2200" dirty="0">
                <a:solidFill>
                  <a:srgbClr val="F92672"/>
                </a:solidFill>
                <a:highlight>
                  <a:srgbClr val="0D0D0D"/>
                </a:highlight>
                <a:latin typeface="Inconsolata"/>
                <a:cs typeface="Inconsolata"/>
              </a:rPr>
              <a:t>script</a:t>
            </a:r>
            <a:r>
              <a:rPr lang="en-US" sz="2200" dirty="0">
                <a:solidFill>
                  <a:srgbClr val="F8F8F2"/>
                </a:solidFill>
                <a:highlight>
                  <a:srgbClr val="0D0D0D"/>
                </a:highlight>
                <a:latin typeface="Inconsolata"/>
                <a:cs typeface="Inconsolata"/>
              </a:rPr>
              <a:t>&gt;</a:t>
            </a:r>
          </a:p>
          <a:p>
            <a:r>
              <a:rPr lang="en-US" sz="2200" dirty="0">
                <a:solidFill>
                  <a:srgbClr val="F8F8F2"/>
                </a:solidFill>
                <a:highlight>
                  <a:srgbClr val="0D0D0D"/>
                </a:highlight>
                <a:latin typeface="Inconsolata"/>
                <a:cs typeface="Inconsolata"/>
              </a:rPr>
              <a:t>&lt;</a:t>
            </a:r>
            <a:r>
              <a:rPr lang="en-US" sz="2200" dirty="0">
                <a:solidFill>
                  <a:srgbClr val="F92672"/>
                </a:solidFill>
                <a:highlight>
                  <a:srgbClr val="0D0D0D"/>
                </a:highlight>
                <a:latin typeface="Inconsolata"/>
                <a:cs typeface="Inconsolata"/>
              </a:rPr>
              <a:t>link </a:t>
            </a:r>
            <a:r>
              <a:rPr lang="en-US" sz="2200" dirty="0" err="1">
                <a:solidFill>
                  <a:srgbClr val="A6E22E"/>
                </a:solidFill>
                <a:highlight>
                  <a:srgbClr val="0D0D0D"/>
                </a:highlight>
                <a:latin typeface="Inconsolata"/>
                <a:cs typeface="Inconsolata"/>
              </a:rPr>
              <a:t>href</a:t>
            </a:r>
            <a:r>
              <a:rPr lang="en-US" sz="2200" dirty="0">
                <a:solidFill>
                  <a:srgbClr val="F8F8F2"/>
                </a:solidFill>
                <a:highlight>
                  <a:srgbClr val="0D0D0D"/>
                </a:highlight>
                <a:latin typeface="Inconsolata"/>
                <a:cs typeface="Inconsolata"/>
              </a:rPr>
              <a:t>=</a:t>
            </a:r>
            <a:r>
              <a:rPr lang="en-US" sz="2200" dirty="0">
                <a:solidFill>
                  <a:srgbClr val="FFEE99"/>
                </a:solidFill>
                <a:highlight>
                  <a:srgbClr val="0D0D0D"/>
                </a:highlight>
                <a:latin typeface="Inconsolata"/>
                <a:cs typeface="Inconsolata"/>
              </a:rPr>
              <a:t>'bit-</a:t>
            </a:r>
            <a:r>
              <a:rPr lang="en-US" sz="2200" dirty="0" err="1">
                <a:solidFill>
                  <a:srgbClr val="FFEE99"/>
                </a:solidFill>
                <a:highlight>
                  <a:srgbClr val="0D0D0D"/>
                </a:highlight>
                <a:latin typeface="Inconsolata"/>
                <a:cs typeface="Inconsolata"/>
              </a:rPr>
              <a:t>tabs.css</a:t>
            </a:r>
            <a:r>
              <a:rPr lang="en-US" sz="2200" dirty="0">
                <a:solidFill>
                  <a:srgbClr val="FFEE99"/>
                </a:solidFill>
                <a:highlight>
                  <a:srgbClr val="0D0D0D"/>
                </a:highlight>
                <a:latin typeface="Inconsolata"/>
                <a:cs typeface="Inconsolata"/>
              </a:rPr>
              <a:t>' </a:t>
            </a:r>
            <a:r>
              <a:rPr lang="en-US" sz="2200" dirty="0" err="1">
                <a:solidFill>
                  <a:srgbClr val="A6E22E"/>
                </a:solidFill>
                <a:highlight>
                  <a:srgbClr val="0D0D0D"/>
                </a:highlight>
                <a:latin typeface="Inconsolata"/>
                <a:cs typeface="Inconsolata"/>
              </a:rPr>
              <a:t>rel</a:t>
            </a:r>
            <a:r>
              <a:rPr lang="en-US" sz="2200" dirty="0">
                <a:solidFill>
                  <a:srgbClr val="F8F8F2"/>
                </a:solidFill>
                <a:highlight>
                  <a:srgbClr val="0D0D0D"/>
                </a:highlight>
                <a:latin typeface="Inconsolata"/>
                <a:cs typeface="Inconsolata"/>
              </a:rPr>
              <a:t>=</a:t>
            </a:r>
            <a:r>
              <a:rPr lang="en-US" sz="2200" dirty="0">
                <a:solidFill>
                  <a:srgbClr val="FFEE99"/>
                </a:solidFill>
                <a:highlight>
                  <a:srgbClr val="0D0D0D"/>
                </a:highlight>
                <a:latin typeface="Inconsolata"/>
                <a:cs typeface="Inconsolata"/>
              </a:rPr>
              <a:t>'</a:t>
            </a:r>
            <a:r>
              <a:rPr lang="en-US" sz="2200" dirty="0" err="1">
                <a:solidFill>
                  <a:srgbClr val="FFEE99"/>
                </a:solidFill>
                <a:highlight>
                  <a:srgbClr val="0D0D0D"/>
                </a:highlight>
                <a:latin typeface="Inconsolata"/>
                <a:cs typeface="Inconsolata"/>
              </a:rPr>
              <a:t>stylesheet</a:t>
            </a:r>
            <a:r>
              <a:rPr lang="en-US" sz="2200" dirty="0">
                <a:solidFill>
                  <a:srgbClr val="FFEE99"/>
                </a:solidFill>
                <a:highlight>
                  <a:srgbClr val="0D0D0D"/>
                </a:highlight>
                <a:latin typeface="Inconsolata"/>
                <a:cs typeface="Inconsolata"/>
              </a:rPr>
              <a:t>'</a:t>
            </a:r>
            <a:r>
              <a:rPr lang="en-US" sz="2200" dirty="0">
                <a:solidFill>
                  <a:srgbClr val="F8F8F2"/>
                </a:solidFill>
                <a:highlight>
                  <a:srgbClr val="0D0D0D"/>
                </a:highlight>
                <a:latin typeface="Inconsolata"/>
                <a:cs typeface="Inconsolata"/>
              </a:rPr>
              <a:t>&gt;</a:t>
            </a:r>
            <a:endParaRPr lang="pl-PL" sz="2200" dirty="0">
              <a:latin typeface="Inconsolata"/>
              <a:cs typeface="Inconsolata"/>
            </a:endParaRPr>
          </a:p>
        </p:txBody>
      </p:sp>
      <p:sp>
        <p:nvSpPr>
          <p:cNvPr id="4" name="Rectangle 3"/>
          <p:cNvSpPr/>
          <p:nvPr/>
        </p:nvSpPr>
        <p:spPr>
          <a:xfrm>
            <a:off x="1" y="1180972"/>
            <a:ext cx="9144000" cy="147808"/>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Tree>
    <p:extLst>
      <p:ext uri="{BB962C8B-B14F-4D97-AF65-F5344CB8AC3E}">
        <p14:creationId xmlns:p14="http://schemas.microsoft.com/office/powerpoint/2010/main" val="14974319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eal.export.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47" y="32847"/>
            <a:ext cx="9144001" cy="5143500"/>
          </a:xfrm>
          <a:prstGeom prst="rect">
            <a:avLst/>
          </a:prstGeom>
        </p:spPr>
      </p:pic>
    </p:spTree>
    <p:extLst>
      <p:ext uri="{BB962C8B-B14F-4D97-AF65-F5344CB8AC3E}">
        <p14:creationId xmlns:p14="http://schemas.microsoft.com/office/powerpoint/2010/main" val="44463494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Semver</a:t>
            </a:r>
            <a:r>
              <a:rPr lang="en-US" dirty="0" smtClean="0"/>
              <a:t> Packages Benefits</a:t>
            </a:r>
            <a:endParaRPr lang="en-US" dirty="0"/>
          </a:p>
        </p:txBody>
      </p:sp>
      <p:sp>
        <p:nvSpPr>
          <p:cNvPr id="3" name="Content Placeholder 2"/>
          <p:cNvSpPr>
            <a:spLocks noGrp="1"/>
          </p:cNvSpPr>
          <p:nvPr>
            <p:ph idx="1"/>
          </p:nvPr>
        </p:nvSpPr>
        <p:spPr/>
        <p:txBody>
          <a:bodyPr/>
          <a:lstStyle/>
          <a:p>
            <a:r>
              <a:rPr lang="en-US" dirty="0" smtClean="0"/>
              <a:t>Reuse</a:t>
            </a:r>
          </a:p>
          <a:p>
            <a:r>
              <a:rPr lang="en-US" dirty="0" smtClean="0"/>
              <a:t>Thinking </a:t>
            </a:r>
            <a:r>
              <a:rPr lang="en-US" dirty="0" err="1" smtClean="0"/>
              <a:t>Semver</a:t>
            </a:r>
            <a:endParaRPr lang="en-US" dirty="0" smtClean="0"/>
          </a:p>
          <a:p>
            <a:r>
              <a:rPr lang="en-US" dirty="0" smtClean="0"/>
              <a:t>Easier </a:t>
            </a:r>
            <a:r>
              <a:rPr lang="en-US" dirty="0"/>
              <a:t>R</a:t>
            </a:r>
            <a:r>
              <a:rPr lang="en-US" dirty="0" smtClean="0"/>
              <a:t>elease Management</a:t>
            </a:r>
          </a:p>
          <a:p>
            <a:r>
              <a:rPr lang="en-US" dirty="0" smtClean="0"/>
              <a:t>Client Side Open Source</a:t>
            </a:r>
            <a:endParaRPr lang="en-US" dirty="0"/>
          </a:p>
        </p:txBody>
      </p:sp>
    </p:spTree>
    <p:extLst>
      <p:ext uri="{BB962C8B-B14F-4D97-AF65-F5344CB8AC3E}">
        <p14:creationId xmlns:p14="http://schemas.microsoft.com/office/powerpoint/2010/main" val="8487753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Custom HTML Composition</a:t>
            </a:r>
            <a:endParaRPr lang="en-US" dirty="0"/>
          </a:p>
        </p:txBody>
      </p:sp>
      <p:sp>
        <p:nvSpPr>
          <p:cNvPr id="6" name="Content Placeholder 2"/>
          <p:cNvSpPr>
            <a:spLocks noGrp="1"/>
          </p:cNvSpPr>
          <p:nvPr>
            <p:ph idx="1"/>
          </p:nvPr>
        </p:nvSpPr>
        <p:spPr>
          <a:xfrm>
            <a:off x="457200" y="1200151"/>
            <a:ext cx="8229600" cy="3394472"/>
          </a:xfrm>
        </p:spPr>
        <p:txBody>
          <a:bodyPr/>
          <a:lstStyle/>
          <a:p>
            <a:r>
              <a:rPr lang="en-US" dirty="0" smtClean="0"/>
              <a:t>It’s awesome!</a:t>
            </a:r>
          </a:p>
          <a:p>
            <a:r>
              <a:rPr lang="en-US" dirty="0" smtClean="0"/>
              <a:t>Composable Elements</a:t>
            </a:r>
          </a:p>
          <a:p>
            <a:r>
              <a:rPr lang="en-US" dirty="0" smtClean="0"/>
              <a:t>Template Dependencies</a:t>
            </a:r>
          </a:p>
          <a:p>
            <a:r>
              <a:rPr lang="en-US" dirty="0" smtClean="0"/>
              <a:t>Composing Custom HTML Elements</a:t>
            </a:r>
            <a:endParaRPr lang="en-US" dirty="0"/>
          </a:p>
        </p:txBody>
      </p:sp>
    </p:spTree>
    <p:extLst>
      <p:ext uri="{BB962C8B-B14F-4D97-AF65-F5344CB8AC3E}">
        <p14:creationId xmlns:p14="http://schemas.microsoft.com/office/powerpoint/2010/main" val="38844819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ound Same Side Corner Rectangle 6"/>
          <p:cNvSpPr/>
          <p:nvPr/>
        </p:nvSpPr>
        <p:spPr>
          <a:xfrm>
            <a:off x="83684" y="71466"/>
            <a:ext cx="1971012" cy="604590"/>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smtClean="0">
                <a:latin typeface="Inconsolata"/>
                <a:cs typeface="Inconsolata"/>
              </a:rPr>
              <a:t>page.html</a:t>
            </a:r>
            <a:endParaRPr lang="en-US" sz="2400" dirty="0">
              <a:latin typeface="Inconsolata"/>
              <a:cs typeface="Inconsolata"/>
            </a:endParaRPr>
          </a:p>
        </p:txBody>
      </p:sp>
      <p:sp>
        <p:nvSpPr>
          <p:cNvPr id="9" name="Multiply 8"/>
          <p:cNvSpPr/>
          <p:nvPr/>
        </p:nvSpPr>
        <p:spPr>
          <a:xfrm>
            <a:off x="1706059" y="265349"/>
            <a:ext cx="255909" cy="227441"/>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8" name="Rectangle 7"/>
          <p:cNvSpPr/>
          <p:nvPr/>
        </p:nvSpPr>
        <p:spPr>
          <a:xfrm>
            <a:off x="0" y="631400"/>
            <a:ext cx="9144000" cy="4512101"/>
          </a:xfrm>
          <a:prstGeom prst="rect">
            <a:avLst/>
          </a:prstGeom>
          <a:solidFill>
            <a:schemeClr val="tx1">
              <a:lumMod val="85000"/>
              <a:lumOff val="1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2400" dirty="0" smtClean="0">
              <a:solidFill>
                <a:srgbClr val="F8F8F2"/>
              </a:solidFill>
              <a:highlight>
                <a:srgbClr val="0D0D0D"/>
              </a:highlight>
              <a:latin typeface="Inconsolata"/>
              <a:cs typeface="Inconsolata"/>
            </a:endParaRPr>
          </a:p>
          <a:p>
            <a:r>
              <a:rPr lang="en-US" sz="2400" dirty="0" smtClean="0">
                <a:solidFill>
                  <a:srgbClr val="F8F8F2"/>
                </a:solidFill>
                <a:highlight>
                  <a:srgbClr val="0D0D0D"/>
                </a:highlight>
                <a:latin typeface="Inconsolata"/>
                <a:cs typeface="Inconsolata"/>
              </a:rPr>
              <a:t>&lt;</a:t>
            </a:r>
            <a:r>
              <a:rPr lang="en-US" sz="2400" dirty="0">
                <a:solidFill>
                  <a:srgbClr val="F92672"/>
                </a:solidFill>
                <a:highlight>
                  <a:srgbClr val="0D0D0D"/>
                </a:highlight>
                <a:latin typeface="Inconsolata"/>
                <a:cs typeface="Inconsolata"/>
              </a:rPr>
              <a:t>html</a:t>
            </a:r>
            <a:r>
              <a:rPr lang="en-US" sz="2400" dirty="0">
                <a:solidFill>
                  <a:srgbClr val="F8F8F2"/>
                </a:solidFill>
                <a:highlight>
                  <a:srgbClr val="0D0D0D"/>
                </a:highlight>
                <a:latin typeface="Inconsolata"/>
                <a:cs typeface="Inconsolata"/>
              </a:rPr>
              <a:t>&gt;</a:t>
            </a:r>
          </a:p>
          <a:p>
            <a:r>
              <a:rPr lang="en-US" sz="2400" dirty="0">
                <a:solidFill>
                  <a:srgbClr val="F8F8F2"/>
                </a:solidFill>
                <a:highlight>
                  <a:srgbClr val="0D0D0D"/>
                </a:highlight>
                <a:latin typeface="Inconsolata"/>
                <a:cs typeface="Inconsolata"/>
              </a:rPr>
              <a:t>	&lt;</a:t>
            </a:r>
            <a:r>
              <a:rPr lang="en-US" sz="2400" dirty="0">
                <a:solidFill>
                  <a:srgbClr val="F92672"/>
                </a:solidFill>
                <a:highlight>
                  <a:srgbClr val="0D0D0D"/>
                </a:highlight>
                <a:latin typeface="Inconsolata"/>
                <a:cs typeface="Inconsolata"/>
              </a:rPr>
              <a:t>body</a:t>
            </a:r>
            <a:r>
              <a:rPr lang="en-US" sz="2400" dirty="0">
                <a:solidFill>
                  <a:srgbClr val="F8F8F2"/>
                </a:solidFill>
                <a:highlight>
                  <a:srgbClr val="0D0D0D"/>
                </a:highlight>
                <a:latin typeface="Inconsolata"/>
                <a:cs typeface="Inconsolata"/>
              </a:rPr>
              <a:t>&gt;</a:t>
            </a:r>
          </a:p>
          <a:p>
            <a:r>
              <a:rPr lang="en-US" sz="2400" dirty="0">
                <a:solidFill>
                  <a:srgbClr val="F8F8F2"/>
                </a:solidFill>
                <a:highlight>
                  <a:srgbClr val="0D0D0D"/>
                </a:highlight>
                <a:latin typeface="Inconsolata"/>
                <a:cs typeface="Inconsolata"/>
              </a:rPr>
              <a:t>		&lt;</a:t>
            </a:r>
            <a:r>
              <a:rPr lang="en-US" sz="2400" dirty="0">
                <a:solidFill>
                  <a:srgbClr val="F92672"/>
                </a:solidFill>
                <a:highlight>
                  <a:srgbClr val="0D0D0D"/>
                </a:highlight>
                <a:latin typeface="Inconsolata"/>
                <a:cs typeface="Inconsolata"/>
              </a:rPr>
              <a:t>input </a:t>
            </a:r>
            <a:r>
              <a:rPr lang="en-US" sz="2400" dirty="0">
                <a:solidFill>
                  <a:srgbClr val="A6E22E"/>
                </a:solidFill>
                <a:highlight>
                  <a:srgbClr val="0D0D0D"/>
                </a:highlight>
                <a:latin typeface="Inconsolata"/>
                <a:cs typeface="Inconsolata"/>
              </a:rPr>
              <a:t>id</a:t>
            </a:r>
            <a:r>
              <a:rPr lang="en-US" sz="2400" dirty="0">
                <a:solidFill>
                  <a:srgbClr val="F8F8F2"/>
                </a:solidFill>
                <a:highlight>
                  <a:srgbClr val="0D0D0D"/>
                </a:highlight>
                <a:latin typeface="Inconsolata"/>
                <a:cs typeface="Inconsolata"/>
              </a:rPr>
              <a:t>=</a:t>
            </a:r>
            <a:r>
              <a:rPr lang="en-US" sz="2400" dirty="0">
                <a:solidFill>
                  <a:srgbClr val="FFEE99"/>
                </a:solidFill>
                <a:highlight>
                  <a:srgbClr val="0D0D0D"/>
                </a:highlight>
                <a:latin typeface="Inconsolata"/>
                <a:cs typeface="Inconsolata"/>
              </a:rPr>
              <a:t>'</a:t>
            </a:r>
            <a:r>
              <a:rPr lang="en-US" sz="2400" dirty="0" err="1">
                <a:solidFill>
                  <a:srgbClr val="FFEE99"/>
                </a:solidFill>
                <a:highlight>
                  <a:srgbClr val="0D0D0D"/>
                </a:highlight>
                <a:latin typeface="Inconsolata"/>
                <a:cs typeface="Inconsolata"/>
              </a:rPr>
              <a:t>datepicker</a:t>
            </a:r>
            <a:r>
              <a:rPr lang="en-US" sz="2400" dirty="0">
                <a:solidFill>
                  <a:srgbClr val="FFEE99"/>
                </a:solidFill>
                <a:highlight>
                  <a:srgbClr val="0D0D0D"/>
                </a:highlight>
                <a:latin typeface="Inconsolata"/>
                <a:cs typeface="Inconsolata"/>
              </a:rPr>
              <a:t>'</a:t>
            </a:r>
            <a:r>
              <a:rPr lang="en-US" sz="2400" dirty="0">
                <a:solidFill>
                  <a:srgbClr val="F8F8F2"/>
                </a:solidFill>
                <a:highlight>
                  <a:srgbClr val="0D0D0D"/>
                </a:highlight>
                <a:latin typeface="Inconsolata"/>
                <a:cs typeface="Inconsolata"/>
              </a:rPr>
              <a:t>/&gt;</a:t>
            </a:r>
          </a:p>
          <a:p>
            <a:r>
              <a:rPr lang="en-US" sz="2400" dirty="0">
                <a:solidFill>
                  <a:srgbClr val="F8F8F2"/>
                </a:solidFill>
                <a:highlight>
                  <a:srgbClr val="0D0D0D"/>
                </a:highlight>
                <a:latin typeface="Inconsolata"/>
                <a:cs typeface="Inconsolata"/>
              </a:rPr>
              <a:t>		&lt;</a:t>
            </a:r>
            <a:r>
              <a:rPr lang="en-US" sz="2400" dirty="0">
                <a:solidFill>
                  <a:srgbClr val="F92672"/>
                </a:solidFill>
                <a:highlight>
                  <a:srgbClr val="0D0D0D"/>
                </a:highlight>
                <a:latin typeface="Inconsolata"/>
                <a:cs typeface="Inconsolata"/>
              </a:rPr>
              <a:t>script </a:t>
            </a:r>
            <a:r>
              <a:rPr lang="en-US" sz="2400" dirty="0" err="1">
                <a:solidFill>
                  <a:srgbClr val="A6E22E"/>
                </a:solidFill>
                <a:highlight>
                  <a:srgbClr val="0D0D0D"/>
                </a:highlight>
                <a:latin typeface="Inconsolata"/>
                <a:cs typeface="Inconsolata"/>
              </a:rPr>
              <a:t>src</a:t>
            </a:r>
            <a:r>
              <a:rPr lang="en-US" sz="2400" dirty="0">
                <a:solidFill>
                  <a:srgbClr val="F8F8F2"/>
                </a:solidFill>
                <a:highlight>
                  <a:srgbClr val="0D0D0D"/>
                </a:highlight>
                <a:latin typeface="Inconsolata"/>
                <a:cs typeface="Inconsolata"/>
              </a:rPr>
              <a:t>=</a:t>
            </a:r>
            <a:r>
              <a:rPr lang="en-US" sz="2400" dirty="0">
                <a:solidFill>
                  <a:srgbClr val="FFEE99"/>
                </a:solidFill>
                <a:highlight>
                  <a:srgbClr val="0D0D0D"/>
                </a:highlight>
                <a:latin typeface="Inconsolata"/>
                <a:cs typeface="Inconsolata"/>
              </a:rPr>
              <a:t>'</a:t>
            </a:r>
            <a:r>
              <a:rPr lang="en-US" sz="2400" dirty="0" err="1">
                <a:solidFill>
                  <a:srgbClr val="FFEE99"/>
                </a:solidFill>
                <a:highlight>
                  <a:srgbClr val="0D0D0D"/>
                </a:highlight>
                <a:latin typeface="Inconsolata"/>
                <a:cs typeface="Inconsolata"/>
              </a:rPr>
              <a:t>jquery.js</a:t>
            </a:r>
            <a:r>
              <a:rPr lang="en-US" sz="2400" dirty="0">
                <a:solidFill>
                  <a:srgbClr val="FFEE99"/>
                </a:solidFill>
                <a:highlight>
                  <a:srgbClr val="0D0D0D"/>
                </a:highlight>
                <a:latin typeface="Inconsolata"/>
                <a:cs typeface="Inconsolata"/>
              </a:rPr>
              <a:t>'</a:t>
            </a:r>
            <a:r>
              <a:rPr lang="en-US" sz="2400" dirty="0">
                <a:solidFill>
                  <a:srgbClr val="F8F8F2"/>
                </a:solidFill>
                <a:highlight>
                  <a:srgbClr val="0D0D0D"/>
                </a:highlight>
                <a:latin typeface="Inconsolata"/>
                <a:cs typeface="Inconsolata"/>
              </a:rPr>
              <a:t>&gt;&lt;/</a:t>
            </a:r>
            <a:r>
              <a:rPr lang="en-US" sz="2400" dirty="0">
                <a:solidFill>
                  <a:srgbClr val="F92672"/>
                </a:solidFill>
                <a:highlight>
                  <a:srgbClr val="0D0D0D"/>
                </a:highlight>
                <a:latin typeface="Inconsolata"/>
                <a:cs typeface="Inconsolata"/>
              </a:rPr>
              <a:t>script</a:t>
            </a:r>
            <a:r>
              <a:rPr lang="en-US" sz="2400" dirty="0">
                <a:solidFill>
                  <a:srgbClr val="F8F8F2"/>
                </a:solidFill>
                <a:highlight>
                  <a:srgbClr val="0D0D0D"/>
                </a:highlight>
                <a:latin typeface="Inconsolata"/>
                <a:cs typeface="Inconsolata"/>
              </a:rPr>
              <a:t>&gt;</a:t>
            </a:r>
          </a:p>
          <a:p>
            <a:r>
              <a:rPr lang="en-US" sz="2400" dirty="0">
                <a:solidFill>
                  <a:srgbClr val="F8F8F2"/>
                </a:solidFill>
                <a:highlight>
                  <a:srgbClr val="0D0D0D"/>
                </a:highlight>
                <a:latin typeface="Inconsolata"/>
                <a:cs typeface="Inconsolata"/>
              </a:rPr>
              <a:t>		&lt;</a:t>
            </a:r>
            <a:r>
              <a:rPr lang="en-US" sz="2400" dirty="0">
                <a:solidFill>
                  <a:srgbClr val="F92672"/>
                </a:solidFill>
                <a:highlight>
                  <a:srgbClr val="0D0D0D"/>
                </a:highlight>
                <a:latin typeface="Inconsolata"/>
                <a:cs typeface="Inconsolata"/>
              </a:rPr>
              <a:t>script </a:t>
            </a:r>
            <a:r>
              <a:rPr lang="en-US" sz="2400" dirty="0" err="1">
                <a:solidFill>
                  <a:srgbClr val="A6E22E"/>
                </a:solidFill>
                <a:highlight>
                  <a:srgbClr val="0D0D0D"/>
                </a:highlight>
                <a:latin typeface="Inconsolata"/>
                <a:cs typeface="Inconsolata"/>
              </a:rPr>
              <a:t>src</a:t>
            </a:r>
            <a:r>
              <a:rPr lang="en-US" sz="2400" dirty="0">
                <a:solidFill>
                  <a:srgbClr val="F8F8F2"/>
                </a:solidFill>
                <a:highlight>
                  <a:srgbClr val="0D0D0D"/>
                </a:highlight>
                <a:latin typeface="Inconsolata"/>
                <a:cs typeface="Inconsolata"/>
              </a:rPr>
              <a:t>=</a:t>
            </a:r>
            <a:r>
              <a:rPr lang="en-US" sz="2400" dirty="0">
                <a:solidFill>
                  <a:srgbClr val="FFEE99"/>
                </a:solidFill>
                <a:highlight>
                  <a:srgbClr val="0D0D0D"/>
                </a:highlight>
                <a:latin typeface="Inconsolata"/>
                <a:cs typeface="Inconsolata"/>
              </a:rPr>
              <a:t>'</a:t>
            </a:r>
            <a:r>
              <a:rPr lang="en-US" sz="2400" dirty="0" err="1">
                <a:solidFill>
                  <a:srgbClr val="FFEE99"/>
                </a:solidFill>
                <a:highlight>
                  <a:srgbClr val="0D0D0D"/>
                </a:highlight>
                <a:latin typeface="Inconsolata"/>
                <a:cs typeface="Inconsolata"/>
              </a:rPr>
              <a:t>myapp.js</a:t>
            </a:r>
            <a:r>
              <a:rPr lang="en-US" sz="2400" dirty="0">
                <a:solidFill>
                  <a:srgbClr val="FFEE99"/>
                </a:solidFill>
                <a:highlight>
                  <a:srgbClr val="0D0D0D"/>
                </a:highlight>
                <a:latin typeface="Inconsolata"/>
                <a:cs typeface="Inconsolata"/>
              </a:rPr>
              <a:t>'</a:t>
            </a:r>
            <a:r>
              <a:rPr lang="en-US" sz="2400" dirty="0">
                <a:solidFill>
                  <a:srgbClr val="F8F8F2"/>
                </a:solidFill>
                <a:highlight>
                  <a:srgbClr val="0D0D0D"/>
                </a:highlight>
                <a:latin typeface="Inconsolata"/>
                <a:cs typeface="Inconsolata"/>
              </a:rPr>
              <a:t>&gt;&lt;/</a:t>
            </a:r>
            <a:r>
              <a:rPr lang="en-US" sz="2400" dirty="0">
                <a:solidFill>
                  <a:srgbClr val="F92672"/>
                </a:solidFill>
                <a:highlight>
                  <a:srgbClr val="0D0D0D"/>
                </a:highlight>
                <a:latin typeface="Inconsolata"/>
                <a:cs typeface="Inconsolata"/>
              </a:rPr>
              <a:t>script</a:t>
            </a:r>
            <a:r>
              <a:rPr lang="en-US" sz="2400" dirty="0">
                <a:solidFill>
                  <a:srgbClr val="F8F8F2"/>
                </a:solidFill>
                <a:highlight>
                  <a:srgbClr val="0D0D0D"/>
                </a:highlight>
                <a:latin typeface="Inconsolata"/>
                <a:cs typeface="Inconsolata"/>
              </a:rPr>
              <a:t>&gt;</a:t>
            </a:r>
          </a:p>
          <a:p>
            <a:r>
              <a:rPr lang="en-US" sz="2400" dirty="0">
                <a:solidFill>
                  <a:srgbClr val="F8F8F2"/>
                </a:solidFill>
                <a:highlight>
                  <a:srgbClr val="0D0D0D"/>
                </a:highlight>
                <a:latin typeface="Inconsolata"/>
                <a:cs typeface="Inconsolata"/>
              </a:rPr>
              <a:t>	&lt;/</a:t>
            </a:r>
            <a:r>
              <a:rPr lang="en-US" sz="2400" dirty="0">
                <a:solidFill>
                  <a:srgbClr val="F92672"/>
                </a:solidFill>
                <a:highlight>
                  <a:srgbClr val="0D0D0D"/>
                </a:highlight>
                <a:latin typeface="Inconsolata"/>
                <a:cs typeface="Inconsolata"/>
              </a:rPr>
              <a:t>body</a:t>
            </a:r>
            <a:r>
              <a:rPr lang="en-US" sz="2400" dirty="0">
                <a:solidFill>
                  <a:srgbClr val="F8F8F2"/>
                </a:solidFill>
                <a:highlight>
                  <a:srgbClr val="0D0D0D"/>
                </a:highlight>
                <a:latin typeface="Inconsolata"/>
                <a:cs typeface="Inconsolata"/>
              </a:rPr>
              <a:t>&gt;</a:t>
            </a:r>
          </a:p>
          <a:p>
            <a:r>
              <a:rPr lang="en-US" sz="2400" dirty="0">
                <a:solidFill>
                  <a:srgbClr val="F8F8F2"/>
                </a:solidFill>
                <a:highlight>
                  <a:srgbClr val="0D0D0D"/>
                </a:highlight>
                <a:latin typeface="Inconsolata"/>
                <a:cs typeface="Inconsolata"/>
              </a:rPr>
              <a:t>&lt;/</a:t>
            </a:r>
            <a:r>
              <a:rPr lang="en-US" sz="2400" dirty="0">
                <a:solidFill>
                  <a:srgbClr val="F92672"/>
                </a:solidFill>
                <a:highlight>
                  <a:srgbClr val="0D0D0D"/>
                </a:highlight>
                <a:latin typeface="Inconsolata"/>
                <a:cs typeface="Inconsolata"/>
              </a:rPr>
              <a:t>html</a:t>
            </a:r>
            <a:r>
              <a:rPr lang="en-US" sz="2400" dirty="0">
                <a:solidFill>
                  <a:srgbClr val="F8F8F2"/>
                </a:solidFill>
                <a:highlight>
                  <a:srgbClr val="0D0D0D"/>
                </a:highlight>
                <a:latin typeface="Inconsolata"/>
                <a:cs typeface="Inconsolata"/>
              </a:rPr>
              <a:t>&gt;</a:t>
            </a:r>
            <a:endParaRPr lang="en-US" sz="2400" dirty="0">
              <a:latin typeface="Inconsolata"/>
              <a:cs typeface="Inconsolata"/>
            </a:endParaRPr>
          </a:p>
        </p:txBody>
      </p:sp>
    </p:spTree>
    <p:extLst>
      <p:ext uri="{BB962C8B-B14F-4D97-AF65-F5344CB8AC3E}">
        <p14:creationId xmlns:p14="http://schemas.microsoft.com/office/powerpoint/2010/main" val="53701911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83683" y="71466"/>
            <a:ext cx="2032889" cy="604590"/>
            <a:chOff x="83683" y="71466"/>
            <a:chExt cx="2257407" cy="604590"/>
          </a:xfrm>
        </p:grpSpPr>
        <p:sp>
          <p:nvSpPr>
            <p:cNvPr id="6" name="Round Same Side Corner Rectangle 5"/>
            <p:cNvSpPr/>
            <p:nvPr/>
          </p:nvSpPr>
          <p:spPr>
            <a:xfrm>
              <a:off x="83683" y="71466"/>
              <a:ext cx="2257407" cy="604590"/>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err="1">
                  <a:latin typeface="Inconsolata"/>
                  <a:cs typeface="Inconsolata"/>
                </a:rPr>
                <a:t>m</a:t>
              </a:r>
              <a:r>
                <a:rPr lang="en-US" sz="2400" dirty="0" err="1" smtClean="0">
                  <a:latin typeface="Inconsolata"/>
                  <a:cs typeface="Inconsolata"/>
                </a:rPr>
                <a:t>yapp.js</a:t>
              </a:r>
              <a:endParaRPr lang="en-US" sz="2400" dirty="0">
                <a:latin typeface="Inconsolata"/>
                <a:cs typeface="Inconsolata"/>
              </a:endParaRPr>
            </a:p>
          </p:txBody>
        </p:sp>
        <p:sp>
          <p:nvSpPr>
            <p:cNvPr id="7" name="Multiply 6"/>
            <p:cNvSpPr/>
            <p:nvPr/>
          </p:nvSpPr>
          <p:spPr>
            <a:xfrm>
              <a:off x="1961968" y="265349"/>
              <a:ext cx="255909" cy="227441"/>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grpSp>
      <p:sp>
        <p:nvSpPr>
          <p:cNvPr id="4" name="Rectangle 3"/>
          <p:cNvSpPr/>
          <p:nvPr/>
        </p:nvSpPr>
        <p:spPr>
          <a:xfrm>
            <a:off x="0" y="631400"/>
            <a:ext cx="9144000" cy="4512101"/>
          </a:xfrm>
          <a:prstGeom prst="rect">
            <a:avLst/>
          </a:prstGeom>
          <a:solidFill>
            <a:schemeClr val="tx1">
              <a:lumMod val="85000"/>
              <a:lumOff val="1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2400" dirty="0" smtClean="0">
              <a:solidFill>
                <a:srgbClr val="F8F8F2"/>
              </a:solidFill>
              <a:highlight>
                <a:srgbClr val="0D0D0D"/>
              </a:highlight>
              <a:latin typeface="Inconsolata"/>
              <a:cs typeface="Inconsolata"/>
            </a:endParaRPr>
          </a:p>
          <a:p>
            <a:r>
              <a:rPr lang="en-US" sz="2400" dirty="0" smtClean="0">
                <a:solidFill>
                  <a:srgbClr val="F8F8F2"/>
                </a:solidFill>
                <a:highlight>
                  <a:srgbClr val="1D1D1D"/>
                </a:highlight>
                <a:latin typeface="Inconsolata"/>
                <a:cs typeface="Inconsolata"/>
              </a:rPr>
              <a:t>$(</a:t>
            </a:r>
            <a:r>
              <a:rPr lang="en-US" sz="2400" dirty="0" smtClean="0">
                <a:solidFill>
                  <a:srgbClr val="FFEE99"/>
                </a:solidFill>
                <a:highlight>
                  <a:srgbClr val="1D1D1D"/>
                </a:highlight>
                <a:latin typeface="Inconsolata"/>
                <a:cs typeface="Inconsolata"/>
              </a:rPr>
              <a:t>"#datepicker"</a:t>
            </a:r>
            <a:r>
              <a:rPr lang="en-US" sz="2400" dirty="0" smtClean="0">
                <a:solidFill>
                  <a:srgbClr val="F8F8F2"/>
                </a:solidFill>
                <a:highlight>
                  <a:srgbClr val="1D1D1D"/>
                </a:highlight>
                <a:latin typeface="Inconsolata"/>
                <a:cs typeface="Inconsolata"/>
              </a:rPr>
              <a:t>).datepicker();</a:t>
            </a:r>
            <a:endParaRPr lang="en-US" sz="2400" dirty="0">
              <a:latin typeface="Inconsolata"/>
              <a:cs typeface="Inconsolata"/>
            </a:endParaRPr>
          </a:p>
        </p:txBody>
      </p:sp>
    </p:spTree>
    <p:extLst>
      <p:ext uri="{BB962C8B-B14F-4D97-AF65-F5344CB8AC3E}">
        <p14:creationId xmlns:p14="http://schemas.microsoft.com/office/powerpoint/2010/main" val="29496325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ound Same Side Corner Rectangle 6"/>
          <p:cNvSpPr/>
          <p:nvPr/>
        </p:nvSpPr>
        <p:spPr>
          <a:xfrm>
            <a:off x="83683" y="71466"/>
            <a:ext cx="2019547" cy="604590"/>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err="1">
                <a:latin typeface="Inconsolata"/>
                <a:cs typeface="Inconsolata"/>
              </a:rPr>
              <a:t>r</a:t>
            </a:r>
            <a:r>
              <a:rPr lang="en-US" sz="2400" dirty="0" err="1" smtClean="0">
                <a:latin typeface="Inconsolata"/>
                <a:cs typeface="Inconsolata"/>
              </a:rPr>
              <a:t>eact.jsx</a:t>
            </a:r>
            <a:endParaRPr lang="en-US" sz="2400" dirty="0">
              <a:latin typeface="Inconsolata"/>
              <a:cs typeface="Inconsolata"/>
            </a:endParaRPr>
          </a:p>
        </p:txBody>
      </p:sp>
      <p:sp>
        <p:nvSpPr>
          <p:cNvPr id="4" name="Rectangle 3"/>
          <p:cNvSpPr/>
          <p:nvPr/>
        </p:nvSpPr>
        <p:spPr>
          <a:xfrm>
            <a:off x="0" y="631400"/>
            <a:ext cx="9144000" cy="4512101"/>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2200" dirty="0" smtClean="0">
              <a:solidFill>
                <a:srgbClr val="F8F8F2"/>
              </a:solidFill>
              <a:highlight>
                <a:srgbClr val="0D0D0D"/>
              </a:highlight>
              <a:latin typeface="Inconsolata"/>
              <a:cs typeface="Inconsolata"/>
            </a:endParaRPr>
          </a:p>
          <a:p>
            <a:r>
              <a:rPr lang="en-US" sz="2200" dirty="0">
                <a:highlight>
                  <a:srgbClr val="0D0D0D"/>
                </a:highlight>
                <a:latin typeface="Inconsolata"/>
                <a:cs typeface="Inconsolata"/>
              </a:rPr>
              <a:t> </a:t>
            </a:r>
            <a:r>
              <a:rPr lang="en-US" sz="2400" dirty="0">
                <a:solidFill>
                  <a:srgbClr val="F8F8F2"/>
                </a:solidFill>
                <a:highlight>
                  <a:srgbClr val="0D0D0D"/>
                </a:highlight>
                <a:latin typeface="Inconsolata"/>
                <a:cs typeface="Inconsolata"/>
              </a:rPr>
              <a:t>render: </a:t>
            </a:r>
            <a:r>
              <a:rPr lang="en-US" sz="2400" i="1" dirty="0">
                <a:solidFill>
                  <a:srgbClr val="66D9EF"/>
                </a:solidFill>
                <a:highlight>
                  <a:srgbClr val="0D0D0D"/>
                </a:highlight>
                <a:latin typeface="Inconsolata"/>
                <a:cs typeface="Inconsolata"/>
              </a:rPr>
              <a:t>function</a:t>
            </a:r>
            <a:r>
              <a:rPr lang="en-US" sz="2400" i="1" dirty="0">
                <a:solidFill>
                  <a:srgbClr val="F8F8F2"/>
                </a:solidFill>
                <a:highlight>
                  <a:srgbClr val="0D0D0D"/>
                </a:highlight>
                <a:latin typeface="Inconsolata"/>
                <a:cs typeface="Inconsolata"/>
              </a:rPr>
              <a:t>() {</a:t>
            </a:r>
          </a:p>
          <a:p>
            <a:r>
              <a:rPr lang="en-US" sz="2400" dirty="0">
                <a:solidFill>
                  <a:srgbClr val="F8F8F2"/>
                </a:solidFill>
                <a:highlight>
                  <a:srgbClr val="0D0D0D"/>
                </a:highlight>
                <a:latin typeface="Inconsolata"/>
                <a:cs typeface="Inconsolata"/>
              </a:rPr>
              <a:t>    </a:t>
            </a:r>
            <a:r>
              <a:rPr lang="en-US" sz="2400" dirty="0">
                <a:solidFill>
                  <a:srgbClr val="F92672"/>
                </a:solidFill>
                <a:highlight>
                  <a:srgbClr val="0D0D0D"/>
                </a:highlight>
                <a:latin typeface="Inconsolata"/>
                <a:cs typeface="Inconsolata"/>
              </a:rPr>
              <a:t>return &lt;</a:t>
            </a:r>
            <a:r>
              <a:rPr lang="en-US" sz="2400" dirty="0">
                <a:solidFill>
                  <a:srgbClr val="F8F8F2"/>
                </a:solidFill>
                <a:highlight>
                  <a:srgbClr val="0D0D0D"/>
                </a:highlight>
                <a:latin typeface="Inconsolata"/>
                <a:cs typeface="Inconsolata"/>
              </a:rPr>
              <a:t>div</a:t>
            </a:r>
            <a:r>
              <a:rPr lang="en-US" sz="2400" dirty="0">
                <a:solidFill>
                  <a:srgbClr val="F92672"/>
                </a:solidFill>
                <a:highlight>
                  <a:srgbClr val="0D0D0D"/>
                </a:highlight>
                <a:latin typeface="Inconsolata"/>
                <a:cs typeface="Inconsolata"/>
              </a:rPr>
              <a:t>&gt;</a:t>
            </a:r>
          </a:p>
          <a:p>
            <a:r>
              <a:rPr lang="en-US" sz="2400" dirty="0">
                <a:solidFill>
                  <a:srgbClr val="F92672"/>
                </a:solidFill>
                <a:highlight>
                  <a:srgbClr val="0D0D0D"/>
                </a:highlight>
                <a:latin typeface="Inconsolata"/>
                <a:cs typeface="Inconsolata"/>
              </a:rPr>
              <a:t>      &lt;</a:t>
            </a:r>
            <a:r>
              <a:rPr lang="en-US" sz="2400" dirty="0" err="1">
                <a:solidFill>
                  <a:srgbClr val="F8F8F2"/>
                </a:solidFill>
                <a:highlight>
                  <a:srgbClr val="0D0D0D"/>
                </a:highlight>
                <a:latin typeface="Inconsolata"/>
                <a:cs typeface="Inconsolata"/>
              </a:rPr>
              <a:t>DatePicker</a:t>
            </a:r>
            <a:r>
              <a:rPr lang="en-US" sz="2400" dirty="0">
                <a:solidFill>
                  <a:srgbClr val="F8F8F2"/>
                </a:solidFill>
                <a:highlight>
                  <a:srgbClr val="0D0D0D"/>
                </a:highlight>
                <a:latin typeface="Inconsolata"/>
                <a:cs typeface="Inconsolata"/>
              </a:rPr>
              <a:t> value</a:t>
            </a:r>
            <a:r>
              <a:rPr lang="en-US" sz="2400" dirty="0">
                <a:solidFill>
                  <a:srgbClr val="F92672"/>
                </a:solidFill>
                <a:highlight>
                  <a:srgbClr val="0D0D0D"/>
                </a:highlight>
                <a:latin typeface="Inconsolata"/>
                <a:cs typeface="Inconsolata"/>
              </a:rPr>
              <a:t>=</a:t>
            </a:r>
            <a:r>
              <a:rPr lang="en-US" sz="2400" dirty="0">
                <a:solidFill>
                  <a:srgbClr val="FFEE99"/>
                </a:solidFill>
                <a:highlight>
                  <a:srgbClr val="0D0D0D"/>
                </a:highlight>
                <a:latin typeface="Inconsolata"/>
                <a:cs typeface="Inconsolata"/>
              </a:rPr>
              <a:t>"date" </a:t>
            </a:r>
            <a:r>
              <a:rPr lang="en-US" sz="2400" u="sng" dirty="0">
                <a:solidFill>
                  <a:srgbClr val="F92672"/>
                </a:solidFill>
                <a:highlight>
                  <a:srgbClr val="0D0D0D"/>
                </a:highlight>
                <a:latin typeface="Inconsolata"/>
                <a:cs typeface="Inconsolata"/>
              </a:rPr>
              <a:t>/&gt;</a:t>
            </a:r>
          </a:p>
          <a:p>
            <a:r>
              <a:rPr lang="en-US" sz="2400" dirty="0">
                <a:solidFill>
                  <a:srgbClr val="F92672"/>
                </a:solidFill>
                <a:highlight>
                  <a:srgbClr val="0D0D0D"/>
                </a:highlight>
                <a:latin typeface="Inconsolata"/>
                <a:cs typeface="Inconsolata"/>
              </a:rPr>
              <a:t>    &lt;/</a:t>
            </a:r>
            <a:r>
              <a:rPr lang="en-US" sz="2400" dirty="0">
                <a:solidFill>
                  <a:srgbClr val="F8F8F2"/>
                </a:solidFill>
                <a:highlight>
                  <a:srgbClr val="0D0D0D"/>
                </a:highlight>
                <a:latin typeface="Inconsolata"/>
                <a:cs typeface="Inconsolata"/>
              </a:rPr>
              <a:t>div</a:t>
            </a:r>
            <a:r>
              <a:rPr lang="en-US" sz="2400" dirty="0">
                <a:solidFill>
                  <a:srgbClr val="F92672"/>
                </a:solidFill>
                <a:highlight>
                  <a:srgbClr val="0D0D0D"/>
                </a:highlight>
                <a:latin typeface="Inconsolata"/>
                <a:cs typeface="Inconsolata"/>
              </a:rPr>
              <a:t>&gt;</a:t>
            </a:r>
            <a:r>
              <a:rPr lang="en-US" sz="2400" dirty="0">
                <a:solidFill>
                  <a:srgbClr val="F8F8F2"/>
                </a:solidFill>
                <a:highlight>
                  <a:srgbClr val="0D0D0D"/>
                </a:highlight>
                <a:latin typeface="Inconsolata"/>
                <a:cs typeface="Inconsolata"/>
              </a:rPr>
              <a:t>;</a:t>
            </a:r>
          </a:p>
          <a:p>
            <a:r>
              <a:rPr lang="en-US" sz="2400" dirty="0">
                <a:solidFill>
                  <a:srgbClr val="F8F8F2"/>
                </a:solidFill>
                <a:highlight>
                  <a:srgbClr val="0D0D0D"/>
                </a:highlight>
                <a:latin typeface="Inconsolata"/>
                <a:cs typeface="Inconsolata"/>
              </a:rPr>
              <a:t>  }</a:t>
            </a:r>
            <a:endParaRPr lang="en-US" sz="2400" dirty="0">
              <a:latin typeface="Inconsolata"/>
              <a:cs typeface="Inconsolata"/>
            </a:endParaRPr>
          </a:p>
        </p:txBody>
      </p:sp>
      <p:sp>
        <p:nvSpPr>
          <p:cNvPr id="10" name="Multiply 9"/>
          <p:cNvSpPr/>
          <p:nvPr/>
        </p:nvSpPr>
        <p:spPr>
          <a:xfrm>
            <a:off x="1735465" y="265349"/>
            <a:ext cx="255909" cy="227441"/>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Tree>
    <p:extLst>
      <p:ext uri="{BB962C8B-B14F-4D97-AF65-F5344CB8AC3E}">
        <p14:creationId xmlns:p14="http://schemas.microsoft.com/office/powerpoint/2010/main" val="8686853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ound Same Side Corner Rectangle 7"/>
          <p:cNvSpPr/>
          <p:nvPr/>
        </p:nvSpPr>
        <p:spPr>
          <a:xfrm>
            <a:off x="2249755" y="71466"/>
            <a:ext cx="2425891" cy="604590"/>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err="1">
                <a:latin typeface="Inconsolata"/>
                <a:cs typeface="Inconsolata"/>
              </a:rPr>
              <a:t>a</a:t>
            </a:r>
            <a:r>
              <a:rPr lang="en-US" sz="2400" dirty="0" err="1" smtClean="0">
                <a:latin typeface="Inconsolata"/>
                <a:cs typeface="Inconsolata"/>
              </a:rPr>
              <a:t>ngular.html</a:t>
            </a:r>
            <a:endParaRPr lang="en-US" sz="2400" dirty="0">
              <a:latin typeface="Inconsolata"/>
              <a:cs typeface="Inconsolata"/>
            </a:endParaRPr>
          </a:p>
        </p:txBody>
      </p:sp>
      <p:sp>
        <p:nvSpPr>
          <p:cNvPr id="11" name="Round Same Side Corner Rectangle 10"/>
          <p:cNvSpPr/>
          <p:nvPr/>
        </p:nvSpPr>
        <p:spPr>
          <a:xfrm>
            <a:off x="91772" y="71466"/>
            <a:ext cx="2011458" cy="604590"/>
          </a:xfrm>
          <a:prstGeom prst="round2SameRect">
            <a:avLst/>
          </a:prstGeom>
          <a:gradFill flip="none" rotWithShape="1">
            <a:gsLst>
              <a:gs pos="11000">
                <a:schemeClr val="tx1">
                  <a:lumMod val="75000"/>
                  <a:lumOff val="25000"/>
                </a:schemeClr>
              </a:gs>
              <a:gs pos="100000">
                <a:schemeClr val="tx1">
                  <a:lumMod val="50000"/>
                  <a:lumOff val="50000"/>
                </a:schemeClr>
              </a:gs>
              <a:gs pos="92000">
                <a:schemeClr val="tx1">
                  <a:lumMod val="65000"/>
                  <a:lumOff val="3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err="1" smtClean="0">
                <a:solidFill>
                  <a:srgbClr val="BFBFBF"/>
                </a:solidFill>
                <a:latin typeface="Inconsolata"/>
                <a:cs typeface="Inconsolata"/>
              </a:rPr>
              <a:t>react.jsx</a:t>
            </a:r>
            <a:endParaRPr lang="en-US" sz="2400" dirty="0">
              <a:solidFill>
                <a:srgbClr val="BFBFBF"/>
              </a:solidFill>
              <a:latin typeface="Inconsolata"/>
              <a:cs typeface="Inconsolata"/>
            </a:endParaRPr>
          </a:p>
        </p:txBody>
      </p:sp>
      <p:sp>
        <p:nvSpPr>
          <p:cNvPr id="4" name="Rectangle 3"/>
          <p:cNvSpPr/>
          <p:nvPr/>
        </p:nvSpPr>
        <p:spPr>
          <a:xfrm>
            <a:off x="0" y="631400"/>
            <a:ext cx="9144000" cy="4512101"/>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2400" dirty="0" smtClean="0">
              <a:solidFill>
                <a:srgbClr val="F8F8F2"/>
              </a:solidFill>
              <a:highlight>
                <a:srgbClr val="0D0D0D"/>
              </a:highlight>
              <a:latin typeface="Inconsolata"/>
              <a:cs typeface="Inconsolata"/>
            </a:endParaRPr>
          </a:p>
          <a:p>
            <a:r>
              <a:rPr lang="en-US" sz="2400" dirty="0">
                <a:solidFill>
                  <a:srgbClr val="F8F8F2"/>
                </a:solidFill>
                <a:highlight>
                  <a:srgbClr val="1D1D1D"/>
                </a:highlight>
                <a:latin typeface="Inconsolata"/>
                <a:cs typeface="Inconsolata"/>
              </a:rPr>
              <a:t>&lt;</a:t>
            </a:r>
            <a:r>
              <a:rPr lang="en-US" sz="2400" dirty="0" err="1">
                <a:solidFill>
                  <a:srgbClr val="F8F8F2"/>
                </a:solidFill>
                <a:highlight>
                  <a:srgbClr val="1D1D1D"/>
                </a:highlight>
                <a:latin typeface="Inconsolata"/>
                <a:cs typeface="Inconsolata"/>
              </a:rPr>
              <a:t>datepicker</a:t>
            </a:r>
            <a:r>
              <a:rPr lang="en-US" sz="2400" dirty="0">
                <a:solidFill>
                  <a:srgbClr val="F8F8F2"/>
                </a:solidFill>
                <a:highlight>
                  <a:srgbClr val="1D1D1D"/>
                </a:highlight>
                <a:latin typeface="Inconsolata"/>
                <a:cs typeface="Inconsolata"/>
              </a:rPr>
              <a:t> </a:t>
            </a:r>
            <a:r>
              <a:rPr lang="en-US" sz="2400" dirty="0" err="1">
                <a:solidFill>
                  <a:srgbClr val="A6E22E"/>
                </a:solidFill>
                <a:highlight>
                  <a:srgbClr val="1D1D1D"/>
                </a:highlight>
                <a:latin typeface="Inconsolata"/>
                <a:cs typeface="Inconsolata"/>
              </a:rPr>
              <a:t>ng</a:t>
            </a:r>
            <a:r>
              <a:rPr lang="en-US" sz="2400" dirty="0">
                <a:solidFill>
                  <a:srgbClr val="A6E22E"/>
                </a:solidFill>
                <a:highlight>
                  <a:srgbClr val="1D1D1D"/>
                </a:highlight>
                <a:latin typeface="Inconsolata"/>
                <a:cs typeface="Inconsolata"/>
              </a:rPr>
              <a:t>-model</a:t>
            </a:r>
            <a:r>
              <a:rPr lang="en-US" sz="2400" dirty="0">
                <a:solidFill>
                  <a:srgbClr val="F8F8F2"/>
                </a:solidFill>
                <a:highlight>
                  <a:srgbClr val="1D1D1D"/>
                </a:highlight>
                <a:latin typeface="Inconsolata"/>
                <a:cs typeface="Inconsolata"/>
              </a:rPr>
              <a:t>=</a:t>
            </a:r>
            <a:r>
              <a:rPr lang="en-US" sz="2400" dirty="0">
                <a:solidFill>
                  <a:srgbClr val="FFEE99"/>
                </a:solidFill>
                <a:highlight>
                  <a:srgbClr val="1D1D1D"/>
                </a:highlight>
                <a:latin typeface="Inconsolata"/>
                <a:cs typeface="Inconsolata"/>
              </a:rPr>
              <a:t>"date"</a:t>
            </a:r>
            <a:r>
              <a:rPr lang="en-US" sz="2400" dirty="0">
                <a:solidFill>
                  <a:srgbClr val="F8F8F2"/>
                </a:solidFill>
                <a:highlight>
                  <a:srgbClr val="1D1D1D"/>
                </a:highlight>
                <a:latin typeface="Inconsolata"/>
                <a:cs typeface="Inconsolata"/>
              </a:rPr>
              <a:t>/&gt;</a:t>
            </a:r>
            <a:endParaRPr lang="en-US" sz="2400" dirty="0">
              <a:latin typeface="Inconsolata"/>
              <a:cs typeface="Inconsolata"/>
            </a:endParaRPr>
          </a:p>
        </p:txBody>
      </p:sp>
      <p:sp>
        <p:nvSpPr>
          <p:cNvPr id="17" name="Multiply 16"/>
          <p:cNvSpPr/>
          <p:nvPr/>
        </p:nvSpPr>
        <p:spPr>
          <a:xfrm>
            <a:off x="4332147" y="265349"/>
            <a:ext cx="255909" cy="227441"/>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18" name="Multiply 17"/>
          <p:cNvSpPr/>
          <p:nvPr/>
        </p:nvSpPr>
        <p:spPr>
          <a:xfrm>
            <a:off x="1721757" y="265349"/>
            <a:ext cx="255909" cy="227441"/>
          </a:xfrm>
          <a:prstGeom prst="mathMultiply">
            <a:avLst/>
          </a:prstGeom>
          <a:solidFill>
            <a:schemeClr val="tx1">
              <a:lumMod val="50000"/>
              <a:lumOff val="50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Tree>
    <p:extLst>
      <p:ext uri="{BB962C8B-B14F-4D97-AF65-F5344CB8AC3E}">
        <p14:creationId xmlns:p14="http://schemas.microsoft.com/office/powerpoint/2010/main" val="224423280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ound Same Side Corner Rectangle 8"/>
          <p:cNvSpPr/>
          <p:nvPr/>
        </p:nvSpPr>
        <p:spPr>
          <a:xfrm>
            <a:off x="91771" y="71466"/>
            <a:ext cx="2011459" cy="604590"/>
          </a:xfrm>
          <a:prstGeom prst="round2SameRect">
            <a:avLst/>
          </a:prstGeom>
          <a:gradFill flip="none" rotWithShape="1">
            <a:gsLst>
              <a:gs pos="11000">
                <a:schemeClr val="tx1">
                  <a:lumMod val="75000"/>
                  <a:lumOff val="25000"/>
                </a:schemeClr>
              </a:gs>
              <a:gs pos="100000">
                <a:schemeClr val="tx1">
                  <a:lumMod val="50000"/>
                  <a:lumOff val="50000"/>
                </a:schemeClr>
              </a:gs>
              <a:gs pos="92000">
                <a:schemeClr val="tx1">
                  <a:lumMod val="65000"/>
                  <a:lumOff val="3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err="1" smtClean="0">
                <a:solidFill>
                  <a:srgbClr val="BFBFBF"/>
                </a:solidFill>
                <a:latin typeface="Inconsolata"/>
                <a:cs typeface="Inconsolata"/>
              </a:rPr>
              <a:t>react.jsx</a:t>
            </a:r>
            <a:endParaRPr lang="en-US" sz="2400" dirty="0">
              <a:solidFill>
                <a:srgbClr val="BFBFBF"/>
              </a:solidFill>
              <a:latin typeface="Inconsolata"/>
              <a:cs typeface="Inconsolata"/>
            </a:endParaRPr>
          </a:p>
        </p:txBody>
      </p:sp>
      <p:sp>
        <p:nvSpPr>
          <p:cNvPr id="11" name="Multiply 10"/>
          <p:cNvSpPr/>
          <p:nvPr/>
        </p:nvSpPr>
        <p:spPr>
          <a:xfrm>
            <a:off x="1737937" y="265349"/>
            <a:ext cx="255909" cy="227441"/>
          </a:xfrm>
          <a:prstGeom prst="mathMultiply">
            <a:avLst/>
          </a:prstGeom>
          <a:solidFill>
            <a:schemeClr val="tx1">
              <a:lumMod val="50000"/>
              <a:lumOff val="50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12" name="Round Same Side Corner Rectangle 11"/>
          <p:cNvSpPr/>
          <p:nvPr/>
        </p:nvSpPr>
        <p:spPr>
          <a:xfrm>
            <a:off x="4832814" y="71466"/>
            <a:ext cx="2391657" cy="604590"/>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err="1">
                <a:latin typeface="Inconsolata"/>
                <a:cs typeface="Inconsolata"/>
              </a:rPr>
              <a:t>c</a:t>
            </a:r>
            <a:r>
              <a:rPr lang="en-US" sz="2400" dirty="0" err="1" smtClean="0">
                <a:latin typeface="Inconsolata"/>
                <a:cs typeface="Inconsolata"/>
              </a:rPr>
              <a:t>anjs.stache</a:t>
            </a:r>
            <a:endParaRPr lang="en-US" sz="2400" dirty="0">
              <a:latin typeface="Inconsolata"/>
              <a:cs typeface="Inconsolata"/>
            </a:endParaRPr>
          </a:p>
        </p:txBody>
      </p:sp>
      <p:sp>
        <p:nvSpPr>
          <p:cNvPr id="13" name="Multiply 12"/>
          <p:cNvSpPr/>
          <p:nvPr/>
        </p:nvSpPr>
        <p:spPr>
          <a:xfrm>
            <a:off x="6885399" y="265349"/>
            <a:ext cx="255909" cy="227441"/>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2" name="TextBox 1"/>
          <p:cNvSpPr txBox="1"/>
          <p:nvPr/>
        </p:nvSpPr>
        <p:spPr>
          <a:xfrm>
            <a:off x="8590891" y="186044"/>
            <a:ext cx="184666" cy="369332"/>
          </a:xfrm>
          <a:prstGeom prst="rect">
            <a:avLst/>
          </a:prstGeom>
          <a:noFill/>
        </p:spPr>
        <p:txBody>
          <a:bodyPr wrap="none" rtlCol="0">
            <a:spAutoFit/>
          </a:bodyPr>
          <a:lstStyle/>
          <a:p>
            <a:endParaRPr lang="en-US" dirty="0">
              <a:latin typeface="Inconsolata"/>
              <a:cs typeface="Inconsolata"/>
            </a:endParaRPr>
          </a:p>
        </p:txBody>
      </p:sp>
      <p:sp>
        <p:nvSpPr>
          <p:cNvPr id="14" name="Round Same Side Corner Rectangle 13"/>
          <p:cNvSpPr/>
          <p:nvPr/>
        </p:nvSpPr>
        <p:spPr>
          <a:xfrm>
            <a:off x="2243538" y="75343"/>
            <a:ext cx="2432108" cy="604590"/>
          </a:xfrm>
          <a:prstGeom prst="round2SameRect">
            <a:avLst/>
          </a:prstGeom>
          <a:gradFill flip="none" rotWithShape="1">
            <a:gsLst>
              <a:gs pos="11000">
                <a:schemeClr val="tx1">
                  <a:lumMod val="75000"/>
                  <a:lumOff val="25000"/>
                </a:schemeClr>
              </a:gs>
              <a:gs pos="100000">
                <a:schemeClr val="tx1">
                  <a:lumMod val="50000"/>
                  <a:lumOff val="50000"/>
                </a:schemeClr>
              </a:gs>
              <a:gs pos="92000">
                <a:schemeClr val="tx1">
                  <a:lumMod val="65000"/>
                  <a:lumOff val="3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err="1">
                <a:solidFill>
                  <a:schemeClr val="bg1">
                    <a:lumMod val="75000"/>
                  </a:schemeClr>
                </a:solidFill>
                <a:latin typeface="Inconsolata"/>
                <a:cs typeface="Inconsolata"/>
              </a:rPr>
              <a:t>angular.html</a:t>
            </a:r>
            <a:endParaRPr lang="en-US" sz="2400" dirty="0">
              <a:solidFill>
                <a:schemeClr val="bg1">
                  <a:lumMod val="75000"/>
                </a:schemeClr>
              </a:solidFill>
              <a:latin typeface="Inconsolata"/>
              <a:cs typeface="Inconsolata"/>
            </a:endParaRPr>
          </a:p>
        </p:txBody>
      </p:sp>
      <p:sp>
        <p:nvSpPr>
          <p:cNvPr id="4" name="Rectangle 3"/>
          <p:cNvSpPr/>
          <p:nvPr/>
        </p:nvSpPr>
        <p:spPr>
          <a:xfrm>
            <a:off x="0" y="631400"/>
            <a:ext cx="9144000" cy="4512101"/>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2400" dirty="0" smtClean="0">
              <a:solidFill>
                <a:srgbClr val="F8F8F2"/>
              </a:solidFill>
              <a:highlight>
                <a:srgbClr val="0D0D0D"/>
              </a:highlight>
              <a:latin typeface="Inconsolata"/>
              <a:cs typeface="Inconsolata"/>
            </a:endParaRPr>
          </a:p>
          <a:p>
            <a:r>
              <a:rPr lang="en-US" sz="2400" dirty="0">
                <a:solidFill>
                  <a:srgbClr val="F8F8F2"/>
                </a:solidFill>
                <a:highlight>
                  <a:srgbClr val="1D1D1D"/>
                </a:highlight>
                <a:latin typeface="Inconsolata"/>
                <a:cs typeface="Inconsolata"/>
              </a:rPr>
              <a:t>&lt;</a:t>
            </a:r>
            <a:r>
              <a:rPr lang="en-US" sz="2400" dirty="0" err="1">
                <a:solidFill>
                  <a:srgbClr val="F8F8F2"/>
                </a:solidFill>
                <a:highlight>
                  <a:srgbClr val="1D1D1D"/>
                </a:highlight>
                <a:latin typeface="Inconsolata"/>
                <a:cs typeface="Inconsolata"/>
              </a:rPr>
              <a:t>datepicker</a:t>
            </a:r>
            <a:r>
              <a:rPr lang="en-US" sz="2400" dirty="0">
                <a:solidFill>
                  <a:srgbClr val="F8F8F2"/>
                </a:solidFill>
                <a:highlight>
                  <a:srgbClr val="1D1D1D"/>
                </a:highlight>
                <a:latin typeface="Inconsolata"/>
                <a:cs typeface="Inconsolata"/>
              </a:rPr>
              <a:t> </a:t>
            </a:r>
            <a:r>
              <a:rPr lang="en-US" sz="2400" dirty="0" smtClean="0">
                <a:solidFill>
                  <a:srgbClr val="A6E22E"/>
                </a:solidFill>
                <a:highlight>
                  <a:srgbClr val="1D1D1D"/>
                </a:highlight>
                <a:latin typeface="Inconsolata"/>
                <a:cs typeface="Inconsolata"/>
              </a:rPr>
              <a:t>value</a:t>
            </a:r>
            <a:r>
              <a:rPr lang="en-US" sz="2400" dirty="0" smtClean="0">
                <a:solidFill>
                  <a:srgbClr val="F8F8F2"/>
                </a:solidFill>
                <a:highlight>
                  <a:srgbClr val="1D1D1D"/>
                </a:highlight>
                <a:latin typeface="Inconsolata"/>
                <a:cs typeface="Inconsolata"/>
              </a:rPr>
              <a:t>=</a:t>
            </a:r>
            <a:r>
              <a:rPr lang="en-US" sz="2400" dirty="0" smtClean="0">
                <a:solidFill>
                  <a:srgbClr val="FFEE99"/>
                </a:solidFill>
                <a:highlight>
                  <a:srgbClr val="1D1D1D"/>
                </a:highlight>
                <a:latin typeface="Inconsolata"/>
                <a:cs typeface="Inconsolata"/>
              </a:rPr>
              <a:t>“{date}"</a:t>
            </a:r>
            <a:r>
              <a:rPr lang="en-US" sz="2400" dirty="0">
                <a:solidFill>
                  <a:srgbClr val="F8F8F2"/>
                </a:solidFill>
                <a:highlight>
                  <a:srgbClr val="1D1D1D"/>
                </a:highlight>
                <a:latin typeface="Inconsolata"/>
                <a:cs typeface="Inconsolata"/>
              </a:rPr>
              <a:t>/&gt;</a:t>
            </a:r>
            <a:endParaRPr lang="en-US" sz="2400" dirty="0">
              <a:latin typeface="Inconsolata"/>
              <a:cs typeface="Inconsolata"/>
            </a:endParaRPr>
          </a:p>
        </p:txBody>
      </p:sp>
      <p:sp>
        <p:nvSpPr>
          <p:cNvPr id="15" name="Multiply 14"/>
          <p:cNvSpPr/>
          <p:nvPr/>
        </p:nvSpPr>
        <p:spPr>
          <a:xfrm>
            <a:off x="4319915" y="265349"/>
            <a:ext cx="255909" cy="227441"/>
          </a:xfrm>
          <a:prstGeom prst="mathMultiply">
            <a:avLst/>
          </a:prstGeom>
          <a:solidFill>
            <a:schemeClr val="tx1">
              <a:lumMod val="50000"/>
              <a:lumOff val="50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Tree>
    <p:extLst>
      <p:ext uri="{BB962C8B-B14F-4D97-AF65-F5344CB8AC3E}">
        <p14:creationId xmlns:p14="http://schemas.microsoft.com/office/powerpoint/2010/main" val="27133679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Checklists</a:t>
            </a:r>
          </a:p>
          <a:p>
            <a:pPr marL="514350" indent="-514350">
              <a:buFont typeface="+mj-lt"/>
              <a:buAutoNum type="arabicPeriod"/>
            </a:pPr>
            <a:r>
              <a:rPr lang="en-US" dirty="0" err="1" smtClean="0"/>
              <a:t>Modlets</a:t>
            </a:r>
            <a:endParaRPr lang="en-US" dirty="0" smtClean="0"/>
          </a:p>
          <a:p>
            <a:pPr marL="514350" indent="-514350">
              <a:buFont typeface="+mj-lt"/>
              <a:buAutoNum type="arabicPeriod"/>
            </a:pPr>
            <a:r>
              <a:rPr lang="en-US" dirty="0" err="1" smtClean="0"/>
              <a:t>Semver</a:t>
            </a:r>
            <a:r>
              <a:rPr lang="en-US" dirty="0" smtClean="0"/>
              <a:t> Packages</a:t>
            </a:r>
          </a:p>
          <a:p>
            <a:pPr marL="514350" indent="-514350">
              <a:buFont typeface="+mj-lt"/>
              <a:buAutoNum type="arabicPeriod"/>
            </a:pPr>
            <a:r>
              <a:rPr lang="en-US" dirty="0" smtClean="0"/>
              <a:t>Custom HTML Composition</a:t>
            </a:r>
          </a:p>
          <a:p>
            <a:pPr marL="514350" indent="-514350">
              <a:buFont typeface="+mj-lt"/>
              <a:buAutoNum type="arabicPeriod"/>
            </a:pPr>
            <a:r>
              <a:rPr lang="en-US" dirty="0" smtClean="0"/>
              <a:t>Unit Testable </a:t>
            </a:r>
            <a:r>
              <a:rPr lang="en-US" dirty="0" err="1" smtClean="0"/>
              <a:t>ViewModels</a:t>
            </a:r>
            <a:endParaRPr lang="en-US" dirty="0" smtClean="0"/>
          </a:p>
          <a:p>
            <a:pPr marL="514350" indent="-514350">
              <a:buFont typeface="+mj-lt"/>
              <a:buAutoNum type="arabicPeriod"/>
            </a:pPr>
            <a:r>
              <a:rPr lang="en-US" dirty="0" smtClean="0"/>
              <a:t>Two </a:t>
            </a:r>
            <a:r>
              <a:rPr lang="en-US" dirty="0" smtClean="0"/>
              <a:t>Way routing</a:t>
            </a:r>
          </a:p>
          <a:p>
            <a:pPr marL="514350" indent="-514350">
              <a:buFont typeface="+mj-lt"/>
              <a:buAutoNum type="arabicPeriod"/>
            </a:pPr>
            <a:r>
              <a:rPr lang="en-US" dirty="0" err="1" smtClean="0"/>
              <a:t>SuperModels</a:t>
            </a:r>
            <a:endParaRPr lang="en-US" dirty="0" smtClean="0"/>
          </a:p>
          <a:p>
            <a:pPr marL="514350" indent="-514350">
              <a:buFont typeface="+mj-lt"/>
              <a:buAutoNum type="arabicPeriod"/>
            </a:pPr>
            <a:r>
              <a:rPr lang="en-US" dirty="0" smtClean="0"/>
              <a:t>Live </a:t>
            </a:r>
            <a:r>
              <a:rPr lang="en-US" dirty="0" smtClean="0"/>
              <a:t>Reload</a:t>
            </a:r>
          </a:p>
          <a:p>
            <a:pPr marL="514350" indent="-514350">
              <a:buFont typeface="+mj-lt"/>
              <a:buAutoNum type="arabicPeriod"/>
            </a:pPr>
            <a:r>
              <a:rPr lang="en-US" dirty="0" smtClean="0"/>
              <a:t>Smart Progressive </a:t>
            </a:r>
            <a:r>
              <a:rPr lang="en-US" dirty="0" smtClean="0"/>
              <a:t>Loading</a:t>
            </a:r>
          </a:p>
          <a:p>
            <a:pPr marL="514350" indent="-514350">
              <a:buFont typeface="+mj-lt"/>
              <a:buAutoNum type="arabicPeriod"/>
            </a:pPr>
            <a:r>
              <a:rPr lang="en-US" dirty="0" smtClean="0"/>
              <a:t>Server Side Rendering</a:t>
            </a:r>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5877333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 y="0"/>
            <a:ext cx="9143999" cy="5164580"/>
          </a:xfrm>
          <a:prstGeom prst="rect">
            <a:avLst/>
          </a:prstGeom>
        </p:spPr>
      </p:pic>
    </p:spTree>
    <p:extLst>
      <p:ext uri="{BB962C8B-B14F-4D97-AF65-F5344CB8AC3E}">
        <p14:creationId xmlns:p14="http://schemas.microsoft.com/office/powerpoint/2010/main" val="193265403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team”</a:t>
            </a:r>
            <a:endParaRPr lang="en-US" dirty="0"/>
          </a:p>
        </p:txBody>
      </p:sp>
      <p:sp>
        <p:nvSpPr>
          <p:cNvPr id="3" name="Content Placeholder 2"/>
          <p:cNvSpPr>
            <a:spLocks noGrp="1"/>
          </p:cNvSpPr>
          <p:nvPr>
            <p:ph idx="1"/>
          </p:nvPr>
        </p:nvSpPr>
        <p:spPr>
          <a:xfrm>
            <a:off x="457200" y="1151299"/>
            <a:ext cx="8229600" cy="3394472"/>
          </a:xfrm>
        </p:spPr>
        <p:txBody>
          <a:bodyPr/>
          <a:lstStyle/>
          <a:p>
            <a:r>
              <a:rPr lang="en-US" dirty="0" smtClean="0"/>
              <a:t>elements that load data.</a:t>
            </a:r>
          </a:p>
          <a:p>
            <a:pPr marL="0" indent="0">
              <a:buNone/>
            </a:pPr>
            <a:endParaRPr lang="en-US" dirty="0"/>
          </a:p>
          <a:p>
            <a:pPr>
              <a:lnSpc>
                <a:spcPct val="50000"/>
              </a:lnSpc>
            </a:pPr>
            <a:endParaRPr lang="en-US" dirty="0" smtClean="0"/>
          </a:p>
          <a:p>
            <a:r>
              <a:rPr lang="en-US" dirty="0" err="1" smtClean="0"/>
              <a:t>composable</a:t>
            </a:r>
            <a:r>
              <a:rPr lang="en-US" dirty="0" smtClean="0"/>
              <a:t> widget elements.</a:t>
            </a:r>
          </a:p>
          <a:p>
            <a:endParaRPr lang="en-US" dirty="0"/>
          </a:p>
        </p:txBody>
      </p:sp>
      <p:sp>
        <p:nvSpPr>
          <p:cNvPr id="4" name="Rectangle 3"/>
          <p:cNvSpPr/>
          <p:nvPr/>
        </p:nvSpPr>
        <p:spPr>
          <a:xfrm>
            <a:off x="865858" y="1744629"/>
            <a:ext cx="7316806" cy="601140"/>
          </a:xfrm>
          <a:prstGeom prst="rect">
            <a:avLst/>
          </a:prstGeom>
          <a:solidFill>
            <a:schemeClr val="tx1">
              <a:lumMod val="85000"/>
              <a:lumOff val="15000"/>
            </a:schemeClr>
          </a:solidFill>
          <a:ln w="28575" cmpd="sng">
            <a:noFill/>
            <a:prstDash val="sysDash"/>
          </a:ln>
        </p:spPr>
        <p:style>
          <a:lnRef idx="2">
            <a:schemeClr val="accent1"/>
          </a:lnRef>
          <a:fillRef idx="1">
            <a:schemeClr val="lt1"/>
          </a:fillRef>
          <a:effectRef idx="0">
            <a:schemeClr val="accent1"/>
          </a:effectRef>
          <a:fontRef idx="minor">
            <a:schemeClr val="dk1"/>
          </a:fontRef>
        </p:style>
        <p:txBody>
          <a:bodyPr rtlCol="0" anchor="t"/>
          <a:lstStyle/>
          <a:p>
            <a:pPr>
              <a:lnSpc>
                <a:spcPct val="120000"/>
              </a:lnSpc>
            </a:pPr>
            <a:r>
              <a:rPr lang="en-US" sz="2200" dirty="0" smtClean="0">
                <a:solidFill>
                  <a:srgbClr val="F92672"/>
                </a:solidFill>
                <a:highlight>
                  <a:srgbClr val="1D1D1D"/>
                </a:highlight>
                <a:latin typeface="Inconsolata"/>
                <a:cs typeface="Inconsolata"/>
              </a:rPr>
              <a:t>&lt;</a:t>
            </a:r>
            <a:r>
              <a:rPr lang="en-US" sz="2200" dirty="0">
                <a:solidFill>
                  <a:srgbClr val="F8F8F2"/>
                </a:solidFill>
                <a:highlight>
                  <a:srgbClr val="1D1D1D"/>
                </a:highlight>
                <a:latin typeface="Inconsolata"/>
                <a:cs typeface="Inconsolata"/>
              </a:rPr>
              <a:t>order</a:t>
            </a:r>
            <a:r>
              <a:rPr lang="en-US" sz="2200" dirty="0">
                <a:solidFill>
                  <a:srgbClr val="F92672"/>
                </a:solidFill>
                <a:highlight>
                  <a:srgbClr val="1D1D1D"/>
                </a:highlight>
                <a:latin typeface="Inconsolata"/>
                <a:cs typeface="Inconsolata"/>
              </a:rPr>
              <a:t>-</a:t>
            </a:r>
            <a:r>
              <a:rPr lang="en-US" sz="2200" dirty="0">
                <a:solidFill>
                  <a:srgbClr val="F8F8F2"/>
                </a:solidFill>
                <a:highlight>
                  <a:srgbClr val="1D1D1D"/>
                </a:highlight>
                <a:latin typeface="Inconsolata"/>
                <a:cs typeface="Inconsolata"/>
              </a:rPr>
              <a:t>model </a:t>
            </a:r>
            <a:r>
              <a:rPr lang="en-US" sz="2200" dirty="0" smtClean="0">
                <a:solidFill>
                  <a:srgbClr val="F8F8F2"/>
                </a:solidFill>
                <a:highlight>
                  <a:srgbClr val="1D1D1D"/>
                </a:highlight>
                <a:latin typeface="Inconsolata"/>
                <a:cs typeface="Inconsolata"/>
              </a:rPr>
              <a:t>find-all</a:t>
            </a:r>
            <a:r>
              <a:rPr lang="en-US" sz="2200" dirty="0">
                <a:solidFill>
                  <a:srgbClr val="F92672"/>
                </a:solidFill>
                <a:highlight>
                  <a:srgbClr val="1D1D1D"/>
                </a:highlight>
                <a:latin typeface="Inconsolata"/>
                <a:cs typeface="Inconsolata"/>
              </a:rPr>
              <a:t>=</a:t>
            </a:r>
            <a:r>
              <a:rPr lang="en-US" sz="2200" dirty="0">
                <a:solidFill>
                  <a:srgbClr val="FFEE99"/>
                </a:solidFill>
                <a:highlight>
                  <a:srgbClr val="1D1D1D"/>
                </a:highlight>
                <a:latin typeface="Inconsolata"/>
                <a:cs typeface="Inconsolata"/>
              </a:rPr>
              <a:t>"</a:t>
            </a:r>
            <a:r>
              <a:rPr lang="en-US" sz="2200" dirty="0" smtClean="0">
                <a:solidFill>
                  <a:srgbClr val="FFEE99"/>
                </a:solidFill>
                <a:highlight>
                  <a:srgbClr val="1D1D1D"/>
                </a:highlight>
                <a:latin typeface="Inconsolata"/>
                <a:cs typeface="Inconsolata"/>
              </a:rPr>
              <a:t>{status=‘new’}”</a:t>
            </a:r>
            <a:r>
              <a:rPr lang="en-US" sz="2200" dirty="0" smtClean="0">
                <a:solidFill>
                  <a:srgbClr val="F92672"/>
                </a:solidFill>
                <a:highlight>
                  <a:srgbClr val="1D1D1D"/>
                </a:highlight>
                <a:latin typeface="Inconsolata"/>
                <a:cs typeface="Inconsolata"/>
              </a:rPr>
              <a:t>/</a:t>
            </a:r>
            <a:r>
              <a:rPr lang="en-US" sz="2200" dirty="0">
                <a:solidFill>
                  <a:srgbClr val="F92672"/>
                </a:solidFill>
                <a:highlight>
                  <a:srgbClr val="1D1D1D"/>
                </a:highlight>
                <a:latin typeface="Inconsolata"/>
                <a:cs typeface="Inconsolata"/>
              </a:rPr>
              <a:t>&gt;</a:t>
            </a:r>
            <a:endParaRPr lang="en-US" sz="2200" dirty="0">
              <a:latin typeface="Inconsolata"/>
              <a:cs typeface="Inconsolata"/>
            </a:endParaRPr>
          </a:p>
        </p:txBody>
      </p:sp>
      <p:sp>
        <p:nvSpPr>
          <p:cNvPr id="5" name="Rectangle 4"/>
          <p:cNvSpPr/>
          <p:nvPr/>
        </p:nvSpPr>
        <p:spPr>
          <a:xfrm>
            <a:off x="865858" y="3277306"/>
            <a:ext cx="7316806" cy="1520859"/>
          </a:xfrm>
          <a:prstGeom prst="rect">
            <a:avLst/>
          </a:prstGeom>
          <a:solidFill>
            <a:srgbClr val="262626"/>
          </a:solidFill>
          <a:ln w="28575" cmpd="sng">
            <a:noFill/>
            <a:prstDash val="sysDash"/>
          </a:ln>
        </p:spPr>
        <p:style>
          <a:lnRef idx="2">
            <a:schemeClr val="accent1"/>
          </a:lnRef>
          <a:fillRef idx="1">
            <a:schemeClr val="lt1"/>
          </a:fillRef>
          <a:effectRef idx="0">
            <a:schemeClr val="accent1"/>
          </a:effectRef>
          <a:fontRef idx="minor">
            <a:schemeClr val="dk1"/>
          </a:fontRef>
        </p:style>
        <p:txBody>
          <a:bodyPr rtlCol="0" anchor="t"/>
          <a:lstStyle/>
          <a:p>
            <a:r>
              <a:rPr lang="en-US" sz="2200" dirty="0" smtClean="0">
                <a:solidFill>
                  <a:srgbClr val="F92672"/>
                </a:solidFill>
                <a:highlight>
                  <a:srgbClr val="0D0D0D"/>
                </a:highlight>
                <a:latin typeface="Inconsolata"/>
                <a:cs typeface="Inconsolata"/>
              </a:rPr>
              <a:t>&lt;</a:t>
            </a:r>
            <a:r>
              <a:rPr lang="en-US" sz="2200" dirty="0">
                <a:solidFill>
                  <a:srgbClr val="F8F8F2"/>
                </a:solidFill>
                <a:highlight>
                  <a:srgbClr val="0D0D0D"/>
                </a:highlight>
                <a:latin typeface="Inconsolata"/>
                <a:cs typeface="Inconsolata"/>
              </a:rPr>
              <a:t>bit</a:t>
            </a:r>
            <a:r>
              <a:rPr lang="en-US" sz="2200" dirty="0">
                <a:solidFill>
                  <a:srgbClr val="F92672"/>
                </a:solidFill>
                <a:highlight>
                  <a:srgbClr val="0D0D0D"/>
                </a:highlight>
                <a:latin typeface="Inconsolata"/>
                <a:cs typeface="Inconsolata"/>
              </a:rPr>
              <a:t>-</a:t>
            </a:r>
            <a:r>
              <a:rPr lang="en-US" sz="2200" dirty="0">
                <a:solidFill>
                  <a:srgbClr val="F8F8F2"/>
                </a:solidFill>
                <a:highlight>
                  <a:srgbClr val="0D0D0D"/>
                </a:highlight>
                <a:latin typeface="Inconsolata"/>
                <a:cs typeface="Inconsolata"/>
              </a:rPr>
              <a:t>graph title</a:t>
            </a:r>
            <a:r>
              <a:rPr lang="en-US" sz="2200" dirty="0" smtClean="0">
                <a:solidFill>
                  <a:srgbClr val="F92672"/>
                </a:solidFill>
                <a:highlight>
                  <a:srgbClr val="0D0D0D"/>
                </a:highlight>
                <a:latin typeface="Inconsolata"/>
                <a:cs typeface="Inconsolata"/>
              </a:rPr>
              <a:t>=</a:t>
            </a:r>
            <a:r>
              <a:rPr lang="en-US" sz="2200" dirty="0" smtClean="0">
                <a:solidFill>
                  <a:srgbClr val="FFEE99"/>
                </a:solidFill>
                <a:highlight>
                  <a:srgbClr val="0D0D0D"/>
                </a:highlight>
                <a:latin typeface="Inconsolata"/>
                <a:cs typeface="Inconsolata"/>
              </a:rPr>
              <a:t>”New </a:t>
            </a:r>
            <a:r>
              <a:rPr lang="en-US" sz="2200" dirty="0" err="1" smtClean="0">
                <a:solidFill>
                  <a:srgbClr val="FFEE99"/>
                </a:solidFill>
                <a:highlight>
                  <a:srgbClr val="0D0D0D"/>
                </a:highlight>
                <a:latin typeface="Inconsolata"/>
                <a:cs typeface="Inconsolata"/>
              </a:rPr>
              <a:t>Vs</a:t>
            </a:r>
            <a:r>
              <a:rPr lang="en-US" sz="2200" dirty="0" smtClean="0">
                <a:solidFill>
                  <a:srgbClr val="FFEE99"/>
                </a:solidFill>
                <a:highlight>
                  <a:srgbClr val="0D0D0D"/>
                </a:highlight>
                <a:latin typeface="Inconsolata"/>
                <a:cs typeface="Inconsolata"/>
              </a:rPr>
              <a:t> Old"</a:t>
            </a:r>
            <a:r>
              <a:rPr lang="en-US" sz="2200" dirty="0">
                <a:solidFill>
                  <a:srgbClr val="F92672"/>
                </a:solidFill>
                <a:highlight>
                  <a:srgbClr val="0D0D0D"/>
                </a:highlight>
                <a:latin typeface="Inconsolata"/>
                <a:cs typeface="Inconsolata"/>
              </a:rPr>
              <a:t>&gt;</a:t>
            </a:r>
          </a:p>
          <a:p>
            <a:r>
              <a:rPr lang="en-US" sz="2200" dirty="0">
                <a:solidFill>
                  <a:srgbClr val="F92672"/>
                </a:solidFill>
                <a:highlight>
                  <a:srgbClr val="0D0D0D"/>
                </a:highlight>
                <a:latin typeface="Inconsolata"/>
                <a:cs typeface="Inconsolata"/>
              </a:rPr>
              <a:t> </a:t>
            </a:r>
            <a:r>
              <a:rPr lang="en-US" sz="2200" dirty="0" smtClean="0">
                <a:solidFill>
                  <a:srgbClr val="F92672"/>
                </a:solidFill>
                <a:highlight>
                  <a:srgbClr val="0D0D0D"/>
                </a:highlight>
                <a:latin typeface="Inconsolata"/>
                <a:cs typeface="Inconsolata"/>
              </a:rPr>
              <a:t> &lt;</a:t>
            </a:r>
            <a:r>
              <a:rPr lang="en-US" sz="2200" dirty="0" smtClean="0">
                <a:solidFill>
                  <a:srgbClr val="F8F8F2"/>
                </a:solidFill>
                <a:highlight>
                  <a:srgbClr val="0D0D0D"/>
                </a:highlight>
                <a:latin typeface="Inconsolata"/>
                <a:cs typeface="Inconsolata"/>
              </a:rPr>
              <a:t>bit</a:t>
            </a:r>
            <a:r>
              <a:rPr lang="en-US" sz="2200" dirty="0">
                <a:solidFill>
                  <a:srgbClr val="F92672"/>
                </a:solidFill>
                <a:highlight>
                  <a:srgbClr val="0D0D0D"/>
                </a:highlight>
                <a:latin typeface="Inconsolata"/>
                <a:cs typeface="Inconsolata"/>
              </a:rPr>
              <a:t>-</a:t>
            </a:r>
            <a:r>
              <a:rPr lang="en-US" sz="2200" dirty="0">
                <a:solidFill>
                  <a:srgbClr val="F8F8F2"/>
                </a:solidFill>
                <a:highlight>
                  <a:srgbClr val="0D0D0D"/>
                </a:highlight>
                <a:latin typeface="Inconsolata"/>
                <a:cs typeface="Inconsolata"/>
              </a:rPr>
              <a:t>series data</a:t>
            </a:r>
            <a:r>
              <a:rPr lang="en-US" sz="2200" dirty="0">
                <a:solidFill>
                  <a:srgbClr val="F92672"/>
                </a:solidFill>
                <a:highlight>
                  <a:srgbClr val="0D0D0D"/>
                </a:highlight>
                <a:latin typeface="Inconsolata"/>
                <a:cs typeface="Inconsolata"/>
              </a:rPr>
              <a:t>=</a:t>
            </a:r>
            <a:r>
              <a:rPr lang="en-US" sz="2200" dirty="0">
                <a:solidFill>
                  <a:srgbClr val="FFEE99"/>
                </a:solidFill>
                <a:highlight>
                  <a:srgbClr val="0D0D0D"/>
                </a:highlight>
                <a:latin typeface="Inconsolata"/>
                <a:cs typeface="Inconsolata"/>
              </a:rPr>
              <a:t>"</a:t>
            </a:r>
            <a:r>
              <a:rPr lang="en-US" sz="2200" dirty="0" smtClean="0">
                <a:solidFill>
                  <a:srgbClr val="FFEE99"/>
                </a:solidFill>
                <a:highlight>
                  <a:srgbClr val="0D0D0D"/>
                </a:highlight>
                <a:latin typeface="Inconsolata"/>
                <a:cs typeface="Inconsolata"/>
              </a:rPr>
              <a:t>{</a:t>
            </a:r>
            <a:r>
              <a:rPr lang="en-US" sz="2200" dirty="0" err="1" smtClean="0">
                <a:solidFill>
                  <a:srgbClr val="FFEE99"/>
                </a:solidFill>
                <a:highlight>
                  <a:srgbClr val="0D0D0D"/>
                </a:highlight>
                <a:latin typeface="Inconsolata"/>
                <a:cs typeface="Inconsolata"/>
              </a:rPr>
              <a:t>newData</a:t>
            </a:r>
            <a:r>
              <a:rPr lang="en-US" sz="2200" dirty="0" smtClean="0">
                <a:solidFill>
                  <a:srgbClr val="FFEE99"/>
                </a:solidFill>
                <a:highlight>
                  <a:srgbClr val="0D0D0D"/>
                </a:highlight>
                <a:latin typeface="Inconsolata"/>
                <a:cs typeface="Inconsolata"/>
              </a:rPr>
              <a:t>}</a:t>
            </a:r>
            <a:r>
              <a:rPr lang="en-US" sz="2200" dirty="0">
                <a:solidFill>
                  <a:srgbClr val="FFEE99"/>
                </a:solidFill>
                <a:highlight>
                  <a:srgbClr val="0D0D0D"/>
                </a:highlight>
                <a:latin typeface="Inconsolata"/>
                <a:cs typeface="Inconsolata"/>
              </a:rPr>
              <a:t>" </a:t>
            </a:r>
            <a:r>
              <a:rPr lang="en-US" sz="2200" dirty="0">
                <a:solidFill>
                  <a:srgbClr val="F92672"/>
                </a:solidFill>
                <a:highlight>
                  <a:srgbClr val="0D0D0D"/>
                </a:highlight>
                <a:latin typeface="Inconsolata"/>
                <a:cs typeface="Inconsolata"/>
              </a:rPr>
              <a:t>/</a:t>
            </a:r>
            <a:r>
              <a:rPr lang="en-US" sz="2200" dirty="0" smtClean="0">
                <a:solidFill>
                  <a:srgbClr val="F92672"/>
                </a:solidFill>
                <a:highlight>
                  <a:srgbClr val="0D0D0D"/>
                </a:highlight>
                <a:latin typeface="Inconsolata"/>
                <a:cs typeface="Inconsolata"/>
              </a:rPr>
              <a:t>&gt;</a:t>
            </a:r>
          </a:p>
          <a:p>
            <a:r>
              <a:rPr lang="en-US" sz="2200" dirty="0">
                <a:solidFill>
                  <a:srgbClr val="F92672"/>
                </a:solidFill>
                <a:highlight>
                  <a:srgbClr val="0D0D0D"/>
                </a:highlight>
                <a:latin typeface="Inconsolata"/>
                <a:cs typeface="Inconsolata"/>
              </a:rPr>
              <a:t> </a:t>
            </a:r>
            <a:r>
              <a:rPr lang="en-US" sz="2200" dirty="0" smtClean="0">
                <a:solidFill>
                  <a:srgbClr val="F92672"/>
                </a:solidFill>
                <a:highlight>
                  <a:srgbClr val="0D0D0D"/>
                </a:highlight>
                <a:latin typeface="Inconsolata"/>
                <a:cs typeface="Inconsolata"/>
              </a:rPr>
              <a:t> </a:t>
            </a:r>
            <a:r>
              <a:rPr lang="en-US" sz="2200" dirty="0">
                <a:solidFill>
                  <a:srgbClr val="F92672"/>
                </a:solidFill>
                <a:highlight>
                  <a:srgbClr val="0D0D0D"/>
                </a:highlight>
                <a:latin typeface="Inconsolata"/>
                <a:cs typeface="Inconsolata"/>
              </a:rPr>
              <a:t>&lt;</a:t>
            </a:r>
            <a:r>
              <a:rPr lang="en-US" sz="2200" dirty="0">
                <a:solidFill>
                  <a:srgbClr val="F8F8F2"/>
                </a:solidFill>
                <a:highlight>
                  <a:srgbClr val="0D0D0D"/>
                </a:highlight>
                <a:latin typeface="Inconsolata"/>
                <a:cs typeface="Inconsolata"/>
              </a:rPr>
              <a:t>bit</a:t>
            </a:r>
            <a:r>
              <a:rPr lang="en-US" sz="2200" dirty="0">
                <a:solidFill>
                  <a:srgbClr val="F92672"/>
                </a:solidFill>
                <a:highlight>
                  <a:srgbClr val="0D0D0D"/>
                </a:highlight>
                <a:latin typeface="Inconsolata"/>
                <a:cs typeface="Inconsolata"/>
              </a:rPr>
              <a:t>-</a:t>
            </a:r>
            <a:r>
              <a:rPr lang="en-US" sz="2200" dirty="0">
                <a:solidFill>
                  <a:srgbClr val="F8F8F2"/>
                </a:solidFill>
                <a:highlight>
                  <a:srgbClr val="0D0D0D"/>
                </a:highlight>
                <a:latin typeface="Inconsolata"/>
                <a:cs typeface="Inconsolata"/>
              </a:rPr>
              <a:t>series data</a:t>
            </a:r>
            <a:r>
              <a:rPr lang="en-US" sz="2200" dirty="0">
                <a:solidFill>
                  <a:srgbClr val="F92672"/>
                </a:solidFill>
                <a:highlight>
                  <a:srgbClr val="0D0D0D"/>
                </a:highlight>
                <a:latin typeface="Inconsolata"/>
                <a:cs typeface="Inconsolata"/>
              </a:rPr>
              <a:t>=</a:t>
            </a:r>
            <a:r>
              <a:rPr lang="en-US" sz="2200" dirty="0">
                <a:solidFill>
                  <a:srgbClr val="FFEE99"/>
                </a:solidFill>
                <a:highlight>
                  <a:srgbClr val="0D0D0D"/>
                </a:highlight>
                <a:latin typeface="Inconsolata"/>
                <a:cs typeface="Inconsolata"/>
              </a:rPr>
              <a:t>"</a:t>
            </a:r>
            <a:r>
              <a:rPr lang="en-US" sz="2200" dirty="0" smtClean="0">
                <a:solidFill>
                  <a:srgbClr val="FFEE99"/>
                </a:solidFill>
                <a:highlight>
                  <a:srgbClr val="0D0D0D"/>
                </a:highlight>
                <a:latin typeface="Inconsolata"/>
                <a:cs typeface="Inconsolata"/>
              </a:rPr>
              <a:t>{</a:t>
            </a:r>
            <a:r>
              <a:rPr lang="en-US" sz="2200" dirty="0" err="1" smtClean="0">
                <a:solidFill>
                  <a:srgbClr val="FFEE99"/>
                </a:solidFill>
                <a:highlight>
                  <a:srgbClr val="0D0D0D"/>
                </a:highlight>
                <a:latin typeface="Inconsolata"/>
                <a:cs typeface="Inconsolata"/>
              </a:rPr>
              <a:t>oldData</a:t>
            </a:r>
            <a:r>
              <a:rPr lang="en-US" sz="2200" dirty="0">
                <a:solidFill>
                  <a:srgbClr val="FFEE99"/>
                </a:solidFill>
                <a:highlight>
                  <a:srgbClr val="0D0D0D"/>
                </a:highlight>
                <a:latin typeface="Inconsolata"/>
                <a:cs typeface="Inconsolata"/>
              </a:rPr>
              <a:t>}" </a:t>
            </a:r>
            <a:r>
              <a:rPr lang="en-US" sz="2200" dirty="0">
                <a:solidFill>
                  <a:srgbClr val="F92672"/>
                </a:solidFill>
                <a:highlight>
                  <a:srgbClr val="0D0D0D"/>
                </a:highlight>
                <a:latin typeface="Inconsolata"/>
                <a:cs typeface="Inconsolata"/>
              </a:rPr>
              <a:t>/</a:t>
            </a:r>
            <a:r>
              <a:rPr lang="en-US" sz="2200" dirty="0" smtClean="0">
                <a:solidFill>
                  <a:srgbClr val="F92672"/>
                </a:solidFill>
                <a:highlight>
                  <a:srgbClr val="0D0D0D"/>
                </a:highlight>
                <a:latin typeface="Inconsolata"/>
                <a:cs typeface="Inconsolata"/>
              </a:rPr>
              <a:t>&gt;</a:t>
            </a:r>
            <a:endParaRPr lang="en-US" sz="2200" dirty="0">
              <a:solidFill>
                <a:srgbClr val="F92672"/>
              </a:solidFill>
              <a:highlight>
                <a:srgbClr val="0D0D0D"/>
              </a:highlight>
              <a:latin typeface="Inconsolata"/>
              <a:cs typeface="Inconsolata"/>
            </a:endParaRPr>
          </a:p>
          <a:p>
            <a:r>
              <a:rPr lang="en-US" sz="2200" dirty="0" smtClean="0">
                <a:solidFill>
                  <a:srgbClr val="F92672"/>
                </a:solidFill>
                <a:highlight>
                  <a:srgbClr val="0D0D0D"/>
                </a:highlight>
                <a:latin typeface="Inconsolata"/>
                <a:cs typeface="Inconsolata"/>
              </a:rPr>
              <a:t>&lt;</a:t>
            </a:r>
            <a:r>
              <a:rPr lang="en-US" sz="2200" dirty="0">
                <a:solidFill>
                  <a:srgbClr val="F92672"/>
                </a:solidFill>
                <a:highlight>
                  <a:srgbClr val="0D0D0D"/>
                </a:highlight>
                <a:latin typeface="Inconsolata"/>
                <a:cs typeface="Inconsolata"/>
              </a:rPr>
              <a:t>/</a:t>
            </a:r>
            <a:r>
              <a:rPr lang="en-US" sz="2200" dirty="0">
                <a:solidFill>
                  <a:srgbClr val="F8F8F2"/>
                </a:solidFill>
                <a:highlight>
                  <a:srgbClr val="0D0D0D"/>
                </a:highlight>
                <a:latin typeface="Inconsolata"/>
                <a:cs typeface="Inconsolata"/>
              </a:rPr>
              <a:t>bit</a:t>
            </a:r>
            <a:r>
              <a:rPr lang="en-US" sz="2200" dirty="0">
                <a:solidFill>
                  <a:srgbClr val="F92672"/>
                </a:solidFill>
                <a:highlight>
                  <a:srgbClr val="0D0D0D"/>
                </a:highlight>
                <a:latin typeface="Inconsolata"/>
                <a:cs typeface="Inconsolata"/>
              </a:rPr>
              <a:t>-</a:t>
            </a:r>
            <a:r>
              <a:rPr lang="en-US" sz="2200" dirty="0">
                <a:solidFill>
                  <a:srgbClr val="F8F8F2"/>
                </a:solidFill>
                <a:highlight>
                  <a:srgbClr val="0D0D0D"/>
                </a:highlight>
                <a:latin typeface="Inconsolata"/>
                <a:cs typeface="Inconsolata"/>
              </a:rPr>
              <a:t>graph</a:t>
            </a:r>
            <a:r>
              <a:rPr lang="en-US" sz="2200" dirty="0">
                <a:solidFill>
                  <a:srgbClr val="F92672"/>
                </a:solidFill>
                <a:highlight>
                  <a:srgbClr val="0D0D0D"/>
                </a:highlight>
                <a:latin typeface="Inconsolata"/>
                <a:cs typeface="Inconsolata"/>
              </a:rPr>
              <a:t>&gt;</a:t>
            </a:r>
            <a:endParaRPr lang="en-US" sz="2200" dirty="0">
              <a:latin typeface="Inconsolata"/>
              <a:cs typeface="Inconsolata"/>
            </a:endParaRPr>
          </a:p>
        </p:txBody>
      </p:sp>
    </p:spTree>
    <p:extLst>
      <p:ext uri="{BB962C8B-B14F-4D97-AF65-F5344CB8AC3E}">
        <p14:creationId xmlns:p14="http://schemas.microsoft.com/office/powerpoint/2010/main" val="23085625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normAutofit/>
          </a:bodyPr>
          <a:lstStyle/>
          <a:p>
            <a:r>
              <a:rPr lang="en-US" sz="2400" dirty="0"/>
              <a:t>http://localhost:3030/app/order/analytics/</a:t>
            </a:r>
            <a:r>
              <a:rPr lang="en-US" sz="2400" dirty="0" err="1"/>
              <a:t>analytics.html</a:t>
            </a:r>
            <a:endParaRPr lang="en-US" sz="2400" dirty="0"/>
          </a:p>
        </p:txBody>
      </p:sp>
      <p:pic>
        <p:nvPicPr>
          <p:cNvPr id="4" name="Picture 3" descr="5_9_15__11_07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267" y="1785932"/>
            <a:ext cx="5613944" cy="2935691"/>
          </a:xfrm>
          <a:prstGeom prst="rect">
            <a:avLst/>
          </a:prstGeom>
        </p:spPr>
      </p:pic>
    </p:spTree>
    <p:extLst>
      <p:ext uri="{BB962C8B-B14F-4D97-AF65-F5344CB8AC3E}">
        <p14:creationId xmlns:p14="http://schemas.microsoft.com/office/powerpoint/2010/main" val="410996366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ound Same Side Corner Rectangle 7"/>
          <p:cNvSpPr/>
          <p:nvPr/>
        </p:nvSpPr>
        <p:spPr>
          <a:xfrm>
            <a:off x="83683" y="71466"/>
            <a:ext cx="3095432" cy="604590"/>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err="1" smtClean="0">
                <a:latin typeface="Inconsolata"/>
                <a:cs typeface="Inconsolata"/>
              </a:rPr>
              <a:t>analytics.stache</a:t>
            </a:r>
            <a:endParaRPr lang="en-US" sz="2400" dirty="0">
              <a:latin typeface="Inconsolata"/>
              <a:cs typeface="Inconsolata"/>
            </a:endParaRPr>
          </a:p>
        </p:txBody>
      </p:sp>
      <p:sp>
        <p:nvSpPr>
          <p:cNvPr id="9" name="Multiply 8"/>
          <p:cNvSpPr/>
          <p:nvPr/>
        </p:nvSpPr>
        <p:spPr>
          <a:xfrm>
            <a:off x="2795159" y="265349"/>
            <a:ext cx="255909" cy="227441"/>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4" name="Rectangle 3"/>
          <p:cNvSpPr/>
          <p:nvPr/>
        </p:nvSpPr>
        <p:spPr>
          <a:xfrm>
            <a:off x="0" y="631400"/>
            <a:ext cx="9144000" cy="4512101"/>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2400" dirty="0" smtClean="0">
              <a:solidFill>
                <a:srgbClr val="F8F8F2"/>
              </a:solidFill>
              <a:highlight>
                <a:srgbClr val="0D0D0D"/>
              </a:highlight>
              <a:latin typeface="Inconsolata"/>
              <a:cs typeface="Inconsolata"/>
            </a:endParaRPr>
          </a:p>
          <a:p>
            <a:r>
              <a:rPr lang="en-US" sz="2400" dirty="0" smtClean="0">
                <a:highlight>
                  <a:srgbClr val="0D0D0D"/>
                </a:highlight>
                <a:latin typeface="Inconsolata"/>
                <a:cs typeface="Inconsolata"/>
              </a:rPr>
              <a:t>  </a:t>
            </a:r>
            <a:r>
              <a:rPr lang="en-US" sz="2200" dirty="0" smtClean="0">
                <a:solidFill>
                  <a:srgbClr val="F92672"/>
                </a:solidFill>
                <a:highlight>
                  <a:srgbClr val="0D0D0D"/>
                </a:highlight>
                <a:latin typeface="Inconsolata"/>
                <a:cs typeface="Inconsolata"/>
              </a:rPr>
              <a:t>&lt;</a:t>
            </a:r>
            <a:r>
              <a:rPr lang="en-US" sz="2200" dirty="0" smtClean="0">
                <a:solidFill>
                  <a:srgbClr val="F8F8F2"/>
                </a:solidFill>
                <a:highlight>
                  <a:srgbClr val="0D0D0D"/>
                </a:highlight>
                <a:latin typeface="Inconsolata"/>
                <a:cs typeface="Inconsolata"/>
              </a:rPr>
              <a:t>can</a:t>
            </a:r>
            <a:r>
              <a:rPr lang="en-US" sz="2200" dirty="0" smtClean="0">
                <a:solidFill>
                  <a:srgbClr val="F92672"/>
                </a:solidFill>
                <a:highlight>
                  <a:srgbClr val="0D0D0D"/>
                </a:highlight>
                <a:latin typeface="Inconsolata"/>
                <a:cs typeface="Inconsolata"/>
              </a:rPr>
              <a:t>-import </a:t>
            </a:r>
            <a:r>
              <a:rPr lang="en-US" sz="2200" dirty="0" smtClean="0">
                <a:solidFill>
                  <a:srgbClr val="F8F8F2"/>
                </a:solidFill>
                <a:highlight>
                  <a:srgbClr val="0D0D0D"/>
                </a:highlight>
                <a:latin typeface="Inconsolata"/>
                <a:cs typeface="Inconsolata"/>
              </a:rPr>
              <a:t>from</a:t>
            </a:r>
            <a:r>
              <a:rPr lang="en-US" sz="2200" dirty="0" smtClean="0">
                <a:solidFill>
                  <a:srgbClr val="F92672"/>
                </a:solidFill>
                <a:highlight>
                  <a:srgbClr val="0D0D0D"/>
                </a:highlight>
                <a:latin typeface="Inconsolata"/>
                <a:cs typeface="Inconsolata"/>
              </a:rPr>
              <a:t>=</a:t>
            </a:r>
            <a:r>
              <a:rPr lang="en-US" sz="2200" dirty="0" smtClean="0">
                <a:solidFill>
                  <a:srgbClr val="FFEE99"/>
                </a:solidFill>
                <a:highlight>
                  <a:srgbClr val="0D0D0D"/>
                </a:highlight>
                <a:latin typeface="Inconsolata"/>
                <a:cs typeface="Inconsolata"/>
              </a:rPr>
              <a:t>"app/models/order" </a:t>
            </a:r>
            <a:r>
              <a:rPr lang="en-US" sz="2200" dirty="0" smtClean="0">
                <a:solidFill>
                  <a:srgbClr val="F92672"/>
                </a:solidFill>
                <a:highlight>
                  <a:srgbClr val="0D0D0D"/>
                </a:highlight>
                <a:latin typeface="Inconsolata"/>
                <a:cs typeface="Inconsolata"/>
              </a:rPr>
              <a:t>/&gt;</a:t>
            </a:r>
          </a:p>
          <a:p>
            <a:r>
              <a:rPr lang="en-US" sz="2200" dirty="0" smtClean="0">
                <a:solidFill>
                  <a:srgbClr val="F92672"/>
                </a:solidFill>
                <a:highlight>
                  <a:srgbClr val="0D0D0D"/>
                </a:highlight>
                <a:latin typeface="Inconsolata"/>
                <a:cs typeface="Inconsolata"/>
              </a:rPr>
              <a:t>  &lt;</a:t>
            </a:r>
            <a:r>
              <a:rPr lang="en-US" sz="2200" dirty="0" smtClean="0">
                <a:solidFill>
                  <a:srgbClr val="F8F8F2"/>
                </a:solidFill>
                <a:highlight>
                  <a:srgbClr val="0D0D0D"/>
                </a:highlight>
                <a:latin typeface="Inconsolata"/>
                <a:cs typeface="Inconsolata"/>
              </a:rPr>
              <a:t>can</a:t>
            </a:r>
            <a:r>
              <a:rPr lang="en-US" sz="2200" dirty="0" smtClean="0">
                <a:solidFill>
                  <a:srgbClr val="F92672"/>
                </a:solidFill>
                <a:highlight>
                  <a:srgbClr val="0D0D0D"/>
                </a:highlight>
                <a:latin typeface="Inconsolata"/>
                <a:cs typeface="Inconsolata"/>
              </a:rPr>
              <a:t>-import </a:t>
            </a:r>
            <a:r>
              <a:rPr lang="en-US" sz="2200" dirty="0" smtClean="0">
                <a:solidFill>
                  <a:srgbClr val="F8F8F2"/>
                </a:solidFill>
                <a:highlight>
                  <a:srgbClr val="0D0D0D"/>
                </a:highlight>
                <a:latin typeface="Inconsolata"/>
                <a:cs typeface="Inconsolata"/>
              </a:rPr>
              <a:t>from</a:t>
            </a:r>
            <a:r>
              <a:rPr lang="en-US" sz="2200" dirty="0" smtClean="0">
                <a:solidFill>
                  <a:srgbClr val="F92672"/>
                </a:solidFill>
                <a:highlight>
                  <a:srgbClr val="0D0D0D"/>
                </a:highlight>
                <a:latin typeface="Inconsolata"/>
                <a:cs typeface="Inconsolata"/>
              </a:rPr>
              <a:t>=</a:t>
            </a:r>
            <a:r>
              <a:rPr lang="en-US" sz="2200" dirty="0" smtClean="0">
                <a:solidFill>
                  <a:srgbClr val="FFEE99"/>
                </a:solidFill>
                <a:highlight>
                  <a:srgbClr val="0D0D0D"/>
                </a:highlight>
                <a:latin typeface="Inconsolata"/>
                <a:cs typeface="Inconsolata"/>
              </a:rPr>
              <a:t>"</a:t>
            </a:r>
            <a:r>
              <a:rPr lang="en-US" sz="2200" dirty="0" err="1" smtClean="0">
                <a:solidFill>
                  <a:srgbClr val="FFEE99"/>
                </a:solidFill>
                <a:highlight>
                  <a:srgbClr val="0D0D0D"/>
                </a:highlight>
                <a:latin typeface="Inconsolata"/>
                <a:cs typeface="Inconsolata"/>
              </a:rPr>
              <a:t>ui</a:t>
            </a:r>
            <a:r>
              <a:rPr lang="en-US" sz="2200" dirty="0" smtClean="0">
                <a:solidFill>
                  <a:srgbClr val="FFEE99"/>
                </a:solidFill>
                <a:highlight>
                  <a:srgbClr val="0D0D0D"/>
                </a:highlight>
                <a:latin typeface="Inconsolata"/>
                <a:cs typeface="Inconsolata"/>
              </a:rPr>
              <a:t>/</a:t>
            </a:r>
            <a:r>
              <a:rPr lang="en-US" sz="2200" dirty="0" err="1" smtClean="0">
                <a:solidFill>
                  <a:srgbClr val="FFEE99"/>
                </a:solidFill>
                <a:highlight>
                  <a:srgbClr val="0D0D0D"/>
                </a:highlight>
                <a:latin typeface="Inconsolata"/>
                <a:cs typeface="Inconsolata"/>
              </a:rPr>
              <a:t>bit_graph</a:t>
            </a:r>
            <a:r>
              <a:rPr lang="en-US" sz="2200" dirty="0" smtClean="0">
                <a:solidFill>
                  <a:srgbClr val="FFEE99"/>
                </a:solidFill>
                <a:highlight>
                  <a:srgbClr val="0D0D0D"/>
                </a:highlight>
                <a:latin typeface="Inconsolata"/>
                <a:cs typeface="Inconsolata"/>
              </a:rPr>
              <a:t>/</a:t>
            </a:r>
            <a:r>
              <a:rPr lang="en-US" sz="2200" dirty="0" err="1" smtClean="0">
                <a:solidFill>
                  <a:srgbClr val="FFEE99"/>
                </a:solidFill>
                <a:highlight>
                  <a:srgbClr val="0D0D0D"/>
                </a:highlight>
                <a:latin typeface="Inconsolata"/>
                <a:cs typeface="Inconsolata"/>
              </a:rPr>
              <a:t>bit_graph</a:t>
            </a:r>
            <a:r>
              <a:rPr lang="en-US" sz="2200" dirty="0" smtClean="0">
                <a:solidFill>
                  <a:srgbClr val="FFEE99"/>
                </a:solidFill>
                <a:highlight>
                  <a:srgbClr val="0D0D0D"/>
                </a:highlight>
                <a:latin typeface="Inconsolata"/>
                <a:cs typeface="Inconsolata"/>
              </a:rPr>
              <a:t>"</a:t>
            </a:r>
            <a:r>
              <a:rPr lang="en-US" sz="2200" dirty="0" smtClean="0">
                <a:solidFill>
                  <a:srgbClr val="F92672"/>
                </a:solidFill>
                <a:highlight>
                  <a:srgbClr val="0D0D0D"/>
                </a:highlight>
                <a:latin typeface="Inconsolata"/>
                <a:cs typeface="Inconsolata"/>
              </a:rPr>
              <a:t>/&gt;</a:t>
            </a:r>
          </a:p>
          <a:p>
            <a:endParaRPr lang="en-US" sz="2200" dirty="0" smtClean="0">
              <a:latin typeface="Inconsolata"/>
              <a:cs typeface="Inconsolata"/>
            </a:endParaRPr>
          </a:p>
          <a:p>
            <a:endParaRPr lang="en-US" sz="2200" dirty="0" smtClean="0">
              <a:latin typeface="Inconsolata"/>
              <a:cs typeface="Inconsolata"/>
            </a:endParaRPr>
          </a:p>
          <a:p>
            <a:r>
              <a:rPr lang="en-US" sz="2200" dirty="0" smtClean="0">
                <a:solidFill>
                  <a:srgbClr val="F92672"/>
                </a:solidFill>
                <a:highlight>
                  <a:srgbClr val="0D0D0D"/>
                </a:highlight>
                <a:latin typeface="Inconsolata"/>
                <a:cs typeface="Inconsolata"/>
              </a:rPr>
              <a:t>  &lt;</a:t>
            </a:r>
            <a:r>
              <a:rPr lang="en-US" sz="2200" dirty="0" smtClean="0">
                <a:solidFill>
                  <a:srgbClr val="F8F8F2"/>
                </a:solidFill>
                <a:highlight>
                  <a:srgbClr val="0D0D0D"/>
                </a:highlight>
                <a:latin typeface="Inconsolata"/>
                <a:cs typeface="Inconsolata"/>
              </a:rPr>
              <a:t>order</a:t>
            </a:r>
            <a:r>
              <a:rPr lang="en-US" sz="2200" dirty="0" smtClean="0">
                <a:solidFill>
                  <a:srgbClr val="F92672"/>
                </a:solidFill>
                <a:highlight>
                  <a:srgbClr val="0D0D0D"/>
                </a:highlight>
                <a:latin typeface="Inconsolata"/>
                <a:cs typeface="Inconsolata"/>
              </a:rPr>
              <a:t>-</a:t>
            </a:r>
            <a:r>
              <a:rPr lang="en-US" sz="2200" dirty="0" smtClean="0">
                <a:solidFill>
                  <a:srgbClr val="F8F8F2"/>
                </a:solidFill>
                <a:highlight>
                  <a:srgbClr val="0D0D0D"/>
                </a:highlight>
                <a:latin typeface="Inconsolata"/>
                <a:cs typeface="Inconsolata"/>
              </a:rPr>
              <a:t>model </a:t>
            </a:r>
            <a:r>
              <a:rPr lang="en-US" sz="2200" dirty="0" err="1" smtClean="0">
                <a:solidFill>
                  <a:srgbClr val="F8F8F2"/>
                </a:solidFill>
                <a:highlight>
                  <a:srgbClr val="0D0D0D"/>
                </a:highlight>
                <a:latin typeface="Inconsolata"/>
                <a:cs typeface="Inconsolata"/>
              </a:rPr>
              <a:t>findAll</a:t>
            </a:r>
            <a:r>
              <a:rPr lang="en-US" sz="2200" dirty="0" smtClean="0">
                <a:solidFill>
                  <a:srgbClr val="F92672"/>
                </a:solidFill>
                <a:highlight>
                  <a:srgbClr val="0D0D0D"/>
                </a:highlight>
                <a:latin typeface="Inconsolata"/>
                <a:cs typeface="Inconsolata"/>
              </a:rPr>
              <a:t>=</a:t>
            </a:r>
            <a:r>
              <a:rPr lang="en-US" sz="2200" dirty="0" smtClean="0">
                <a:solidFill>
                  <a:srgbClr val="FFEE99"/>
                </a:solidFill>
                <a:highlight>
                  <a:srgbClr val="0D0D0D"/>
                </a:highlight>
                <a:latin typeface="Inconsolata"/>
                <a:cs typeface="Inconsolata"/>
              </a:rPr>
              <a:t>"{}" </a:t>
            </a:r>
            <a:r>
              <a:rPr lang="en-US" sz="2200" dirty="0" smtClean="0">
                <a:solidFill>
                  <a:srgbClr val="F8F8F2"/>
                </a:solidFill>
                <a:highlight>
                  <a:srgbClr val="0D0D0D"/>
                </a:highlight>
                <a:latin typeface="Inconsolata"/>
                <a:cs typeface="Inconsolata"/>
              </a:rPr>
              <a:t>[</a:t>
            </a:r>
            <a:r>
              <a:rPr lang="en-US" sz="2200" dirty="0" err="1" smtClean="0">
                <a:solidFill>
                  <a:srgbClr val="F8F8F2"/>
                </a:solidFill>
                <a:highlight>
                  <a:srgbClr val="0D0D0D"/>
                </a:highlight>
                <a:latin typeface="Inconsolata"/>
                <a:cs typeface="Inconsolata"/>
              </a:rPr>
              <a:t>orderdata</a:t>
            </a:r>
            <a:r>
              <a:rPr lang="en-US" sz="2200" dirty="0" smtClean="0">
                <a:solidFill>
                  <a:srgbClr val="F8F8F2"/>
                </a:solidFill>
                <a:highlight>
                  <a:srgbClr val="0D0D0D"/>
                </a:highlight>
                <a:latin typeface="Inconsolata"/>
                <a:cs typeface="Inconsolata"/>
              </a:rPr>
              <a:t>]</a:t>
            </a:r>
            <a:r>
              <a:rPr lang="en-US" sz="2200" dirty="0" smtClean="0">
                <a:solidFill>
                  <a:srgbClr val="F92672"/>
                </a:solidFill>
                <a:highlight>
                  <a:srgbClr val="0D0D0D"/>
                </a:highlight>
                <a:latin typeface="Inconsolata"/>
                <a:cs typeface="Inconsolata"/>
              </a:rPr>
              <a:t>=</a:t>
            </a:r>
            <a:r>
              <a:rPr lang="en-US" sz="2200" dirty="0" smtClean="0">
                <a:solidFill>
                  <a:srgbClr val="FFEE99"/>
                </a:solidFill>
                <a:highlight>
                  <a:srgbClr val="0D0D0D"/>
                </a:highlight>
                <a:latin typeface="Inconsolata"/>
                <a:cs typeface="Inconsolata"/>
              </a:rPr>
              <a:t>"{value}"</a:t>
            </a:r>
            <a:r>
              <a:rPr lang="en-US" sz="2200" dirty="0" smtClean="0">
                <a:solidFill>
                  <a:srgbClr val="F92672"/>
                </a:solidFill>
                <a:highlight>
                  <a:srgbClr val="0D0D0D"/>
                </a:highlight>
                <a:latin typeface="Inconsolata"/>
                <a:cs typeface="Inconsolata"/>
              </a:rPr>
              <a:t>/&gt;</a:t>
            </a:r>
          </a:p>
          <a:p>
            <a:r>
              <a:rPr lang="en-US" sz="2200" dirty="0" smtClean="0">
                <a:solidFill>
                  <a:srgbClr val="F92672"/>
                </a:solidFill>
                <a:highlight>
                  <a:srgbClr val="0D0D0D"/>
                </a:highlight>
                <a:latin typeface="Inconsolata"/>
                <a:cs typeface="Inconsolata"/>
              </a:rPr>
              <a:t>  </a:t>
            </a:r>
          </a:p>
          <a:p>
            <a:r>
              <a:rPr lang="en-US" sz="2200" dirty="0" smtClean="0">
                <a:solidFill>
                  <a:srgbClr val="F92672"/>
                </a:solidFill>
                <a:highlight>
                  <a:srgbClr val="0D0D0D"/>
                </a:highlight>
                <a:latin typeface="Inconsolata"/>
                <a:cs typeface="Inconsolata"/>
              </a:rPr>
              <a:t>  &lt;</a:t>
            </a:r>
            <a:r>
              <a:rPr lang="en-US" sz="2200" dirty="0" smtClean="0">
                <a:solidFill>
                  <a:srgbClr val="F8F8F2"/>
                </a:solidFill>
                <a:highlight>
                  <a:srgbClr val="0D0D0D"/>
                </a:highlight>
                <a:latin typeface="Inconsolata"/>
                <a:cs typeface="Inconsolata"/>
              </a:rPr>
              <a:t>bit</a:t>
            </a:r>
            <a:r>
              <a:rPr lang="en-US" sz="2200" dirty="0" smtClean="0">
                <a:solidFill>
                  <a:srgbClr val="F92672"/>
                </a:solidFill>
                <a:highlight>
                  <a:srgbClr val="0D0D0D"/>
                </a:highlight>
                <a:latin typeface="Inconsolata"/>
                <a:cs typeface="Inconsolata"/>
              </a:rPr>
              <a:t>-</a:t>
            </a:r>
            <a:r>
              <a:rPr lang="en-US" sz="2200" dirty="0" smtClean="0">
                <a:solidFill>
                  <a:srgbClr val="F8F8F2"/>
                </a:solidFill>
                <a:highlight>
                  <a:srgbClr val="0D0D0D"/>
                </a:highlight>
                <a:latin typeface="Inconsolata"/>
                <a:cs typeface="Inconsolata"/>
              </a:rPr>
              <a:t>graph title</a:t>
            </a:r>
            <a:r>
              <a:rPr lang="en-US" sz="2200" dirty="0" smtClean="0">
                <a:solidFill>
                  <a:srgbClr val="F92672"/>
                </a:solidFill>
                <a:highlight>
                  <a:srgbClr val="0D0D0D"/>
                </a:highlight>
                <a:latin typeface="Inconsolata"/>
                <a:cs typeface="Inconsolata"/>
              </a:rPr>
              <a:t>=</a:t>
            </a:r>
            <a:r>
              <a:rPr lang="en-US" sz="2200" dirty="0" smtClean="0">
                <a:solidFill>
                  <a:srgbClr val="FFEE99"/>
                </a:solidFill>
                <a:highlight>
                  <a:srgbClr val="0D0D0D"/>
                </a:highlight>
                <a:latin typeface="Inconsolata"/>
                <a:cs typeface="Inconsolata"/>
              </a:rPr>
              <a:t>"Analytics"</a:t>
            </a:r>
            <a:r>
              <a:rPr lang="en-US" sz="2200" dirty="0" smtClean="0">
                <a:solidFill>
                  <a:srgbClr val="F92672"/>
                </a:solidFill>
                <a:highlight>
                  <a:srgbClr val="0D0D0D"/>
                </a:highlight>
                <a:latin typeface="Inconsolata"/>
                <a:cs typeface="Inconsolata"/>
              </a:rPr>
              <a:t>&gt;</a:t>
            </a:r>
          </a:p>
          <a:p>
            <a:r>
              <a:rPr lang="en-US" sz="2200" dirty="0" smtClean="0">
                <a:solidFill>
                  <a:srgbClr val="F92672"/>
                </a:solidFill>
                <a:highlight>
                  <a:srgbClr val="0D0D0D"/>
                </a:highlight>
                <a:latin typeface="Inconsolata"/>
                <a:cs typeface="Inconsolata"/>
              </a:rPr>
              <a:t>	 &lt;</a:t>
            </a:r>
            <a:r>
              <a:rPr lang="en-US" sz="2200" dirty="0" smtClean="0">
                <a:solidFill>
                  <a:srgbClr val="F8F8F2"/>
                </a:solidFill>
                <a:highlight>
                  <a:srgbClr val="0D0D0D"/>
                </a:highlight>
                <a:latin typeface="Inconsolata"/>
                <a:cs typeface="Inconsolata"/>
              </a:rPr>
              <a:t>bit</a:t>
            </a:r>
            <a:r>
              <a:rPr lang="en-US" sz="2200" dirty="0" smtClean="0">
                <a:solidFill>
                  <a:srgbClr val="F92672"/>
                </a:solidFill>
                <a:highlight>
                  <a:srgbClr val="0D0D0D"/>
                </a:highlight>
                <a:latin typeface="Inconsolata"/>
                <a:cs typeface="Inconsolata"/>
              </a:rPr>
              <a:t>-</a:t>
            </a:r>
            <a:r>
              <a:rPr lang="en-US" sz="2200" dirty="0" smtClean="0">
                <a:solidFill>
                  <a:srgbClr val="F8F8F2"/>
                </a:solidFill>
                <a:highlight>
                  <a:srgbClr val="0D0D0D"/>
                </a:highlight>
                <a:latin typeface="Inconsolata"/>
                <a:cs typeface="Inconsolata"/>
              </a:rPr>
              <a:t>series data</a:t>
            </a:r>
            <a:r>
              <a:rPr lang="en-US" sz="2200" dirty="0" smtClean="0">
                <a:solidFill>
                  <a:srgbClr val="F92672"/>
                </a:solidFill>
                <a:highlight>
                  <a:srgbClr val="0D0D0D"/>
                </a:highlight>
                <a:latin typeface="Inconsolata"/>
                <a:cs typeface="Inconsolata"/>
              </a:rPr>
              <a:t>=</a:t>
            </a:r>
            <a:r>
              <a:rPr lang="en-US" sz="2200" dirty="0" smtClean="0">
                <a:solidFill>
                  <a:srgbClr val="FFEE99"/>
                </a:solidFill>
                <a:highlight>
                  <a:srgbClr val="0D0D0D"/>
                </a:highlight>
                <a:latin typeface="Inconsolata"/>
                <a:cs typeface="Inconsolata"/>
              </a:rPr>
              <a:t>"{../</a:t>
            </a:r>
            <a:r>
              <a:rPr lang="en-US" sz="2200" dirty="0" err="1" smtClean="0">
                <a:solidFill>
                  <a:srgbClr val="FFEE99"/>
                </a:solidFill>
                <a:highlight>
                  <a:srgbClr val="0D0D0D"/>
                </a:highlight>
                <a:latin typeface="Inconsolata"/>
                <a:cs typeface="Inconsolata"/>
              </a:rPr>
              <a:t>orderdata.totals</a:t>
            </a:r>
            <a:r>
              <a:rPr lang="en-US" sz="2200" dirty="0" smtClean="0">
                <a:solidFill>
                  <a:srgbClr val="FFEE99"/>
                </a:solidFill>
                <a:highlight>
                  <a:srgbClr val="0D0D0D"/>
                </a:highlight>
                <a:latin typeface="Inconsolata"/>
                <a:cs typeface="Inconsolata"/>
              </a:rPr>
              <a:t>}" </a:t>
            </a:r>
            <a:r>
              <a:rPr lang="en-US" sz="2200" dirty="0" smtClean="0">
                <a:solidFill>
                  <a:srgbClr val="F92672"/>
                </a:solidFill>
                <a:highlight>
                  <a:srgbClr val="0D0D0D"/>
                </a:highlight>
                <a:latin typeface="Inconsolata"/>
                <a:cs typeface="Inconsolata"/>
              </a:rPr>
              <a:t>/&gt;</a:t>
            </a:r>
          </a:p>
          <a:p>
            <a:r>
              <a:rPr lang="en-US" sz="2200" dirty="0" smtClean="0">
                <a:solidFill>
                  <a:srgbClr val="F92672"/>
                </a:solidFill>
                <a:highlight>
                  <a:srgbClr val="0D0D0D"/>
                </a:highlight>
                <a:latin typeface="Inconsolata"/>
                <a:cs typeface="Inconsolata"/>
              </a:rPr>
              <a:t>  &lt;/</a:t>
            </a:r>
            <a:r>
              <a:rPr lang="en-US" sz="2200" dirty="0" smtClean="0">
                <a:solidFill>
                  <a:srgbClr val="F8F8F2"/>
                </a:solidFill>
                <a:highlight>
                  <a:srgbClr val="0D0D0D"/>
                </a:highlight>
                <a:latin typeface="Inconsolata"/>
                <a:cs typeface="Inconsolata"/>
              </a:rPr>
              <a:t>bit</a:t>
            </a:r>
            <a:r>
              <a:rPr lang="en-US" sz="2200" dirty="0" smtClean="0">
                <a:solidFill>
                  <a:srgbClr val="F92672"/>
                </a:solidFill>
                <a:highlight>
                  <a:srgbClr val="0D0D0D"/>
                </a:highlight>
                <a:latin typeface="Inconsolata"/>
                <a:cs typeface="Inconsolata"/>
              </a:rPr>
              <a:t>-</a:t>
            </a:r>
            <a:r>
              <a:rPr lang="en-US" sz="2200" dirty="0" smtClean="0">
                <a:solidFill>
                  <a:srgbClr val="F8F8F2"/>
                </a:solidFill>
                <a:highlight>
                  <a:srgbClr val="0D0D0D"/>
                </a:highlight>
                <a:latin typeface="Inconsolata"/>
                <a:cs typeface="Inconsolata"/>
              </a:rPr>
              <a:t>graph</a:t>
            </a:r>
            <a:r>
              <a:rPr lang="en-US" sz="2200" dirty="0" smtClean="0">
                <a:solidFill>
                  <a:srgbClr val="F92672"/>
                </a:solidFill>
                <a:highlight>
                  <a:srgbClr val="0D0D0D"/>
                </a:highlight>
                <a:latin typeface="Inconsolata"/>
                <a:cs typeface="Inconsolata"/>
              </a:rPr>
              <a:t>&gt;</a:t>
            </a:r>
            <a:endParaRPr lang="en-US" sz="2200" dirty="0">
              <a:latin typeface="Inconsolata"/>
              <a:cs typeface="Inconsolata"/>
            </a:endParaRPr>
          </a:p>
        </p:txBody>
      </p:sp>
    </p:spTree>
    <p:extLst>
      <p:ext uri="{BB962C8B-B14F-4D97-AF65-F5344CB8AC3E}">
        <p14:creationId xmlns:p14="http://schemas.microsoft.com/office/powerpoint/2010/main" val="416324803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 name="Round Same Side Corner Rectangle 4"/>
          <p:cNvSpPr/>
          <p:nvPr/>
        </p:nvSpPr>
        <p:spPr>
          <a:xfrm>
            <a:off x="83683" y="71466"/>
            <a:ext cx="2391658" cy="604590"/>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err="1">
                <a:latin typeface="Inconsolata"/>
                <a:cs typeface="Inconsolata"/>
              </a:rPr>
              <a:t>e</a:t>
            </a:r>
            <a:r>
              <a:rPr lang="en-US" sz="2400" dirty="0" err="1" smtClean="0">
                <a:latin typeface="Inconsolata"/>
                <a:cs typeface="Inconsolata"/>
              </a:rPr>
              <a:t>xample.jsx</a:t>
            </a:r>
            <a:endParaRPr lang="en-US" sz="2400" dirty="0">
              <a:latin typeface="Inconsolata"/>
              <a:cs typeface="Inconsolata"/>
            </a:endParaRPr>
          </a:p>
        </p:txBody>
      </p:sp>
      <p:sp>
        <p:nvSpPr>
          <p:cNvPr id="6" name="Multiply 5"/>
          <p:cNvSpPr/>
          <p:nvPr/>
        </p:nvSpPr>
        <p:spPr>
          <a:xfrm>
            <a:off x="2125315" y="265349"/>
            <a:ext cx="255909" cy="227441"/>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4" name="Rectangle 3"/>
          <p:cNvSpPr/>
          <p:nvPr/>
        </p:nvSpPr>
        <p:spPr>
          <a:xfrm>
            <a:off x="0" y="631400"/>
            <a:ext cx="9144000" cy="4512101"/>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2100" i="1" dirty="0" smtClean="0">
              <a:solidFill>
                <a:srgbClr val="66D9EF"/>
              </a:solidFill>
              <a:highlight>
                <a:srgbClr val="0D0D0D"/>
              </a:highlight>
              <a:latin typeface="Inconsolata"/>
              <a:cs typeface="Inconsolata"/>
            </a:endParaRPr>
          </a:p>
          <a:p>
            <a:r>
              <a:rPr lang="en-US" sz="2000" i="1" dirty="0" err="1" smtClean="0">
                <a:solidFill>
                  <a:srgbClr val="66D9EF"/>
                </a:solidFill>
                <a:highlight>
                  <a:srgbClr val="0D0D0D"/>
                </a:highlight>
                <a:latin typeface="Inconsolata"/>
                <a:cs typeface="Inconsolata"/>
              </a:rPr>
              <a:t>var</a:t>
            </a:r>
            <a:r>
              <a:rPr lang="en-US" sz="2000" i="1" dirty="0" smtClean="0">
                <a:solidFill>
                  <a:srgbClr val="66D9EF"/>
                </a:solidFill>
                <a:highlight>
                  <a:srgbClr val="0D0D0D"/>
                </a:highlight>
                <a:latin typeface="Inconsolata"/>
                <a:cs typeface="Inconsolata"/>
              </a:rPr>
              <a:t> </a:t>
            </a:r>
            <a:r>
              <a:rPr lang="en-US" sz="2000" i="1" dirty="0" err="1">
                <a:solidFill>
                  <a:srgbClr val="F8F8F2"/>
                </a:solidFill>
                <a:highlight>
                  <a:srgbClr val="0D0D0D"/>
                </a:highlight>
                <a:latin typeface="Inconsolata"/>
                <a:cs typeface="Inconsolata"/>
              </a:rPr>
              <a:t>HelloWorld</a:t>
            </a:r>
            <a:r>
              <a:rPr lang="en-US" sz="2000" i="1" dirty="0">
                <a:solidFill>
                  <a:srgbClr val="F8F8F2"/>
                </a:solidFill>
                <a:highlight>
                  <a:srgbClr val="0D0D0D"/>
                </a:highlight>
                <a:latin typeface="Inconsolata"/>
                <a:cs typeface="Inconsolata"/>
              </a:rPr>
              <a:t> </a:t>
            </a:r>
            <a:r>
              <a:rPr lang="en-US" sz="2000" i="1" dirty="0">
                <a:solidFill>
                  <a:srgbClr val="F92672"/>
                </a:solidFill>
                <a:highlight>
                  <a:srgbClr val="0D0D0D"/>
                </a:highlight>
                <a:latin typeface="Inconsolata"/>
                <a:cs typeface="Inconsolata"/>
              </a:rPr>
              <a:t>= </a:t>
            </a:r>
            <a:r>
              <a:rPr lang="en-US" sz="2000" i="1" dirty="0" err="1">
                <a:solidFill>
                  <a:srgbClr val="F8F8F2"/>
                </a:solidFill>
                <a:highlight>
                  <a:srgbClr val="0D0D0D"/>
                </a:highlight>
                <a:latin typeface="Inconsolata"/>
                <a:cs typeface="Inconsolata"/>
              </a:rPr>
              <a:t>React.createClass</a:t>
            </a:r>
            <a:r>
              <a:rPr lang="en-US" sz="2000" i="1" dirty="0">
                <a:solidFill>
                  <a:srgbClr val="F8F8F2"/>
                </a:solidFill>
                <a:highlight>
                  <a:srgbClr val="0D0D0D"/>
                </a:highlight>
                <a:latin typeface="Inconsolata"/>
                <a:cs typeface="Inconsolata"/>
              </a:rPr>
              <a:t>({</a:t>
            </a:r>
          </a:p>
          <a:p>
            <a:r>
              <a:rPr lang="en-US" sz="2000" dirty="0">
                <a:solidFill>
                  <a:srgbClr val="F8F8F2"/>
                </a:solidFill>
                <a:highlight>
                  <a:srgbClr val="0D0D0D"/>
                </a:highlight>
                <a:latin typeface="Inconsolata"/>
                <a:cs typeface="Inconsolata"/>
              </a:rPr>
              <a:t>  </a:t>
            </a:r>
            <a:r>
              <a:rPr lang="en-US" sz="2000" dirty="0" err="1">
                <a:solidFill>
                  <a:srgbClr val="F8F8F2"/>
                </a:solidFill>
                <a:highlight>
                  <a:srgbClr val="0D0D0D"/>
                </a:highlight>
                <a:latin typeface="Inconsolata"/>
                <a:cs typeface="Inconsolata"/>
              </a:rPr>
              <a:t>displayName</a:t>
            </a:r>
            <a:r>
              <a:rPr lang="en-US" sz="2000" dirty="0">
                <a:solidFill>
                  <a:srgbClr val="F8F8F2"/>
                </a:solidFill>
                <a:highlight>
                  <a:srgbClr val="0D0D0D"/>
                </a:highlight>
                <a:latin typeface="Inconsolata"/>
                <a:cs typeface="Inconsolata"/>
              </a:rPr>
              <a:t>: </a:t>
            </a:r>
            <a:r>
              <a:rPr lang="en-US" sz="2000" dirty="0">
                <a:solidFill>
                  <a:srgbClr val="FFEE99"/>
                </a:solidFill>
                <a:highlight>
                  <a:srgbClr val="0D0D0D"/>
                </a:highlight>
                <a:latin typeface="Inconsolata"/>
                <a:cs typeface="Inconsolata"/>
              </a:rPr>
              <a:t>'hello-world'</a:t>
            </a:r>
            <a:r>
              <a:rPr lang="en-US" sz="2000" dirty="0">
                <a:solidFill>
                  <a:srgbClr val="F8F8F2"/>
                </a:solidFill>
                <a:highlight>
                  <a:srgbClr val="0D0D0D"/>
                </a:highlight>
                <a:latin typeface="Inconsolata"/>
                <a:cs typeface="Inconsolata"/>
              </a:rPr>
              <a:t>,</a:t>
            </a:r>
          </a:p>
          <a:p>
            <a:endParaRPr lang="en-US" sz="2000" dirty="0">
              <a:latin typeface="Inconsolata"/>
              <a:cs typeface="Inconsolata"/>
            </a:endParaRPr>
          </a:p>
          <a:p>
            <a:r>
              <a:rPr lang="en-US" sz="2000" dirty="0">
                <a:solidFill>
                  <a:srgbClr val="F8F8F2"/>
                </a:solidFill>
                <a:highlight>
                  <a:srgbClr val="0D0D0D"/>
                </a:highlight>
                <a:latin typeface="Inconsolata"/>
                <a:cs typeface="Inconsolata"/>
              </a:rPr>
              <a:t>  </a:t>
            </a:r>
            <a:r>
              <a:rPr lang="en-US" sz="2000" dirty="0" err="1">
                <a:solidFill>
                  <a:srgbClr val="F8F8F2"/>
                </a:solidFill>
                <a:highlight>
                  <a:srgbClr val="0D0D0D"/>
                </a:highlight>
                <a:latin typeface="Inconsolata"/>
                <a:cs typeface="Inconsolata"/>
              </a:rPr>
              <a:t>getInitialState</a:t>
            </a:r>
            <a:r>
              <a:rPr lang="en-US" sz="2000" dirty="0">
                <a:solidFill>
                  <a:srgbClr val="F8F8F2"/>
                </a:solidFill>
                <a:highlight>
                  <a:srgbClr val="0D0D0D"/>
                </a:highlight>
                <a:latin typeface="Inconsolata"/>
                <a:cs typeface="Inconsolata"/>
              </a:rPr>
              <a:t>: </a:t>
            </a:r>
            <a:r>
              <a:rPr lang="en-US" sz="2000" i="1" dirty="0">
                <a:solidFill>
                  <a:srgbClr val="66D9EF"/>
                </a:solidFill>
                <a:highlight>
                  <a:srgbClr val="0D0D0D"/>
                </a:highlight>
                <a:latin typeface="Inconsolata"/>
                <a:cs typeface="Inconsolata"/>
              </a:rPr>
              <a:t>function</a:t>
            </a:r>
            <a:r>
              <a:rPr lang="en-US" sz="2000" i="1" dirty="0">
                <a:solidFill>
                  <a:srgbClr val="F8F8F2"/>
                </a:solidFill>
                <a:highlight>
                  <a:srgbClr val="0D0D0D"/>
                </a:highlight>
                <a:latin typeface="Inconsolata"/>
                <a:cs typeface="Inconsolata"/>
              </a:rPr>
              <a:t>() {</a:t>
            </a:r>
          </a:p>
          <a:p>
            <a:r>
              <a:rPr lang="is-IS" sz="2000" dirty="0">
                <a:solidFill>
                  <a:srgbClr val="F8F8F2"/>
                </a:solidFill>
                <a:highlight>
                  <a:srgbClr val="0D0D0D"/>
                </a:highlight>
                <a:latin typeface="Inconsolata"/>
                <a:cs typeface="Inconsolata"/>
              </a:rPr>
              <a:t>    </a:t>
            </a:r>
            <a:r>
              <a:rPr lang="is-IS" sz="2000" u="sng" dirty="0">
                <a:solidFill>
                  <a:srgbClr val="F92672"/>
                </a:solidFill>
                <a:highlight>
                  <a:srgbClr val="0D0D0D"/>
                </a:highlight>
                <a:latin typeface="Inconsolata"/>
                <a:cs typeface="Inconsolata"/>
              </a:rPr>
              <a:t>return </a:t>
            </a:r>
            <a:r>
              <a:rPr lang="is-IS" sz="2000" u="sng" dirty="0">
                <a:solidFill>
                  <a:srgbClr val="F8F8F2"/>
                </a:solidFill>
                <a:highlight>
                  <a:srgbClr val="0D0D0D"/>
                </a:highlight>
                <a:latin typeface="Inconsolata"/>
                <a:cs typeface="Inconsolata"/>
              </a:rPr>
              <a:t>{</a:t>
            </a:r>
          </a:p>
          <a:p>
            <a:r>
              <a:rPr lang="en-US" sz="2000" dirty="0">
                <a:solidFill>
                  <a:srgbClr val="F8F8F2"/>
                </a:solidFill>
                <a:highlight>
                  <a:srgbClr val="0D0D0D"/>
                </a:highlight>
                <a:latin typeface="Inconsolata"/>
                <a:cs typeface="Inconsolata"/>
              </a:rPr>
              <a:t>      message: </a:t>
            </a:r>
            <a:r>
              <a:rPr lang="en-US" sz="2000" dirty="0">
                <a:solidFill>
                  <a:srgbClr val="FFEE99"/>
                </a:solidFill>
                <a:highlight>
                  <a:srgbClr val="0D0D0D"/>
                </a:highlight>
                <a:latin typeface="Inconsolata"/>
                <a:cs typeface="Inconsolata"/>
              </a:rPr>
              <a:t>"Hello"</a:t>
            </a:r>
          </a:p>
          <a:p>
            <a:r>
              <a:rPr lang="en-US" sz="2000" dirty="0">
                <a:highlight>
                  <a:srgbClr val="0D0D0D"/>
                </a:highlight>
                <a:latin typeface="Inconsolata"/>
                <a:cs typeface="Inconsolata"/>
              </a:rPr>
              <a:t>    </a:t>
            </a:r>
            <a:r>
              <a:rPr lang="en-US" sz="2000" dirty="0">
                <a:solidFill>
                  <a:srgbClr val="F8F8F2"/>
                </a:solidFill>
                <a:highlight>
                  <a:srgbClr val="0D0D0D"/>
                </a:highlight>
                <a:latin typeface="Inconsolata"/>
                <a:cs typeface="Inconsolata"/>
              </a:rPr>
              <a:t>};</a:t>
            </a:r>
          </a:p>
          <a:p>
            <a:r>
              <a:rPr lang="en-US" sz="2000" dirty="0">
                <a:solidFill>
                  <a:srgbClr val="F8F8F2"/>
                </a:solidFill>
                <a:highlight>
                  <a:srgbClr val="0D0D0D"/>
                </a:highlight>
                <a:latin typeface="Inconsolata"/>
                <a:cs typeface="Inconsolata"/>
              </a:rPr>
              <a:t>  },</a:t>
            </a:r>
          </a:p>
          <a:p>
            <a:endParaRPr lang="en-US" sz="2000" dirty="0">
              <a:latin typeface="Inconsolata"/>
              <a:cs typeface="Inconsolata"/>
            </a:endParaRPr>
          </a:p>
          <a:p>
            <a:r>
              <a:rPr lang="en-US" sz="2000" dirty="0">
                <a:solidFill>
                  <a:srgbClr val="F8F8F2"/>
                </a:solidFill>
                <a:highlight>
                  <a:srgbClr val="0D0D0D"/>
                </a:highlight>
                <a:latin typeface="Inconsolata"/>
                <a:cs typeface="Inconsolata"/>
              </a:rPr>
              <a:t>  render: </a:t>
            </a:r>
            <a:r>
              <a:rPr lang="en-US" sz="2000" i="1" dirty="0">
                <a:solidFill>
                  <a:srgbClr val="66D9EF"/>
                </a:solidFill>
                <a:highlight>
                  <a:srgbClr val="0D0D0D"/>
                </a:highlight>
                <a:latin typeface="Inconsolata"/>
                <a:cs typeface="Inconsolata"/>
              </a:rPr>
              <a:t>function</a:t>
            </a:r>
            <a:r>
              <a:rPr lang="en-US" sz="2000" i="1" dirty="0">
                <a:solidFill>
                  <a:srgbClr val="F8F8F2"/>
                </a:solidFill>
                <a:highlight>
                  <a:srgbClr val="0D0D0D"/>
                </a:highlight>
                <a:latin typeface="Inconsolata"/>
                <a:cs typeface="Inconsolata"/>
              </a:rPr>
              <a:t>() {</a:t>
            </a:r>
          </a:p>
          <a:p>
            <a:r>
              <a:rPr lang="en-US" sz="2000" dirty="0">
                <a:solidFill>
                  <a:srgbClr val="F8F8F2"/>
                </a:solidFill>
                <a:highlight>
                  <a:srgbClr val="0D0D0D"/>
                </a:highlight>
                <a:latin typeface="Inconsolata"/>
                <a:cs typeface="Inconsolata"/>
              </a:rPr>
              <a:t>    </a:t>
            </a:r>
            <a:r>
              <a:rPr lang="en-US" sz="2000" u="sng" dirty="0">
                <a:solidFill>
                  <a:srgbClr val="F92672"/>
                </a:solidFill>
                <a:highlight>
                  <a:srgbClr val="0D0D0D"/>
                </a:highlight>
                <a:latin typeface="Inconsolata"/>
                <a:cs typeface="Inconsolata"/>
              </a:rPr>
              <a:t>return &lt;</a:t>
            </a:r>
            <a:r>
              <a:rPr lang="en-US" sz="2000" u="sng" dirty="0">
                <a:solidFill>
                  <a:srgbClr val="F8F8F2"/>
                </a:solidFill>
                <a:highlight>
                  <a:srgbClr val="0D0D0D"/>
                </a:highlight>
                <a:latin typeface="Inconsolata"/>
                <a:cs typeface="Inconsolata"/>
              </a:rPr>
              <a:t>div</a:t>
            </a:r>
            <a:r>
              <a:rPr lang="en-US" sz="2000" u="sng" dirty="0">
                <a:solidFill>
                  <a:srgbClr val="F92672"/>
                </a:solidFill>
                <a:highlight>
                  <a:srgbClr val="0D0D0D"/>
                </a:highlight>
                <a:latin typeface="Inconsolata"/>
                <a:cs typeface="Inconsolata"/>
              </a:rPr>
              <a:t>&gt;</a:t>
            </a:r>
            <a:r>
              <a:rPr lang="en-US" sz="2000" u="sng" dirty="0">
                <a:solidFill>
                  <a:srgbClr val="F8F8F2"/>
                </a:solidFill>
                <a:highlight>
                  <a:srgbClr val="0D0D0D"/>
                </a:highlight>
                <a:latin typeface="Inconsolata"/>
                <a:cs typeface="Inconsolata"/>
              </a:rPr>
              <a:t>{{message}} World</a:t>
            </a:r>
            <a:r>
              <a:rPr lang="en-US" sz="2000" u="sng" dirty="0">
                <a:solidFill>
                  <a:srgbClr val="F92672"/>
                </a:solidFill>
                <a:highlight>
                  <a:srgbClr val="0D0D0D"/>
                </a:highlight>
                <a:latin typeface="Inconsolata"/>
                <a:cs typeface="Inconsolata"/>
              </a:rPr>
              <a:t>!&lt;/</a:t>
            </a:r>
            <a:r>
              <a:rPr lang="en-US" sz="2000" u="sng" dirty="0">
                <a:solidFill>
                  <a:srgbClr val="F8F8F2"/>
                </a:solidFill>
                <a:highlight>
                  <a:srgbClr val="0D0D0D"/>
                </a:highlight>
                <a:latin typeface="Inconsolata"/>
                <a:cs typeface="Inconsolata"/>
              </a:rPr>
              <a:t>div</a:t>
            </a:r>
            <a:r>
              <a:rPr lang="en-US" sz="2000" u="sng" dirty="0">
                <a:solidFill>
                  <a:srgbClr val="F92672"/>
                </a:solidFill>
                <a:highlight>
                  <a:srgbClr val="0D0D0D"/>
                </a:highlight>
                <a:latin typeface="Inconsolata"/>
                <a:cs typeface="Inconsolata"/>
              </a:rPr>
              <a:t>&gt;</a:t>
            </a:r>
            <a:r>
              <a:rPr lang="en-US" sz="2000" u="sng" dirty="0">
                <a:solidFill>
                  <a:srgbClr val="F8F8F2"/>
                </a:solidFill>
                <a:highlight>
                  <a:srgbClr val="0D0D0D"/>
                </a:highlight>
                <a:latin typeface="Inconsolata"/>
                <a:cs typeface="Inconsolata"/>
              </a:rPr>
              <a:t>;</a:t>
            </a:r>
          </a:p>
          <a:p>
            <a:r>
              <a:rPr lang="en-US" sz="2000" dirty="0">
                <a:solidFill>
                  <a:srgbClr val="F8F8F2"/>
                </a:solidFill>
                <a:highlight>
                  <a:srgbClr val="0D0D0D"/>
                </a:highlight>
                <a:latin typeface="Inconsolata"/>
                <a:cs typeface="Inconsolata"/>
              </a:rPr>
              <a:t>  }</a:t>
            </a:r>
          </a:p>
          <a:p>
            <a:r>
              <a:rPr lang="en-US" sz="2000" dirty="0">
                <a:solidFill>
                  <a:srgbClr val="F8F8F2"/>
                </a:solidFill>
                <a:highlight>
                  <a:srgbClr val="0D0D0D"/>
                </a:highlight>
                <a:latin typeface="Inconsolata"/>
                <a:cs typeface="Inconsolata"/>
              </a:rPr>
              <a:t>});</a:t>
            </a:r>
            <a:endParaRPr lang="en-US" sz="2000" dirty="0">
              <a:latin typeface="Inconsolata"/>
              <a:cs typeface="Inconsolata"/>
            </a:endParaRPr>
          </a:p>
        </p:txBody>
      </p:sp>
    </p:spTree>
    <p:extLst>
      <p:ext uri="{BB962C8B-B14F-4D97-AF65-F5344CB8AC3E}">
        <p14:creationId xmlns:p14="http://schemas.microsoft.com/office/powerpoint/2010/main" val="1192772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ound Same Side Corner Rectangle 4"/>
          <p:cNvSpPr/>
          <p:nvPr/>
        </p:nvSpPr>
        <p:spPr>
          <a:xfrm>
            <a:off x="83683" y="71466"/>
            <a:ext cx="3232951" cy="604590"/>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err="1">
                <a:latin typeface="Inconsolata"/>
                <a:cs typeface="Inconsolata"/>
              </a:rPr>
              <a:t>w</a:t>
            </a:r>
            <a:r>
              <a:rPr lang="en-US" sz="2400" dirty="0" err="1" smtClean="0">
                <a:latin typeface="Inconsolata"/>
                <a:cs typeface="Inconsolata"/>
              </a:rPr>
              <a:t>ebcomponent.html</a:t>
            </a:r>
            <a:endParaRPr lang="en-US" sz="2400" dirty="0">
              <a:latin typeface="Inconsolata"/>
              <a:cs typeface="Inconsolata"/>
            </a:endParaRPr>
          </a:p>
        </p:txBody>
      </p:sp>
      <p:sp>
        <p:nvSpPr>
          <p:cNvPr id="6" name="Multiply 5"/>
          <p:cNvSpPr/>
          <p:nvPr/>
        </p:nvSpPr>
        <p:spPr>
          <a:xfrm>
            <a:off x="2968791" y="265349"/>
            <a:ext cx="255909" cy="227441"/>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4" name="Rectangle 3"/>
          <p:cNvSpPr/>
          <p:nvPr/>
        </p:nvSpPr>
        <p:spPr>
          <a:xfrm>
            <a:off x="0" y="631400"/>
            <a:ext cx="9144000" cy="4512101"/>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1600" dirty="0" smtClean="0">
              <a:solidFill>
                <a:srgbClr val="F8F8F2"/>
              </a:solidFill>
              <a:highlight>
                <a:srgbClr val="0D0D0D"/>
              </a:highlight>
              <a:latin typeface="Inconsolata"/>
              <a:cs typeface="Inconsolata"/>
            </a:endParaRPr>
          </a:p>
          <a:p>
            <a:r>
              <a:rPr lang="en-US" sz="1600" dirty="0">
                <a:solidFill>
                  <a:srgbClr val="F8F8F2"/>
                </a:solidFill>
                <a:highlight>
                  <a:srgbClr val="0D0D0D"/>
                </a:highlight>
                <a:latin typeface="Inconsolata"/>
                <a:cs typeface="Inconsolata"/>
              </a:rPr>
              <a:t>&lt;template </a:t>
            </a:r>
            <a:r>
              <a:rPr lang="en-US" sz="1600" dirty="0">
                <a:solidFill>
                  <a:srgbClr val="A6E22E"/>
                </a:solidFill>
                <a:highlight>
                  <a:srgbClr val="0D0D0D"/>
                </a:highlight>
                <a:latin typeface="Inconsolata"/>
                <a:cs typeface="Inconsolata"/>
              </a:rPr>
              <a:t>id</a:t>
            </a:r>
            <a:r>
              <a:rPr lang="en-US" sz="1600" dirty="0">
                <a:solidFill>
                  <a:srgbClr val="F8F8F2"/>
                </a:solidFill>
                <a:highlight>
                  <a:srgbClr val="0D0D0D"/>
                </a:highlight>
                <a:latin typeface="Inconsolata"/>
                <a:cs typeface="Inconsolata"/>
              </a:rPr>
              <a:t>=</a:t>
            </a:r>
            <a:r>
              <a:rPr lang="en-US" sz="1600" dirty="0">
                <a:solidFill>
                  <a:srgbClr val="FFEE99"/>
                </a:solidFill>
                <a:highlight>
                  <a:srgbClr val="0D0D0D"/>
                </a:highlight>
                <a:latin typeface="Inconsolata"/>
                <a:cs typeface="Inconsolata"/>
              </a:rPr>
              <a:t>"</a:t>
            </a:r>
            <a:r>
              <a:rPr lang="en-US" sz="1600" dirty="0" err="1">
                <a:solidFill>
                  <a:srgbClr val="FFEE99"/>
                </a:solidFill>
                <a:highlight>
                  <a:srgbClr val="0D0D0D"/>
                </a:highlight>
                <a:latin typeface="Inconsolata"/>
                <a:cs typeface="Inconsolata"/>
              </a:rPr>
              <a:t>sdtemplate</a:t>
            </a:r>
            <a:r>
              <a:rPr lang="en-US" sz="1600" dirty="0">
                <a:solidFill>
                  <a:srgbClr val="FFEE99"/>
                </a:solidFill>
                <a:highlight>
                  <a:srgbClr val="0D0D0D"/>
                </a:highlight>
                <a:latin typeface="Inconsolata"/>
                <a:cs typeface="Inconsolata"/>
              </a:rPr>
              <a:t>"</a:t>
            </a:r>
            <a:r>
              <a:rPr lang="en-US" sz="1600" dirty="0">
                <a:solidFill>
                  <a:srgbClr val="F8F8F2"/>
                </a:solidFill>
                <a:highlight>
                  <a:srgbClr val="0D0D0D"/>
                </a:highlight>
                <a:latin typeface="Inconsolata"/>
                <a:cs typeface="Inconsolata"/>
              </a:rPr>
              <a:t>&gt;</a:t>
            </a:r>
          </a:p>
          <a:p>
            <a:r>
              <a:rPr lang="pl-PL" sz="1600" dirty="0">
                <a:solidFill>
                  <a:srgbClr val="F8F8F2"/>
                </a:solidFill>
                <a:highlight>
                  <a:srgbClr val="0D0D0D"/>
                </a:highlight>
                <a:latin typeface="Inconsolata"/>
                <a:cs typeface="Inconsolata"/>
              </a:rPr>
              <a:t>  &lt;</a:t>
            </a:r>
            <a:r>
              <a:rPr lang="pl-PL" sz="1600" dirty="0">
                <a:solidFill>
                  <a:srgbClr val="F92672"/>
                </a:solidFill>
                <a:highlight>
                  <a:srgbClr val="0D0D0D"/>
                </a:highlight>
                <a:latin typeface="Inconsolata"/>
                <a:cs typeface="Inconsolata"/>
              </a:rPr>
              <a:t>style</a:t>
            </a:r>
            <a:r>
              <a:rPr lang="pl-PL" sz="1600" dirty="0" smtClean="0">
                <a:solidFill>
                  <a:srgbClr val="F8F8F2"/>
                </a:solidFill>
                <a:highlight>
                  <a:srgbClr val="0D0D0D"/>
                </a:highlight>
                <a:latin typeface="Inconsolata"/>
                <a:cs typeface="Inconsolata"/>
              </a:rPr>
              <a:t>&gt;</a:t>
            </a:r>
            <a:r>
              <a:rPr lang="en-US" sz="1600" dirty="0" smtClean="0">
                <a:solidFill>
                  <a:srgbClr val="F8F8F2"/>
                </a:solidFill>
                <a:highlight>
                  <a:srgbClr val="0D0D0D"/>
                </a:highlight>
                <a:latin typeface="Inconsolata"/>
                <a:cs typeface="Inconsolata"/>
              </a:rPr>
              <a:t> </a:t>
            </a:r>
            <a:r>
              <a:rPr lang="ro-RO" sz="1600" dirty="0" smtClean="0">
                <a:solidFill>
                  <a:srgbClr val="F92672"/>
                </a:solidFill>
                <a:highlight>
                  <a:srgbClr val="0D0D0D"/>
                </a:highlight>
                <a:latin typeface="Inconsolata"/>
                <a:cs typeface="Inconsolata"/>
              </a:rPr>
              <a:t>p</a:t>
            </a:r>
            <a:r>
              <a:rPr lang="ro-RO" sz="1600" dirty="0" smtClean="0">
                <a:solidFill>
                  <a:srgbClr val="F8F8F2"/>
                </a:solidFill>
                <a:highlight>
                  <a:srgbClr val="0D0D0D"/>
                </a:highlight>
                <a:latin typeface="Inconsolata"/>
                <a:cs typeface="Inconsolata"/>
              </a:rPr>
              <a:t> </a:t>
            </a:r>
            <a:r>
              <a:rPr lang="ro-RO" sz="1600" dirty="0">
                <a:solidFill>
                  <a:srgbClr val="F8F8F2"/>
                </a:solidFill>
                <a:highlight>
                  <a:srgbClr val="0D0D0D"/>
                </a:highlight>
                <a:latin typeface="Inconsolata"/>
                <a:cs typeface="Inconsolata"/>
              </a:rPr>
              <a:t>{ </a:t>
            </a:r>
            <a:r>
              <a:rPr lang="ro-RO" sz="1600" i="1" dirty="0">
                <a:solidFill>
                  <a:srgbClr val="66D9EF"/>
                </a:solidFill>
                <a:highlight>
                  <a:srgbClr val="0D0D0D"/>
                </a:highlight>
                <a:latin typeface="Inconsolata"/>
                <a:cs typeface="Inconsolata"/>
              </a:rPr>
              <a:t>color</a:t>
            </a:r>
            <a:r>
              <a:rPr lang="ro-RO" sz="1600" i="1" dirty="0">
                <a:solidFill>
                  <a:srgbClr val="F8F8F2"/>
                </a:solidFill>
                <a:highlight>
                  <a:srgbClr val="0D0D0D"/>
                </a:highlight>
                <a:latin typeface="Inconsolata"/>
                <a:cs typeface="Inconsolata"/>
              </a:rPr>
              <a:t>: </a:t>
            </a:r>
            <a:r>
              <a:rPr lang="ro-RO" sz="1600" i="1" dirty="0">
                <a:solidFill>
                  <a:srgbClr val="66D9EF"/>
                </a:solidFill>
                <a:highlight>
                  <a:srgbClr val="0D0D0D"/>
                </a:highlight>
                <a:latin typeface="Inconsolata"/>
                <a:cs typeface="Inconsolata"/>
              </a:rPr>
              <a:t>orange</a:t>
            </a:r>
            <a:r>
              <a:rPr lang="ro-RO" sz="1600" i="1" dirty="0">
                <a:solidFill>
                  <a:srgbClr val="F8F8F2"/>
                </a:solidFill>
                <a:highlight>
                  <a:srgbClr val="0D0D0D"/>
                </a:highlight>
                <a:latin typeface="Inconsolata"/>
                <a:cs typeface="Inconsolata"/>
              </a:rPr>
              <a:t>; </a:t>
            </a:r>
            <a:r>
              <a:rPr lang="ro-RO" sz="1600" i="1" dirty="0" smtClean="0">
                <a:solidFill>
                  <a:srgbClr val="F8F8F2"/>
                </a:solidFill>
                <a:highlight>
                  <a:srgbClr val="0D0D0D"/>
                </a:highlight>
                <a:latin typeface="Inconsolata"/>
                <a:cs typeface="Inconsolata"/>
              </a:rPr>
              <a:t>}</a:t>
            </a:r>
            <a:r>
              <a:rPr lang="en-US" sz="1600" i="1" dirty="0" smtClean="0">
                <a:solidFill>
                  <a:srgbClr val="F8F8F2"/>
                </a:solidFill>
                <a:highlight>
                  <a:srgbClr val="0D0D0D"/>
                </a:highlight>
                <a:latin typeface="Inconsolata"/>
                <a:cs typeface="Inconsolata"/>
              </a:rPr>
              <a:t> </a:t>
            </a:r>
            <a:r>
              <a:rPr lang="pl-PL" sz="1600" dirty="0" smtClean="0">
                <a:solidFill>
                  <a:srgbClr val="F8F8F2"/>
                </a:solidFill>
                <a:highlight>
                  <a:srgbClr val="0D0D0D"/>
                </a:highlight>
                <a:latin typeface="Inconsolata"/>
                <a:cs typeface="Inconsolata"/>
              </a:rPr>
              <a:t> </a:t>
            </a:r>
            <a:r>
              <a:rPr lang="pl-PL" sz="1600" dirty="0">
                <a:solidFill>
                  <a:srgbClr val="F8F8F2"/>
                </a:solidFill>
                <a:highlight>
                  <a:srgbClr val="0D0D0D"/>
                </a:highlight>
                <a:latin typeface="Inconsolata"/>
                <a:cs typeface="Inconsolata"/>
              </a:rPr>
              <a:t>&lt;/</a:t>
            </a:r>
            <a:r>
              <a:rPr lang="pl-PL" sz="1600" dirty="0">
                <a:solidFill>
                  <a:srgbClr val="F92672"/>
                </a:solidFill>
                <a:highlight>
                  <a:srgbClr val="0D0D0D"/>
                </a:highlight>
                <a:latin typeface="Inconsolata"/>
                <a:cs typeface="Inconsolata"/>
              </a:rPr>
              <a:t>style</a:t>
            </a:r>
            <a:r>
              <a:rPr lang="pl-PL" sz="1600" dirty="0">
                <a:solidFill>
                  <a:srgbClr val="F8F8F2"/>
                </a:solidFill>
                <a:highlight>
                  <a:srgbClr val="0D0D0D"/>
                </a:highlight>
                <a:latin typeface="Inconsolata"/>
                <a:cs typeface="Inconsolata"/>
              </a:rPr>
              <a:t>&gt;</a:t>
            </a:r>
          </a:p>
          <a:p>
            <a:r>
              <a:rPr lang="pl-PL" sz="1600" dirty="0">
                <a:solidFill>
                  <a:srgbClr val="F8F8F2"/>
                </a:solidFill>
                <a:highlight>
                  <a:srgbClr val="0D0D0D"/>
                </a:highlight>
                <a:latin typeface="Inconsolata"/>
                <a:cs typeface="Inconsolata"/>
              </a:rPr>
              <a:t>  &lt;</a:t>
            </a:r>
            <a:r>
              <a:rPr lang="pl-PL" sz="1600" dirty="0">
                <a:solidFill>
                  <a:srgbClr val="F92672"/>
                </a:solidFill>
                <a:highlight>
                  <a:srgbClr val="0D0D0D"/>
                </a:highlight>
                <a:latin typeface="Inconsolata"/>
                <a:cs typeface="Inconsolata"/>
              </a:rPr>
              <a:t>p</a:t>
            </a:r>
            <a:r>
              <a:rPr lang="pl-PL" sz="1600" dirty="0" smtClean="0">
                <a:solidFill>
                  <a:srgbClr val="F8F8F2"/>
                </a:solidFill>
                <a:highlight>
                  <a:srgbClr val="0D0D0D"/>
                </a:highlight>
                <a:latin typeface="Inconsolata"/>
                <a:cs typeface="Inconsolata"/>
              </a:rPr>
              <a:t>&gt;Hello World&lt;</a:t>
            </a:r>
            <a:r>
              <a:rPr lang="pl-PL" sz="1600" dirty="0">
                <a:solidFill>
                  <a:srgbClr val="F8F8F2"/>
                </a:solidFill>
                <a:highlight>
                  <a:srgbClr val="0D0D0D"/>
                </a:highlight>
                <a:latin typeface="Inconsolata"/>
                <a:cs typeface="Inconsolata"/>
              </a:rPr>
              <a:t>/</a:t>
            </a:r>
            <a:r>
              <a:rPr lang="pl-PL" sz="1600" dirty="0">
                <a:solidFill>
                  <a:srgbClr val="F92672"/>
                </a:solidFill>
                <a:highlight>
                  <a:srgbClr val="0D0D0D"/>
                </a:highlight>
                <a:latin typeface="Inconsolata"/>
                <a:cs typeface="Inconsolata"/>
              </a:rPr>
              <a:t>p</a:t>
            </a:r>
            <a:r>
              <a:rPr lang="pl-PL" sz="1600" dirty="0">
                <a:solidFill>
                  <a:srgbClr val="F8F8F2"/>
                </a:solidFill>
                <a:highlight>
                  <a:srgbClr val="0D0D0D"/>
                </a:highlight>
                <a:latin typeface="Inconsolata"/>
                <a:cs typeface="Inconsolata"/>
              </a:rPr>
              <a:t>&gt;</a:t>
            </a:r>
          </a:p>
          <a:p>
            <a:r>
              <a:rPr lang="pl-PL" sz="1600" dirty="0">
                <a:solidFill>
                  <a:srgbClr val="F8F8F2"/>
                </a:solidFill>
                <a:highlight>
                  <a:srgbClr val="0D0D0D"/>
                </a:highlight>
                <a:latin typeface="Inconsolata"/>
                <a:cs typeface="Inconsolata"/>
              </a:rPr>
              <a:t>&lt;/</a:t>
            </a:r>
            <a:r>
              <a:rPr lang="pl-PL" sz="1600" dirty="0" err="1">
                <a:solidFill>
                  <a:srgbClr val="F8F8F2"/>
                </a:solidFill>
                <a:highlight>
                  <a:srgbClr val="0D0D0D"/>
                </a:highlight>
                <a:latin typeface="Inconsolata"/>
                <a:cs typeface="Inconsolata"/>
              </a:rPr>
              <a:t>template</a:t>
            </a:r>
            <a:r>
              <a:rPr lang="pl-PL" sz="1600" dirty="0" smtClean="0">
                <a:solidFill>
                  <a:srgbClr val="F8F8F2"/>
                </a:solidFill>
                <a:highlight>
                  <a:srgbClr val="0D0D0D"/>
                </a:highlight>
                <a:latin typeface="Inconsolata"/>
                <a:cs typeface="Inconsolata"/>
              </a:rPr>
              <a:t>&gt;</a:t>
            </a:r>
            <a:endParaRPr lang="pl-PL" sz="1600" dirty="0">
              <a:latin typeface="Inconsolata"/>
              <a:cs typeface="Inconsolata"/>
            </a:endParaRPr>
          </a:p>
          <a:p>
            <a:r>
              <a:rPr lang="pl-PL" sz="1600" dirty="0">
                <a:solidFill>
                  <a:srgbClr val="F8F8F2"/>
                </a:solidFill>
                <a:highlight>
                  <a:srgbClr val="0D0D0D"/>
                </a:highlight>
                <a:latin typeface="Inconsolata"/>
                <a:cs typeface="Inconsolata"/>
              </a:rPr>
              <a:t>&lt;</a:t>
            </a:r>
            <a:r>
              <a:rPr lang="pl-PL" sz="1600" dirty="0" err="1">
                <a:solidFill>
                  <a:srgbClr val="F92672"/>
                </a:solidFill>
                <a:highlight>
                  <a:srgbClr val="0D0D0D"/>
                </a:highlight>
                <a:latin typeface="Inconsolata"/>
                <a:cs typeface="Inconsolata"/>
              </a:rPr>
              <a:t>script</a:t>
            </a:r>
            <a:r>
              <a:rPr lang="pl-PL" sz="1600" dirty="0">
                <a:solidFill>
                  <a:srgbClr val="F8F8F2"/>
                </a:solidFill>
                <a:highlight>
                  <a:srgbClr val="0D0D0D"/>
                </a:highlight>
                <a:latin typeface="Inconsolata"/>
                <a:cs typeface="Inconsolata"/>
              </a:rPr>
              <a:t>&gt;</a:t>
            </a:r>
          </a:p>
          <a:p>
            <a:r>
              <a:rPr lang="pl-PL" sz="1600" i="1" dirty="0" err="1">
                <a:solidFill>
                  <a:srgbClr val="66D9EF"/>
                </a:solidFill>
                <a:highlight>
                  <a:srgbClr val="0D0D0D"/>
                </a:highlight>
                <a:latin typeface="Inconsolata"/>
                <a:cs typeface="Inconsolata"/>
              </a:rPr>
              <a:t>var</a:t>
            </a:r>
            <a:r>
              <a:rPr lang="pl-PL" sz="1600" i="1" dirty="0">
                <a:solidFill>
                  <a:srgbClr val="66D9EF"/>
                </a:solidFill>
                <a:highlight>
                  <a:srgbClr val="0D0D0D"/>
                </a:highlight>
                <a:latin typeface="Inconsolata"/>
                <a:cs typeface="Inconsolata"/>
              </a:rPr>
              <a:t> </a:t>
            </a:r>
            <a:r>
              <a:rPr lang="pl-PL" sz="1600" i="1" dirty="0" err="1">
                <a:solidFill>
                  <a:srgbClr val="F8F8F2"/>
                </a:solidFill>
                <a:highlight>
                  <a:srgbClr val="0D0D0D"/>
                </a:highlight>
                <a:latin typeface="Inconsolata"/>
                <a:cs typeface="Inconsolata"/>
              </a:rPr>
              <a:t>proto</a:t>
            </a:r>
            <a:r>
              <a:rPr lang="pl-PL" sz="1600" i="1" dirty="0">
                <a:solidFill>
                  <a:srgbClr val="F8F8F2"/>
                </a:solidFill>
                <a:highlight>
                  <a:srgbClr val="0D0D0D"/>
                </a:highlight>
                <a:latin typeface="Inconsolata"/>
                <a:cs typeface="Inconsolata"/>
              </a:rPr>
              <a:t> </a:t>
            </a:r>
            <a:r>
              <a:rPr lang="pl-PL" sz="1600" i="1" dirty="0">
                <a:solidFill>
                  <a:srgbClr val="F92672"/>
                </a:solidFill>
                <a:highlight>
                  <a:srgbClr val="0D0D0D"/>
                </a:highlight>
                <a:latin typeface="Inconsolata"/>
                <a:cs typeface="Inconsolata"/>
              </a:rPr>
              <a:t>= </a:t>
            </a:r>
            <a:r>
              <a:rPr lang="pl-PL" sz="1600" i="1" dirty="0" err="1">
                <a:solidFill>
                  <a:srgbClr val="66D9EF"/>
                </a:solidFill>
                <a:highlight>
                  <a:srgbClr val="0D0D0D"/>
                </a:highlight>
                <a:latin typeface="Inconsolata"/>
                <a:cs typeface="Inconsolata"/>
              </a:rPr>
              <a:t>Object</a:t>
            </a:r>
            <a:r>
              <a:rPr lang="pl-PL" sz="1600" i="1" dirty="0" err="1">
                <a:solidFill>
                  <a:srgbClr val="F8F8F2"/>
                </a:solidFill>
                <a:highlight>
                  <a:srgbClr val="0D0D0D"/>
                </a:highlight>
                <a:latin typeface="Inconsolata"/>
                <a:cs typeface="Inconsolata"/>
              </a:rPr>
              <a:t>.create</a:t>
            </a:r>
            <a:r>
              <a:rPr lang="pl-PL" sz="1600" i="1" dirty="0">
                <a:solidFill>
                  <a:srgbClr val="F8F8F2"/>
                </a:solidFill>
                <a:highlight>
                  <a:srgbClr val="0D0D0D"/>
                </a:highlight>
                <a:latin typeface="Inconsolata"/>
                <a:cs typeface="Inconsolata"/>
              </a:rPr>
              <a:t>(</a:t>
            </a:r>
            <a:r>
              <a:rPr lang="pl-PL" sz="1600" i="1" dirty="0" err="1">
                <a:solidFill>
                  <a:srgbClr val="F8F8F2"/>
                </a:solidFill>
                <a:highlight>
                  <a:srgbClr val="0D0D0D"/>
                </a:highlight>
                <a:latin typeface="Inconsolata"/>
                <a:cs typeface="Inconsolata"/>
              </a:rPr>
              <a:t>HTMLElement.prototype</a:t>
            </a:r>
            <a:r>
              <a:rPr lang="pl-PL" sz="1600" i="1" dirty="0">
                <a:solidFill>
                  <a:srgbClr val="F8F8F2"/>
                </a:solidFill>
                <a:highlight>
                  <a:srgbClr val="0D0D0D"/>
                </a:highlight>
                <a:latin typeface="Inconsolata"/>
                <a:cs typeface="Inconsolata"/>
              </a:rPr>
              <a:t>, {</a:t>
            </a:r>
          </a:p>
          <a:p>
            <a:r>
              <a:rPr lang="pl-PL" sz="1600" dirty="0">
                <a:solidFill>
                  <a:srgbClr val="F8F8F2"/>
                </a:solidFill>
                <a:highlight>
                  <a:srgbClr val="0D0D0D"/>
                </a:highlight>
                <a:latin typeface="Inconsolata"/>
                <a:cs typeface="Inconsolata"/>
              </a:rPr>
              <a:t>  </a:t>
            </a:r>
            <a:r>
              <a:rPr lang="pl-PL" sz="1600" dirty="0" err="1">
                <a:solidFill>
                  <a:srgbClr val="F8F8F2"/>
                </a:solidFill>
                <a:highlight>
                  <a:srgbClr val="0D0D0D"/>
                </a:highlight>
                <a:latin typeface="Inconsolata"/>
                <a:cs typeface="Inconsolata"/>
              </a:rPr>
              <a:t>createdCallback</a:t>
            </a:r>
            <a:r>
              <a:rPr lang="pl-PL" sz="1600" dirty="0">
                <a:solidFill>
                  <a:srgbClr val="F8F8F2"/>
                </a:solidFill>
                <a:highlight>
                  <a:srgbClr val="0D0D0D"/>
                </a:highlight>
                <a:latin typeface="Inconsolata"/>
                <a:cs typeface="Inconsolata"/>
              </a:rPr>
              <a:t>: {</a:t>
            </a:r>
          </a:p>
          <a:p>
            <a:r>
              <a:rPr lang="pl-PL" sz="1600" dirty="0">
                <a:solidFill>
                  <a:srgbClr val="F8F8F2"/>
                </a:solidFill>
                <a:highlight>
                  <a:srgbClr val="0D0D0D"/>
                </a:highlight>
                <a:latin typeface="Inconsolata"/>
                <a:cs typeface="Inconsolata"/>
              </a:rPr>
              <a:t>    </a:t>
            </a:r>
            <a:r>
              <a:rPr lang="pl-PL" sz="1600" dirty="0" err="1">
                <a:solidFill>
                  <a:srgbClr val="F8F8F2"/>
                </a:solidFill>
                <a:highlight>
                  <a:srgbClr val="0D0D0D"/>
                </a:highlight>
                <a:latin typeface="Inconsolata"/>
                <a:cs typeface="Inconsolata"/>
              </a:rPr>
              <a:t>value</a:t>
            </a:r>
            <a:r>
              <a:rPr lang="pl-PL" sz="1600" dirty="0">
                <a:solidFill>
                  <a:srgbClr val="F8F8F2"/>
                </a:solidFill>
                <a:highlight>
                  <a:srgbClr val="0D0D0D"/>
                </a:highlight>
                <a:latin typeface="Inconsolata"/>
                <a:cs typeface="Inconsolata"/>
              </a:rPr>
              <a:t>: </a:t>
            </a:r>
            <a:r>
              <a:rPr lang="pl-PL" sz="1600" i="1" dirty="0" err="1">
                <a:solidFill>
                  <a:srgbClr val="66D9EF"/>
                </a:solidFill>
                <a:highlight>
                  <a:srgbClr val="0D0D0D"/>
                </a:highlight>
                <a:latin typeface="Inconsolata"/>
                <a:cs typeface="Inconsolata"/>
              </a:rPr>
              <a:t>function</a:t>
            </a:r>
            <a:r>
              <a:rPr lang="pl-PL" sz="1600" i="1" dirty="0">
                <a:solidFill>
                  <a:srgbClr val="F8F8F2"/>
                </a:solidFill>
                <a:highlight>
                  <a:srgbClr val="0D0D0D"/>
                </a:highlight>
                <a:latin typeface="Inconsolata"/>
                <a:cs typeface="Inconsolata"/>
              </a:rPr>
              <a:t>() {</a:t>
            </a:r>
          </a:p>
          <a:p>
            <a:r>
              <a:rPr lang="pl-PL" sz="1600" dirty="0">
                <a:solidFill>
                  <a:srgbClr val="F8F8F2"/>
                </a:solidFill>
                <a:highlight>
                  <a:srgbClr val="0D0D0D"/>
                </a:highlight>
                <a:latin typeface="Inconsolata"/>
                <a:cs typeface="Inconsolata"/>
              </a:rPr>
              <a:t>      </a:t>
            </a:r>
            <a:r>
              <a:rPr lang="pl-PL" sz="1600" i="1" dirty="0" err="1">
                <a:solidFill>
                  <a:srgbClr val="66D9EF"/>
                </a:solidFill>
                <a:highlight>
                  <a:srgbClr val="0D0D0D"/>
                </a:highlight>
                <a:latin typeface="Inconsolata"/>
                <a:cs typeface="Inconsolata"/>
              </a:rPr>
              <a:t>var</a:t>
            </a:r>
            <a:r>
              <a:rPr lang="pl-PL" sz="1600" i="1" dirty="0">
                <a:solidFill>
                  <a:srgbClr val="66D9EF"/>
                </a:solidFill>
                <a:highlight>
                  <a:srgbClr val="0D0D0D"/>
                </a:highlight>
                <a:latin typeface="Inconsolata"/>
                <a:cs typeface="Inconsolata"/>
              </a:rPr>
              <a:t> </a:t>
            </a:r>
            <a:r>
              <a:rPr lang="pl-PL" sz="1600" i="1" dirty="0">
                <a:solidFill>
                  <a:srgbClr val="F8F8F2"/>
                </a:solidFill>
                <a:highlight>
                  <a:srgbClr val="0D0D0D"/>
                </a:highlight>
                <a:latin typeface="Inconsolata"/>
                <a:cs typeface="Inconsolata"/>
              </a:rPr>
              <a:t>t </a:t>
            </a:r>
            <a:r>
              <a:rPr lang="pl-PL" sz="1600" i="1" dirty="0">
                <a:solidFill>
                  <a:srgbClr val="F92672"/>
                </a:solidFill>
                <a:highlight>
                  <a:srgbClr val="0D0D0D"/>
                </a:highlight>
                <a:latin typeface="Inconsolata"/>
                <a:cs typeface="Inconsolata"/>
              </a:rPr>
              <a:t>= </a:t>
            </a:r>
            <a:r>
              <a:rPr lang="pl-PL" sz="1600" i="1" dirty="0" err="1">
                <a:solidFill>
                  <a:srgbClr val="66D9EF"/>
                </a:solidFill>
                <a:highlight>
                  <a:srgbClr val="0D0D0D"/>
                </a:highlight>
                <a:latin typeface="Inconsolata"/>
                <a:cs typeface="Inconsolata"/>
              </a:rPr>
              <a:t>document</a:t>
            </a:r>
            <a:r>
              <a:rPr lang="pl-PL" sz="1600" i="1" dirty="0" err="1">
                <a:solidFill>
                  <a:srgbClr val="F8F8F2"/>
                </a:solidFill>
                <a:highlight>
                  <a:srgbClr val="0D0D0D"/>
                </a:highlight>
                <a:latin typeface="Inconsolata"/>
                <a:cs typeface="Inconsolata"/>
              </a:rPr>
              <a:t>.querySelector</a:t>
            </a:r>
            <a:r>
              <a:rPr lang="pl-PL" sz="1600" i="1" dirty="0">
                <a:solidFill>
                  <a:srgbClr val="F8F8F2"/>
                </a:solidFill>
                <a:highlight>
                  <a:srgbClr val="0D0D0D"/>
                </a:highlight>
                <a:latin typeface="Inconsolata"/>
                <a:cs typeface="Inconsolata"/>
              </a:rPr>
              <a:t>(</a:t>
            </a:r>
            <a:r>
              <a:rPr lang="pl-PL" sz="1600" i="1" dirty="0">
                <a:solidFill>
                  <a:srgbClr val="FFEE99"/>
                </a:solidFill>
                <a:highlight>
                  <a:srgbClr val="0D0D0D"/>
                </a:highlight>
                <a:latin typeface="Inconsolata"/>
                <a:cs typeface="Inconsolata"/>
              </a:rPr>
              <a:t>'#</a:t>
            </a:r>
            <a:r>
              <a:rPr lang="pl-PL" sz="1600" i="1" dirty="0" err="1">
                <a:solidFill>
                  <a:srgbClr val="FFEE99"/>
                </a:solidFill>
                <a:highlight>
                  <a:srgbClr val="0D0D0D"/>
                </a:highlight>
                <a:latin typeface="Inconsolata"/>
                <a:cs typeface="Inconsolata"/>
              </a:rPr>
              <a:t>sdtemplate</a:t>
            </a:r>
            <a:r>
              <a:rPr lang="pl-PL" sz="1600" i="1" dirty="0">
                <a:solidFill>
                  <a:srgbClr val="FFEE99"/>
                </a:solidFill>
                <a:highlight>
                  <a:srgbClr val="0D0D0D"/>
                </a:highlight>
                <a:latin typeface="Inconsolata"/>
                <a:cs typeface="Inconsolata"/>
              </a:rPr>
              <a:t>'</a:t>
            </a:r>
            <a:r>
              <a:rPr lang="pl-PL" sz="1600" i="1" dirty="0">
                <a:solidFill>
                  <a:srgbClr val="F8F8F2"/>
                </a:solidFill>
                <a:highlight>
                  <a:srgbClr val="0D0D0D"/>
                </a:highlight>
                <a:latin typeface="Inconsolata"/>
                <a:cs typeface="Inconsolata"/>
              </a:rPr>
              <a:t>);</a:t>
            </a:r>
          </a:p>
          <a:p>
            <a:r>
              <a:rPr lang="pl-PL" sz="1600" dirty="0">
                <a:solidFill>
                  <a:srgbClr val="F8F8F2"/>
                </a:solidFill>
                <a:highlight>
                  <a:srgbClr val="0D0D0D"/>
                </a:highlight>
                <a:latin typeface="Inconsolata"/>
                <a:cs typeface="Inconsolata"/>
              </a:rPr>
              <a:t>      </a:t>
            </a:r>
            <a:r>
              <a:rPr lang="pl-PL" sz="1600" i="1" dirty="0" err="1">
                <a:solidFill>
                  <a:srgbClr val="66D9EF"/>
                </a:solidFill>
                <a:highlight>
                  <a:srgbClr val="0D0D0D"/>
                </a:highlight>
                <a:latin typeface="Inconsolata"/>
                <a:cs typeface="Inconsolata"/>
              </a:rPr>
              <a:t>var</a:t>
            </a:r>
            <a:r>
              <a:rPr lang="pl-PL" sz="1600" i="1" dirty="0">
                <a:solidFill>
                  <a:srgbClr val="66D9EF"/>
                </a:solidFill>
                <a:highlight>
                  <a:srgbClr val="0D0D0D"/>
                </a:highlight>
                <a:latin typeface="Inconsolata"/>
                <a:cs typeface="Inconsolata"/>
              </a:rPr>
              <a:t> </a:t>
            </a:r>
            <a:r>
              <a:rPr lang="pl-PL" sz="1600" i="1" dirty="0">
                <a:solidFill>
                  <a:srgbClr val="F8F8F2"/>
                </a:solidFill>
                <a:highlight>
                  <a:srgbClr val="0D0D0D"/>
                </a:highlight>
                <a:latin typeface="Inconsolata"/>
                <a:cs typeface="Inconsolata"/>
              </a:rPr>
              <a:t>clone </a:t>
            </a:r>
            <a:r>
              <a:rPr lang="pl-PL" sz="1600" i="1" dirty="0">
                <a:solidFill>
                  <a:srgbClr val="F92672"/>
                </a:solidFill>
                <a:highlight>
                  <a:srgbClr val="0D0D0D"/>
                </a:highlight>
                <a:latin typeface="Inconsolata"/>
                <a:cs typeface="Inconsolata"/>
              </a:rPr>
              <a:t>= </a:t>
            </a:r>
            <a:r>
              <a:rPr lang="pl-PL" sz="1600" i="1" dirty="0" err="1">
                <a:solidFill>
                  <a:srgbClr val="66D9EF"/>
                </a:solidFill>
                <a:highlight>
                  <a:srgbClr val="0D0D0D"/>
                </a:highlight>
                <a:latin typeface="Inconsolata"/>
                <a:cs typeface="Inconsolata"/>
              </a:rPr>
              <a:t>document</a:t>
            </a:r>
            <a:r>
              <a:rPr lang="pl-PL" sz="1600" i="1" dirty="0" err="1">
                <a:solidFill>
                  <a:srgbClr val="F8F8F2"/>
                </a:solidFill>
                <a:highlight>
                  <a:srgbClr val="0D0D0D"/>
                </a:highlight>
                <a:latin typeface="Inconsolata"/>
                <a:cs typeface="Inconsolata"/>
              </a:rPr>
              <a:t>.importNode</a:t>
            </a:r>
            <a:r>
              <a:rPr lang="pl-PL" sz="1600" i="1" dirty="0">
                <a:solidFill>
                  <a:srgbClr val="F8F8F2"/>
                </a:solidFill>
                <a:highlight>
                  <a:srgbClr val="0D0D0D"/>
                </a:highlight>
                <a:latin typeface="Inconsolata"/>
                <a:cs typeface="Inconsolata"/>
              </a:rPr>
              <a:t>(</a:t>
            </a:r>
            <a:r>
              <a:rPr lang="pl-PL" sz="1600" i="1" dirty="0" err="1">
                <a:solidFill>
                  <a:srgbClr val="F8F8F2"/>
                </a:solidFill>
                <a:highlight>
                  <a:srgbClr val="0D0D0D"/>
                </a:highlight>
                <a:latin typeface="Inconsolata"/>
                <a:cs typeface="Inconsolata"/>
              </a:rPr>
              <a:t>t.content</a:t>
            </a:r>
            <a:r>
              <a:rPr lang="pl-PL" sz="1600" i="1" dirty="0">
                <a:solidFill>
                  <a:srgbClr val="F8F8F2"/>
                </a:solidFill>
                <a:highlight>
                  <a:srgbClr val="0D0D0D"/>
                </a:highlight>
                <a:latin typeface="Inconsolata"/>
                <a:cs typeface="Inconsolata"/>
              </a:rPr>
              <a:t>, </a:t>
            </a:r>
            <a:r>
              <a:rPr lang="pl-PL" sz="1600" i="1" dirty="0" err="1">
                <a:solidFill>
                  <a:srgbClr val="FF80F4"/>
                </a:solidFill>
                <a:highlight>
                  <a:srgbClr val="0D0D0D"/>
                </a:highlight>
                <a:latin typeface="Inconsolata"/>
                <a:cs typeface="Inconsolata"/>
              </a:rPr>
              <a:t>true</a:t>
            </a:r>
            <a:r>
              <a:rPr lang="pl-PL" sz="1600" i="1" dirty="0">
                <a:solidFill>
                  <a:srgbClr val="F8F8F2"/>
                </a:solidFill>
                <a:highlight>
                  <a:srgbClr val="0D0D0D"/>
                </a:highlight>
                <a:latin typeface="Inconsolata"/>
                <a:cs typeface="Inconsolata"/>
              </a:rPr>
              <a:t>);</a:t>
            </a:r>
          </a:p>
          <a:p>
            <a:r>
              <a:rPr lang="pl-PL" sz="1600" dirty="0">
                <a:solidFill>
                  <a:srgbClr val="F8F8F2"/>
                </a:solidFill>
                <a:highlight>
                  <a:srgbClr val="0D0D0D"/>
                </a:highlight>
                <a:latin typeface="Inconsolata"/>
                <a:cs typeface="Inconsolata"/>
              </a:rPr>
              <a:t>      </a:t>
            </a:r>
            <a:r>
              <a:rPr lang="pl-PL" sz="1600" dirty="0" err="1">
                <a:solidFill>
                  <a:srgbClr val="F8F8F2"/>
                </a:solidFill>
                <a:highlight>
                  <a:srgbClr val="0D0D0D"/>
                </a:highlight>
                <a:latin typeface="Inconsolata"/>
                <a:cs typeface="Inconsolata"/>
              </a:rPr>
              <a:t>this.createShadowRoot</a:t>
            </a:r>
            <a:r>
              <a:rPr lang="pl-PL" sz="1600" dirty="0">
                <a:solidFill>
                  <a:srgbClr val="F8F8F2"/>
                </a:solidFill>
                <a:highlight>
                  <a:srgbClr val="0D0D0D"/>
                </a:highlight>
                <a:latin typeface="Inconsolata"/>
                <a:cs typeface="Inconsolata"/>
              </a:rPr>
              <a:t>().</a:t>
            </a:r>
            <a:r>
              <a:rPr lang="pl-PL" sz="1600" dirty="0" err="1">
                <a:solidFill>
                  <a:srgbClr val="F8F8F2"/>
                </a:solidFill>
                <a:highlight>
                  <a:srgbClr val="0D0D0D"/>
                </a:highlight>
                <a:latin typeface="Inconsolata"/>
                <a:cs typeface="Inconsolata"/>
              </a:rPr>
              <a:t>appendChild</a:t>
            </a:r>
            <a:r>
              <a:rPr lang="pl-PL" sz="1600" dirty="0">
                <a:solidFill>
                  <a:srgbClr val="F8F8F2"/>
                </a:solidFill>
                <a:highlight>
                  <a:srgbClr val="0D0D0D"/>
                </a:highlight>
                <a:latin typeface="Inconsolata"/>
                <a:cs typeface="Inconsolata"/>
              </a:rPr>
              <a:t>(clone);</a:t>
            </a:r>
          </a:p>
          <a:p>
            <a:r>
              <a:rPr lang="pl-PL" sz="1600" dirty="0">
                <a:solidFill>
                  <a:srgbClr val="F8F8F2"/>
                </a:solidFill>
                <a:highlight>
                  <a:srgbClr val="0D0D0D"/>
                </a:highlight>
                <a:latin typeface="Inconsolata"/>
                <a:cs typeface="Inconsolata"/>
              </a:rPr>
              <a:t>    }</a:t>
            </a:r>
          </a:p>
          <a:p>
            <a:r>
              <a:rPr lang="pl-PL" sz="1600" dirty="0">
                <a:solidFill>
                  <a:srgbClr val="F8F8F2"/>
                </a:solidFill>
                <a:highlight>
                  <a:srgbClr val="0D0D0D"/>
                </a:highlight>
                <a:latin typeface="Inconsolata"/>
                <a:cs typeface="Inconsolata"/>
              </a:rPr>
              <a:t>  }</a:t>
            </a:r>
          </a:p>
          <a:p>
            <a:r>
              <a:rPr lang="pl-PL" sz="1600" dirty="0">
                <a:solidFill>
                  <a:srgbClr val="F8F8F2"/>
                </a:solidFill>
                <a:highlight>
                  <a:srgbClr val="0D0D0D"/>
                </a:highlight>
                <a:latin typeface="Inconsolata"/>
                <a:cs typeface="Inconsolata"/>
              </a:rPr>
              <a:t>});</a:t>
            </a:r>
          </a:p>
          <a:p>
            <a:r>
              <a:rPr lang="pl-PL" sz="1600" i="1" dirty="0" err="1">
                <a:solidFill>
                  <a:srgbClr val="66D9EF"/>
                </a:solidFill>
                <a:highlight>
                  <a:srgbClr val="0D0D0D"/>
                </a:highlight>
                <a:latin typeface="Inconsolata"/>
                <a:cs typeface="Inconsolata"/>
              </a:rPr>
              <a:t>document</a:t>
            </a:r>
            <a:r>
              <a:rPr lang="pl-PL" sz="1600" i="1" dirty="0" err="1">
                <a:solidFill>
                  <a:srgbClr val="F8F8F2"/>
                </a:solidFill>
                <a:highlight>
                  <a:srgbClr val="0D0D0D"/>
                </a:highlight>
                <a:latin typeface="Inconsolata"/>
                <a:cs typeface="Inconsolata"/>
              </a:rPr>
              <a:t>.registerElement</a:t>
            </a:r>
            <a:r>
              <a:rPr lang="pl-PL" sz="1600" i="1" dirty="0" smtClean="0">
                <a:solidFill>
                  <a:srgbClr val="F8F8F2"/>
                </a:solidFill>
                <a:highlight>
                  <a:srgbClr val="0D0D0D"/>
                </a:highlight>
                <a:latin typeface="Inconsolata"/>
                <a:cs typeface="Inconsolata"/>
              </a:rPr>
              <a:t>(</a:t>
            </a:r>
            <a:r>
              <a:rPr lang="pl-PL" sz="1600" i="1" dirty="0" smtClean="0">
                <a:solidFill>
                  <a:srgbClr val="FFEE99"/>
                </a:solidFill>
                <a:highlight>
                  <a:srgbClr val="0D0D0D"/>
                </a:highlight>
                <a:latin typeface="Inconsolata"/>
                <a:cs typeface="Inconsolata"/>
              </a:rPr>
              <a:t>’hello-</a:t>
            </a:r>
            <a:r>
              <a:rPr lang="pl-PL" sz="1600" i="1" dirty="0" err="1" smtClean="0">
                <a:solidFill>
                  <a:srgbClr val="FFEE99"/>
                </a:solidFill>
                <a:highlight>
                  <a:srgbClr val="0D0D0D"/>
                </a:highlight>
                <a:latin typeface="Inconsolata"/>
                <a:cs typeface="Inconsolata"/>
              </a:rPr>
              <a:t>world</a:t>
            </a:r>
            <a:r>
              <a:rPr lang="pl-PL" sz="1600" i="1" dirty="0" smtClean="0">
                <a:solidFill>
                  <a:srgbClr val="FFEE99"/>
                </a:solidFill>
                <a:highlight>
                  <a:srgbClr val="0D0D0D"/>
                </a:highlight>
                <a:latin typeface="Inconsolata"/>
                <a:cs typeface="Inconsolata"/>
              </a:rPr>
              <a:t>'</a:t>
            </a:r>
            <a:r>
              <a:rPr lang="pl-PL" sz="1600" i="1" dirty="0">
                <a:solidFill>
                  <a:srgbClr val="F8F8F2"/>
                </a:solidFill>
                <a:highlight>
                  <a:srgbClr val="0D0D0D"/>
                </a:highlight>
                <a:latin typeface="Inconsolata"/>
                <a:cs typeface="Inconsolata"/>
              </a:rPr>
              <a:t>, {</a:t>
            </a:r>
            <a:r>
              <a:rPr lang="pl-PL" sz="1600" i="1" dirty="0" err="1">
                <a:solidFill>
                  <a:srgbClr val="F8F8F2"/>
                </a:solidFill>
                <a:highlight>
                  <a:srgbClr val="0D0D0D"/>
                </a:highlight>
                <a:latin typeface="Inconsolata"/>
                <a:cs typeface="Inconsolata"/>
              </a:rPr>
              <a:t>prototype</a:t>
            </a:r>
            <a:r>
              <a:rPr lang="pl-PL" sz="1600" i="1" dirty="0">
                <a:solidFill>
                  <a:srgbClr val="F8F8F2"/>
                </a:solidFill>
                <a:highlight>
                  <a:srgbClr val="0D0D0D"/>
                </a:highlight>
                <a:latin typeface="Inconsolata"/>
                <a:cs typeface="Inconsolata"/>
              </a:rPr>
              <a:t>: </a:t>
            </a:r>
            <a:r>
              <a:rPr lang="pl-PL" sz="1600" i="1" dirty="0" err="1">
                <a:solidFill>
                  <a:srgbClr val="F8F8F2"/>
                </a:solidFill>
                <a:highlight>
                  <a:srgbClr val="0D0D0D"/>
                </a:highlight>
                <a:latin typeface="Inconsolata"/>
                <a:cs typeface="Inconsolata"/>
              </a:rPr>
              <a:t>proto</a:t>
            </a:r>
            <a:r>
              <a:rPr lang="pl-PL" sz="1600" i="1" dirty="0">
                <a:solidFill>
                  <a:srgbClr val="F8F8F2"/>
                </a:solidFill>
                <a:highlight>
                  <a:srgbClr val="0D0D0D"/>
                </a:highlight>
                <a:latin typeface="Inconsolata"/>
                <a:cs typeface="Inconsolata"/>
              </a:rPr>
              <a:t>});</a:t>
            </a:r>
          </a:p>
          <a:p>
            <a:r>
              <a:rPr lang="pl-PL" sz="1600" dirty="0">
                <a:solidFill>
                  <a:srgbClr val="F8F8F2"/>
                </a:solidFill>
                <a:highlight>
                  <a:srgbClr val="0D0D0D"/>
                </a:highlight>
                <a:latin typeface="Inconsolata"/>
                <a:cs typeface="Inconsolata"/>
              </a:rPr>
              <a:t>&lt;/</a:t>
            </a:r>
            <a:r>
              <a:rPr lang="pl-PL" sz="1600" dirty="0" err="1">
                <a:solidFill>
                  <a:srgbClr val="F92672"/>
                </a:solidFill>
                <a:highlight>
                  <a:srgbClr val="0D0D0D"/>
                </a:highlight>
                <a:latin typeface="Inconsolata"/>
                <a:cs typeface="Inconsolata"/>
              </a:rPr>
              <a:t>script</a:t>
            </a:r>
            <a:r>
              <a:rPr lang="pl-PL" sz="1600" dirty="0">
                <a:solidFill>
                  <a:srgbClr val="F8F8F2"/>
                </a:solidFill>
                <a:highlight>
                  <a:srgbClr val="0D0D0D"/>
                </a:highlight>
                <a:latin typeface="Inconsolata"/>
                <a:cs typeface="Inconsolata"/>
              </a:rPr>
              <a:t>&gt;</a:t>
            </a:r>
            <a:endParaRPr lang="en-US" sz="1600" dirty="0">
              <a:latin typeface="Inconsolata"/>
              <a:cs typeface="Inconsolata"/>
            </a:endParaRPr>
          </a:p>
        </p:txBody>
      </p:sp>
    </p:spTree>
    <p:extLst>
      <p:ext uri="{BB962C8B-B14F-4D97-AF65-F5344CB8AC3E}">
        <p14:creationId xmlns:p14="http://schemas.microsoft.com/office/powerpoint/2010/main" val="188836425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ound Same Side Corner Rectangle 4"/>
          <p:cNvSpPr/>
          <p:nvPr/>
        </p:nvSpPr>
        <p:spPr>
          <a:xfrm>
            <a:off x="83683" y="71466"/>
            <a:ext cx="1865851" cy="604590"/>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80000"/>
              </a:lnSpc>
            </a:pPr>
            <a:r>
              <a:rPr lang="en-US" sz="2400" dirty="0" err="1">
                <a:latin typeface="Inconsolata"/>
                <a:cs typeface="Inconsolata"/>
              </a:rPr>
              <a:t>c</a:t>
            </a:r>
            <a:r>
              <a:rPr lang="en-US" sz="2400" dirty="0" err="1" smtClean="0">
                <a:latin typeface="Inconsolata"/>
                <a:cs typeface="Inconsolata"/>
              </a:rPr>
              <a:t>anjs.js</a:t>
            </a:r>
            <a:endParaRPr lang="en-US" sz="2400" dirty="0">
              <a:latin typeface="Inconsolata"/>
              <a:cs typeface="Inconsolata"/>
            </a:endParaRPr>
          </a:p>
        </p:txBody>
      </p:sp>
      <p:sp>
        <p:nvSpPr>
          <p:cNvPr id="6" name="Multiply 5"/>
          <p:cNvSpPr/>
          <p:nvPr/>
        </p:nvSpPr>
        <p:spPr>
          <a:xfrm>
            <a:off x="1596525" y="265349"/>
            <a:ext cx="260124" cy="227441"/>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4" name="Rectangle 3"/>
          <p:cNvSpPr/>
          <p:nvPr/>
        </p:nvSpPr>
        <p:spPr>
          <a:xfrm>
            <a:off x="0" y="631400"/>
            <a:ext cx="9144000" cy="4512101"/>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400" dirty="0">
                <a:solidFill>
                  <a:srgbClr val="F8F8F2"/>
                </a:solidFill>
                <a:highlight>
                  <a:srgbClr val="0D0D0D"/>
                </a:highlight>
                <a:latin typeface="Inconsolata"/>
                <a:cs typeface="Inconsolata"/>
              </a:rPr>
              <a:t>&lt;can-</a:t>
            </a:r>
            <a:r>
              <a:rPr lang="en-US" sz="2400" dirty="0">
                <a:solidFill>
                  <a:srgbClr val="A6E22E"/>
                </a:solidFill>
                <a:highlight>
                  <a:srgbClr val="0D0D0D"/>
                </a:highlight>
                <a:latin typeface="Inconsolata"/>
                <a:cs typeface="Inconsolata"/>
              </a:rPr>
              <a:t>component tag</a:t>
            </a:r>
            <a:r>
              <a:rPr lang="en-US" sz="2400" dirty="0">
                <a:solidFill>
                  <a:srgbClr val="F8F8F2"/>
                </a:solidFill>
                <a:highlight>
                  <a:srgbClr val="0D0D0D"/>
                </a:highlight>
                <a:latin typeface="Inconsolata"/>
                <a:cs typeface="Inconsolata"/>
              </a:rPr>
              <a:t>=</a:t>
            </a:r>
            <a:r>
              <a:rPr lang="en-US" sz="2400" dirty="0">
                <a:solidFill>
                  <a:srgbClr val="FFEE99"/>
                </a:solidFill>
                <a:highlight>
                  <a:srgbClr val="0D0D0D"/>
                </a:highlight>
                <a:latin typeface="Inconsolata"/>
                <a:cs typeface="Inconsolata"/>
              </a:rPr>
              <a:t>"hello-world"</a:t>
            </a:r>
            <a:r>
              <a:rPr lang="en-US" sz="2400" dirty="0">
                <a:solidFill>
                  <a:srgbClr val="F8F8F2"/>
                </a:solidFill>
                <a:highlight>
                  <a:srgbClr val="0D0D0D"/>
                </a:highlight>
                <a:latin typeface="Inconsolata"/>
                <a:cs typeface="Inconsolata"/>
              </a:rPr>
              <a:t>&gt;</a:t>
            </a:r>
          </a:p>
          <a:p>
            <a:r>
              <a:rPr lang="en-US" sz="2400" dirty="0">
                <a:solidFill>
                  <a:srgbClr val="F8F8F2"/>
                </a:solidFill>
                <a:highlight>
                  <a:srgbClr val="0D0D0D"/>
                </a:highlight>
                <a:latin typeface="Inconsolata"/>
                <a:cs typeface="Inconsolata"/>
              </a:rPr>
              <a:t>	&lt;</a:t>
            </a:r>
            <a:r>
              <a:rPr lang="en-US" sz="2400" dirty="0">
                <a:solidFill>
                  <a:srgbClr val="F92672"/>
                </a:solidFill>
                <a:highlight>
                  <a:srgbClr val="0D0D0D"/>
                </a:highlight>
                <a:latin typeface="Inconsolata"/>
                <a:cs typeface="Inconsolata"/>
              </a:rPr>
              <a:t>style </a:t>
            </a:r>
            <a:r>
              <a:rPr lang="en-US" sz="2400" dirty="0">
                <a:solidFill>
                  <a:srgbClr val="A6E22E"/>
                </a:solidFill>
                <a:highlight>
                  <a:srgbClr val="0D0D0D"/>
                </a:highlight>
                <a:latin typeface="Inconsolata"/>
                <a:cs typeface="Inconsolata"/>
              </a:rPr>
              <a:t>type</a:t>
            </a:r>
            <a:r>
              <a:rPr lang="en-US" sz="2400" dirty="0">
                <a:solidFill>
                  <a:srgbClr val="F8F8F2"/>
                </a:solidFill>
                <a:highlight>
                  <a:srgbClr val="0D0D0D"/>
                </a:highlight>
                <a:latin typeface="Inconsolata"/>
                <a:cs typeface="Inconsolata"/>
              </a:rPr>
              <a:t>=</a:t>
            </a:r>
            <a:r>
              <a:rPr lang="en-US" sz="2400" dirty="0">
                <a:solidFill>
                  <a:srgbClr val="FFEE99"/>
                </a:solidFill>
                <a:highlight>
                  <a:srgbClr val="0D0D0D"/>
                </a:highlight>
                <a:latin typeface="Inconsolata"/>
                <a:cs typeface="Inconsolata"/>
              </a:rPr>
              <a:t>"less"</a:t>
            </a:r>
            <a:r>
              <a:rPr lang="en-US" sz="2400" dirty="0">
                <a:solidFill>
                  <a:srgbClr val="F8F8F2"/>
                </a:solidFill>
                <a:highlight>
                  <a:srgbClr val="0D0D0D"/>
                </a:highlight>
                <a:latin typeface="Inconsolata"/>
                <a:cs typeface="Inconsolata"/>
              </a:rPr>
              <a:t>&gt;</a:t>
            </a:r>
          </a:p>
          <a:p>
            <a:r>
              <a:rPr lang="en-US" sz="2400" dirty="0">
                <a:solidFill>
                  <a:srgbClr val="F8F8F2"/>
                </a:solidFill>
                <a:highlight>
                  <a:srgbClr val="0D0D0D"/>
                </a:highlight>
                <a:latin typeface="Inconsolata"/>
                <a:cs typeface="Inconsolata"/>
              </a:rPr>
              <a:t>		</a:t>
            </a:r>
            <a:r>
              <a:rPr lang="en-US" sz="2400" i="1" dirty="0">
                <a:solidFill>
                  <a:srgbClr val="66D9EF"/>
                </a:solidFill>
                <a:highlight>
                  <a:srgbClr val="0D0D0D"/>
                </a:highlight>
                <a:latin typeface="Inconsolata"/>
                <a:cs typeface="Inconsolata"/>
              </a:rPr>
              <a:t>color</a:t>
            </a:r>
            <a:r>
              <a:rPr lang="en-US" sz="2400" i="1" dirty="0">
                <a:solidFill>
                  <a:srgbClr val="F8F8F2"/>
                </a:solidFill>
                <a:highlight>
                  <a:srgbClr val="0D0D0D"/>
                </a:highlight>
                <a:latin typeface="Inconsolata"/>
                <a:cs typeface="Inconsolata"/>
              </a:rPr>
              <a:t>: </a:t>
            </a:r>
            <a:r>
              <a:rPr lang="en-US" sz="2400" i="1" dirty="0">
                <a:solidFill>
                  <a:srgbClr val="66D9EF"/>
                </a:solidFill>
                <a:highlight>
                  <a:srgbClr val="0D0D0D"/>
                </a:highlight>
                <a:latin typeface="Inconsolata"/>
                <a:cs typeface="Inconsolata"/>
              </a:rPr>
              <a:t>red</a:t>
            </a:r>
            <a:r>
              <a:rPr lang="en-US" sz="2400" i="1" dirty="0">
                <a:solidFill>
                  <a:srgbClr val="F8F8F2"/>
                </a:solidFill>
                <a:highlight>
                  <a:srgbClr val="0D0D0D"/>
                </a:highlight>
                <a:latin typeface="Inconsolata"/>
                <a:cs typeface="Inconsolata"/>
              </a:rPr>
              <a:t>;</a:t>
            </a:r>
          </a:p>
          <a:p>
            <a:r>
              <a:rPr lang="pl-PL" sz="2400" dirty="0">
                <a:solidFill>
                  <a:srgbClr val="F8F8F2"/>
                </a:solidFill>
                <a:highlight>
                  <a:srgbClr val="0D0D0D"/>
                </a:highlight>
                <a:latin typeface="Inconsolata"/>
                <a:cs typeface="Inconsolata"/>
              </a:rPr>
              <a:t>	&lt;/</a:t>
            </a:r>
            <a:r>
              <a:rPr lang="pl-PL" sz="2400" dirty="0">
                <a:solidFill>
                  <a:srgbClr val="F92672"/>
                </a:solidFill>
                <a:highlight>
                  <a:srgbClr val="0D0D0D"/>
                </a:highlight>
                <a:latin typeface="Inconsolata"/>
                <a:cs typeface="Inconsolata"/>
              </a:rPr>
              <a:t>style</a:t>
            </a:r>
            <a:r>
              <a:rPr lang="pl-PL" sz="2400" dirty="0">
                <a:solidFill>
                  <a:srgbClr val="F8F8F2"/>
                </a:solidFill>
                <a:highlight>
                  <a:srgbClr val="0D0D0D"/>
                </a:highlight>
                <a:latin typeface="Inconsolata"/>
                <a:cs typeface="Inconsolata"/>
              </a:rPr>
              <a:t>&gt;</a:t>
            </a:r>
          </a:p>
          <a:p>
            <a:r>
              <a:rPr lang="pl-PL" sz="2400" dirty="0">
                <a:solidFill>
                  <a:srgbClr val="F8F8F2"/>
                </a:solidFill>
                <a:highlight>
                  <a:srgbClr val="0D0D0D"/>
                </a:highlight>
                <a:latin typeface="Inconsolata"/>
                <a:cs typeface="Inconsolata"/>
              </a:rPr>
              <a:t>	&lt;</a:t>
            </a:r>
            <a:r>
              <a:rPr lang="pl-PL" sz="2400" dirty="0" err="1">
                <a:solidFill>
                  <a:srgbClr val="F8F8F2"/>
                </a:solidFill>
                <a:highlight>
                  <a:srgbClr val="0D0D0D"/>
                </a:highlight>
                <a:latin typeface="Inconsolata"/>
                <a:cs typeface="Inconsolata"/>
              </a:rPr>
              <a:t>template</a:t>
            </a:r>
            <a:r>
              <a:rPr lang="pl-PL" sz="2400" dirty="0">
                <a:solidFill>
                  <a:srgbClr val="F8F8F2"/>
                </a:solidFill>
                <a:highlight>
                  <a:srgbClr val="0D0D0D"/>
                </a:highlight>
                <a:latin typeface="Inconsolata"/>
                <a:cs typeface="Inconsolata"/>
              </a:rPr>
              <a:t>&gt; {{</a:t>
            </a:r>
            <a:r>
              <a:rPr lang="pl-PL" sz="2400" dirty="0" err="1">
                <a:solidFill>
                  <a:srgbClr val="F8F8F2"/>
                </a:solidFill>
                <a:highlight>
                  <a:srgbClr val="0D0D0D"/>
                </a:highlight>
                <a:latin typeface="Inconsolata"/>
                <a:cs typeface="Inconsolata"/>
              </a:rPr>
              <a:t>message</a:t>
            </a:r>
            <a:r>
              <a:rPr lang="pl-PL" sz="2400" dirty="0">
                <a:solidFill>
                  <a:srgbClr val="F8F8F2"/>
                </a:solidFill>
                <a:highlight>
                  <a:srgbClr val="0D0D0D"/>
                </a:highlight>
                <a:latin typeface="Inconsolata"/>
                <a:cs typeface="Inconsolata"/>
              </a:rPr>
              <a:t>}} World! &lt;/</a:t>
            </a:r>
            <a:r>
              <a:rPr lang="pl-PL" sz="2400" dirty="0" err="1">
                <a:solidFill>
                  <a:srgbClr val="F8F8F2"/>
                </a:solidFill>
                <a:highlight>
                  <a:srgbClr val="0D0D0D"/>
                </a:highlight>
                <a:latin typeface="Inconsolata"/>
                <a:cs typeface="Inconsolata"/>
              </a:rPr>
              <a:t>template</a:t>
            </a:r>
            <a:r>
              <a:rPr lang="pl-PL" sz="2400" dirty="0">
                <a:solidFill>
                  <a:srgbClr val="F8F8F2"/>
                </a:solidFill>
                <a:highlight>
                  <a:srgbClr val="0D0D0D"/>
                </a:highlight>
                <a:latin typeface="Inconsolata"/>
                <a:cs typeface="Inconsolata"/>
              </a:rPr>
              <a:t>&gt;</a:t>
            </a:r>
          </a:p>
          <a:p>
            <a:r>
              <a:rPr lang="pl-PL" sz="2400" dirty="0">
                <a:solidFill>
                  <a:srgbClr val="F8F8F2"/>
                </a:solidFill>
                <a:highlight>
                  <a:srgbClr val="0D0D0D"/>
                </a:highlight>
                <a:latin typeface="Inconsolata"/>
                <a:cs typeface="Inconsolata"/>
              </a:rPr>
              <a:t>	&lt;</a:t>
            </a:r>
            <a:r>
              <a:rPr lang="pl-PL" sz="2400" dirty="0" err="1">
                <a:solidFill>
                  <a:srgbClr val="F8F8F2"/>
                </a:solidFill>
                <a:highlight>
                  <a:srgbClr val="0D0D0D"/>
                </a:highlight>
                <a:latin typeface="Inconsolata"/>
                <a:cs typeface="Inconsolata"/>
              </a:rPr>
              <a:t>view</a:t>
            </a:r>
            <a:r>
              <a:rPr lang="pl-PL" sz="2400" dirty="0">
                <a:solidFill>
                  <a:srgbClr val="F8F8F2"/>
                </a:solidFill>
                <a:highlight>
                  <a:srgbClr val="0D0D0D"/>
                </a:highlight>
                <a:latin typeface="Inconsolata"/>
                <a:cs typeface="Inconsolata"/>
              </a:rPr>
              <a:t>-</a:t>
            </a:r>
            <a:r>
              <a:rPr lang="pl-PL" sz="2400" dirty="0">
                <a:solidFill>
                  <a:srgbClr val="A6E22E"/>
                </a:solidFill>
                <a:highlight>
                  <a:srgbClr val="0D0D0D"/>
                </a:highlight>
                <a:latin typeface="Inconsolata"/>
                <a:cs typeface="Inconsolata"/>
              </a:rPr>
              <a:t>model</a:t>
            </a:r>
            <a:r>
              <a:rPr lang="pl-PL" sz="2400" dirty="0">
                <a:solidFill>
                  <a:srgbClr val="F8F8F2"/>
                </a:solidFill>
                <a:highlight>
                  <a:srgbClr val="0D0D0D"/>
                </a:highlight>
                <a:latin typeface="Inconsolata"/>
                <a:cs typeface="Inconsolata"/>
              </a:rPr>
              <a:t>&gt;</a:t>
            </a:r>
          </a:p>
          <a:p>
            <a:r>
              <a:rPr lang="pl-PL" sz="2400" dirty="0">
                <a:solidFill>
                  <a:srgbClr val="F8F8F2"/>
                </a:solidFill>
                <a:highlight>
                  <a:srgbClr val="0D0D0D"/>
                </a:highlight>
                <a:latin typeface="Inconsolata"/>
                <a:cs typeface="Inconsolata"/>
              </a:rPr>
              <a:t>		export </a:t>
            </a:r>
            <a:r>
              <a:rPr lang="pl-PL" sz="2400" dirty="0" err="1">
                <a:solidFill>
                  <a:srgbClr val="F8F8F2"/>
                </a:solidFill>
                <a:highlight>
                  <a:srgbClr val="0D0D0D"/>
                </a:highlight>
                <a:latin typeface="Inconsolata"/>
                <a:cs typeface="Inconsolata"/>
              </a:rPr>
              <a:t>default</a:t>
            </a:r>
            <a:r>
              <a:rPr lang="pl-PL" sz="2400" dirty="0">
                <a:solidFill>
                  <a:srgbClr val="F8F8F2"/>
                </a:solidFill>
                <a:highlight>
                  <a:srgbClr val="0D0D0D"/>
                </a:highlight>
                <a:latin typeface="Inconsolata"/>
                <a:cs typeface="Inconsolata"/>
              </a:rPr>
              <a:t> {</a:t>
            </a:r>
          </a:p>
          <a:p>
            <a:r>
              <a:rPr lang="pl-PL" sz="2400" dirty="0">
                <a:solidFill>
                  <a:srgbClr val="F8F8F2"/>
                </a:solidFill>
                <a:highlight>
                  <a:srgbClr val="0D0D0D"/>
                </a:highlight>
                <a:latin typeface="Inconsolata"/>
                <a:cs typeface="Inconsolata"/>
              </a:rPr>
              <a:t>			</a:t>
            </a:r>
            <a:r>
              <a:rPr lang="pl-PL" sz="2400" dirty="0" err="1">
                <a:solidFill>
                  <a:srgbClr val="F8F8F2"/>
                </a:solidFill>
                <a:highlight>
                  <a:srgbClr val="0D0D0D"/>
                </a:highlight>
                <a:latin typeface="Inconsolata"/>
                <a:cs typeface="Inconsolata"/>
              </a:rPr>
              <a:t>message</a:t>
            </a:r>
            <a:r>
              <a:rPr lang="pl-PL" sz="2400" dirty="0">
                <a:solidFill>
                  <a:srgbClr val="F8F8F2"/>
                </a:solidFill>
                <a:highlight>
                  <a:srgbClr val="0D0D0D"/>
                </a:highlight>
                <a:latin typeface="Inconsolata"/>
                <a:cs typeface="Inconsolata"/>
              </a:rPr>
              <a:t>: "</a:t>
            </a:r>
            <a:r>
              <a:rPr lang="pl-PL" sz="2400" dirty="0" smtClean="0">
                <a:solidFill>
                  <a:srgbClr val="F8F8F2"/>
                </a:solidFill>
                <a:highlight>
                  <a:srgbClr val="0D0D0D"/>
                </a:highlight>
                <a:latin typeface="Inconsolata"/>
                <a:cs typeface="Inconsolata"/>
              </a:rPr>
              <a:t>Hello"</a:t>
            </a:r>
            <a:endParaRPr lang="pl-PL" sz="2400" dirty="0">
              <a:solidFill>
                <a:srgbClr val="F8F8F2"/>
              </a:solidFill>
              <a:highlight>
                <a:srgbClr val="0D0D0D"/>
              </a:highlight>
              <a:latin typeface="Inconsolata"/>
              <a:cs typeface="Inconsolata"/>
            </a:endParaRPr>
          </a:p>
          <a:p>
            <a:r>
              <a:rPr lang="pl-PL" sz="2400" dirty="0">
                <a:solidFill>
                  <a:srgbClr val="F8F8F2"/>
                </a:solidFill>
                <a:highlight>
                  <a:srgbClr val="0D0D0D"/>
                </a:highlight>
                <a:latin typeface="Inconsolata"/>
                <a:cs typeface="Inconsolata"/>
              </a:rPr>
              <a:t>		};</a:t>
            </a:r>
          </a:p>
          <a:p>
            <a:r>
              <a:rPr lang="pl-PL" sz="2400" dirty="0">
                <a:solidFill>
                  <a:srgbClr val="F8F8F2"/>
                </a:solidFill>
                <a:highlight>
                  <a:srgbClr val="0D0D0D"/>
                </a:highlight>
                <a:latin typeface="Inconsolata"/>
                <a:cs typeface="Inconsolata"/>
              </a:rPr>
              <a:t>	&lt;/</a:t>
            </a:r>
            <a:r>
              <a:rPr lang="pl-PL" sz="2400" dirty="0" err="1">
                <a:solidFill>
                  <a:srgbClr val="F8F8F2"/>
                </a:solidFill>
                <a:highlight>
                  <a:srgbClr val="0D0D0D"/>
                </a:highlight>
                <a:latin typeface="Inconsolata"/>
                <a:cs typeface="Inconsolata"/>
              </a:rPr>
              <a:t>view</a:t>
            </a:r>
            <a:r>
              <a:rPr lang="pl-PL" sz="2400" dirty="0">
                <a:solidFill>
                  <a:srgbClr val="F8F8F2"/>
                </a:solidFill>
                <a:highlight>
                  <a:srgbClr val="0D0D0D"/>
                </a:highlight>
                <a:latin typeface="Inconsolata"/>
                <a:cs typeface="Inconsolata"/>
              </a:rPr>
              <a:t>-</a:t>
            </a:r>
            <a:r>
              <a:rPr lang="pl-PL" sz="2400" dirty="0">
                <a:solidFill>
                  <a:srgbClr val="A6E22E"/>
                </a:solidFill>
                <a:highlight>
                  <a:srgbClr val="0D0D0D"/>
                </a:highlight>
                <a:latin typeface="Inconsolata"/>
                <a:cs typeface="Inconsolata"/>
              </a:rPr>
              <a:t>model</a:t>
            </a:r>
            <a:r>
              <a:rPr lang="pl-PL" sz="2400" dirty="0">
                <a:solidFill>
                  <a:srgbClr val="F8F8F2"/>
                </a:solidFill>
                <a:highlight>
                  <a:srgbClr val="0D0D0D"/>
                </a:highlight>
                <a:latin typeface="Inconsolata"/>
                <a:cs typeface="Inconsolata"/>
              </a:rPr>
              <a:t>&gt;</a:t>
            </a:r>
          </a:p>
          <a:p>
            <a:r>
              <a:rPr lang="pl-PL" sz="2400" dirty="0">
                <a:solidFill>
                  <a:srgbClr val="F8F8F2"/>
                </a:solidFill>
                <a:highlight>
                  <a:srgbClr val="0D0D0D"/>
                </a:highlight>
                <a:latin typeface="Inconsolata"/>
                <a:cs typeface="Inconsolata"/>
              </a:rPr>
              <a:t>&lt;/</a:t>
            </a:r>
            <a:r>
              <a:rPr lang="pl-PL" sz="2400" dirty="0" err="1">
                <a:solidFill>
                  <a:srgbClr val="F8F8F2"/>
                </a:solidFill>
                <a:highlight>
                  <a:srgbClr val="0D0D0D"/>
                </a:highlight>
                <a:latin typeface="Inconsolata"/>
                <a:cs typeface="Inconsolata"/>
              </a:rPr>
              <a:t>can</a:t>
            </a:r>
            <a:r>
              <a:rPr lang="pl-PL" sz="2400" dirty="0">
                <a:solidFill>
                  <a:srgbClr val="F8F8F2"/>
                </a:solidFill>
                <a:highlight>
                  <a:srgbClr val="0D0D0D"/>
                </a:highlight>
                <a:latin typeface="Inconsolata"/>
                <a:cs typeface="Inconsolata"/>
              </a:rPr>
              <a:t>-</a:t>
            </a:r>
            <a:r>
              <a:rPr lang="pl-PL" sz="2400" dirty="0">
                <a:solidFill>
                  <a:srgbClr val="A6E22E"/>
                </a:solidFill>
                <a:highlight>
                  <a:srgbClr val="0D0D0D"/>
                </a:highlight>
                <a:latin typeface="Inconsolata"/>
                <a:cs typeface="Inconsolata"/>
              </a:rPr>
              <a:t>component</a:t>
            </a:r>
            <a:r>
              <a:rPr lang="pl-PL" sz="2400" dirty="0">
                <a:solidFill>
                  <a:srgbClr val="F8F8F2"/>
                </a:solidFill>
                <a:highlight>
                  <a:srgbClr val="0D0D0D"/>
                </a:highlight>
                <a:latin typeface="Inconsolata"/>
                <a:cs typeface="Inconsolata"/>
              </a:rPr>
              <a:t>&gt;</a:t>
            </a:r>
            <a:endParaRPr lang="en-US" sz="2400" dirty="0">
              <a:latin typeface="Inconsolata"/>
              <a:cs typeface="Inconsolata"/>
            </a:endParaRPr>
          </a:p>
        </p:txBody>
      </p:sp>
    </p:spTree>
    <p:extLst>
      <p:ext uri="{BB962C8B-B14F-4D97-AF65-F5344CB8AC3E}">
        <p14:creationId xmlns:p14="http://schemas.microsoft.com/office/powerpoint/2010/main" val="157285602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Unit Testable </a:t>
            </a:r>
            <a:r>
              <a:rPr lang="en-US" dirty="0" err="1" smtClean="0"/>
              <a:t>ViewModels</a:t>
            </a:r>
            <a:endParaRPr lang="en-US" dirty="0"/>
          </a:p>
        </p:txBody>
      </p:sp>
      <p:sp>
        <p:nvSpPr>
          <p:cNvPr id="3" name="Content Placeholder 2"/>
          <p:cNvSpPr>
            <a:spLocks noGrp="1"/>
          </p:cNvSpPr>
          <p:nvPr>
            <p:ph idx="1"/>
          </p:nvPr>
        </p:nvSpPr>
        <p:spPr/>
        <p:txBody>
          <a:bodyPr/>
          <a:lstStyle/>
          <a:p>
            <a:r>
              <a:rPr lang="en-US" dirty="0" smtClean="0"/>
              <a:t>Identify values that represent the state</a:t>
            </a:r>
          </a:p>
          <a:p>
            <a:r>
              <a:rPr lang="en-US" dirty="0" smtClean="0"/>
              <a:t>Write a test for the view model</a:t>
            </a:r>
          </a:p>
          <a:p>
            <a:r>
              <a:rPr lang="en-US" dirty="0" smtClean="0"/>
              <a:t>Write the view model</a:t>
            </a:r>
          </a:p>
          <a:p>
            <a:r>
              <a:rPr lang="en-US" dirty="0" smtClean="0"/>
              <a:t>Write the template</a:t>
            </a:r>
            <a:endParaRPr lang="en-US" dirty="0"/>
          </a:p>
        </p:txBody>
      </p:sp>
    </p:spTree>
    <p:extLst>
      <p:ext uri="{BB962C8B-B14F-4D97-AF65-F5344CB8AC3E}">
        <p14:creationId xmlns:p14="http://schemas.microsoft.com/office/powerpoint/2010/main" val="390685933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5" name="Picture 4" descr="5_8_15__10_35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7"/>
            <a:ext cx="9144000" cy="5111347"/>
          </a:xfrm>
          <a:prstGeom prst="rect">
            <a:avLst/>
          </a:prstGeom>
        </p:spPr>
      </p:pic>
    </p:spTree>
    <p:extLst>
      <p:ext uri="{BB962C8B-B14F-4D97-AF65-F5344CB8AC3E}">
        <p14:creationId xmlns:p14="http://schemas.microsoft.com/office/powerpoint/2010/main" val="5894083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2" name="Picture 1" descr="5_8_15__10_37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7"/>
            <a:ext cx="9144000" cy="5111347"/>
          </a:xfrm>
          <a:prstGeom prst="rect">
            <a:avLst/>
          </a:prstGeom>
        </p:spPr>
      </p:pic>
    </p:spTree>
    <p:extLst>
      <p:ext uri="{BB962C8B-B14F-4D97-AF65-F5344CB8AC3E}">
        <p14:creationId xmlns:p14="http://schemas.microsoft.com/office/powerpoint/2010/main" val="992202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place-my-order</a:t>
            </a:r>
            <a:endParaRPr lang="en-US" dirty="0"/>
          </a:p>
        </p:txBody>
      </p:sp>
      <p:sp>
        <p:nvSpPr>
          <p:cNvPr id="3" name="Content Placeholder 2"/>
          <p:cNvSpPr>
            <a:spLocks noGrp="1"/>
          </p:cNvSpPr>
          <p:nvPr>
            <p:ph idx="1"/>
          </p:nvPr>
        </p:nvSpPr>
        <p:spPr>
          <a:xfrm>
            <a:off x="5681814" y="1200151"/>
            <a:ext cx="3004985" cy="3394472"/>
          </a:xfrm>
        </p:spPr>
        <p:txBody>
          <a:bodyPr/>
          <a:lstStyle/>
          <a:p>
            <a:pPr marL="0" indent="0">
              <a:buNone/>
            </a:pPr>
            <a:r>
              <a:rPr lang="en-US" sz="2800" dirty="0" smtClean="0">
                <a:hlinkClick r:id="rId3"/>
              </a:rPr>
              <a:t>github.com/</a:t>
            </a:r>
          </a:p>
          <a:p>
            <a:pPr marL="0" indent="0">
              <a:buNone/>
            </a:pPr>
            <a:r>
              <a:rPr lang="en-US" sz="2800" dirty="0" smtClean="0">
                <a:hlinkClick r:id="rId3"/>
              </a:rPr>
              <a:t>bitovi/</a:t>
            </a:r>
          </a:p>
          <a:p>
            <a:pPr marL="0" indent="0">
              <a:buNone/>
            </a:pPr>
            <a:r>
              <a:rPr lang="en-US" sz="2800" dirty="0" smtClean="0">
                <a:hlinkClick r:id="rId3"/>
              </a:rPr>
              <a:t>place</a:t>
            </a:r>
            <a:r>
              <a:rPr lang="en-US" sz="2800" dirty="0">
                <a:hlinkClick r:id="rId3"/>
              </a:rPr>
              <a:t>-my-</a:t>
            </a:r>
            <a:r>
              <a:rPr lang="en-US" sz="2800" dirty="0" smtClean="0">
                <a:hlinkClick r:id="rId3"/>
              </a:rPr>
              <a:t>order</a:t>
            </a:r>
            <a:endParaRPr lang="en-US" sz="2800" dirty="0" smtClean="0"/>
          </a:p>
          <a:p>
            <a:endParaRPr lang="en-US" dirty="0"/>
          </a:p>
        </p:txBody>
      </p:sp>
      <p:pic>
        <p:nvPicPr>
          <p:cNvPr id="5" name="Picture 4" descr="5_10_15__10_40_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00151"/>
            <a:ext cx="4987973" cy="3819112"/>
          </a:xfrm>
          <a:prstGeom prst="rect">
            <a:avLst/>
          </a:prstGeom>
        </p:spPr>
      </p:pic>
    </p:spTree>
    <p:extLst>
      <p:ext uri="{BB962C8B-B14F-4D97-AF65-F5344CB8AC3E}">
        <p14:creationId xmlns:p14="http://schemas.microsoft.com/office/powerpoint/2010/main" val="164236177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2" name="Picture 1" descr="5_8_15__10_37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7"/>
            <a:ext cx="9144000" cy="5111347"/>
          </a:xfrm>
          <a:prstGeom prst="rect">
            <a:avLst/>
          </a:prstGeom>
        </p:spPr>
      </p:pic>
      <p:pic>
        <p:nvPicPr>
          <p:cNvPr id="3" name="Picture 2" descr="5_8_15__10_43_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37" y="2521523"/>
            <a:ext cx="3972336" cy="848789"/>
          </a:xfrm>
          <a:prstGeom prst="rect">
            <a:avLst/>
          </a:prstGeom>
          <a:ln>
            <a:solidFill>
              <a:srgbClr val="7F7F7F"/>
            </a:solidFill>
          </a:ln>
        </p:spPr>
      </p:pic>
    </p:spTree>
    <p:extLst>
      <p:ext uri="{BB962C8B-B14F-4D97-AF65-F5344CB8AC3E}">
        <p14:creationId xmlns:p14="http://schemas.microsoft.com/office/powerpoint/2010/main" val="386405060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2" name="Picture 1" descr="5_8_15__10_37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7"/>
            <a:ext cx="9144000" cy="5111347"/>
          </a:xfrm>
          <a:prstGeom prst="rect">
            <a:avLst/>
          </a:prstGeom>
        </p:spPr>
      </p:pic>
      <p:pic>
        <p:nvPicPr>
          <p:cNvPr id="3" name="Picture 2" descr="5_8_15__10_43_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37" y="2521523"/>
            <a:ext cx="3972336" cy="848789"/>
          </a:xfrm>
          <a:prstGeom prst="rect">
            <a:avLst/>
          </a:prstGeom>
          <a:ln>
            <a:solidFill>
              <a:srgbClr val="7F7F7F"/>
            </a:solidFill>
          </a:ln>
        </p:spPr>
      </p:pic>
      <p:pic>
        <p:nvPicPr>
          <p:cNvPr id="4" name="Picture 3" descr="5_8_15__10_47_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637" y="2521523"/>
            <a:ext cx="3972336" cy="848790"/>
          </a:xfrm>
          <a:prstGeom prst="rect">
            <a:avLst/>
          </a:prstGeom>
        </p:spPr>
      </p:pic>
    </p:spTree>
    <p:extLst>
      <p:ext uri="{BB962C8B-B14F-4D97-AF65-F5344CB8AC3E}">
        <p14:creationId xmlns:p14="http://schemas.microsoft.com/office/powerpoint/2010/main" val="271847765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_8_15__10_45_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11347"/>
          </a:xfrm>
          <a:prstGeom prst="rect">
            <a:avLst/>
          </a:prstGeom>
        </p:spPr>
      </p:pic>
    </p:spTree>
    <p:extLst>
      <p:ext uri="{BB962C8B-B14F-4D97-AF65-F5344CB8AC3E}">
        <p14:creationId xmlns:p14="http://schemas.microsoft.com/office/powerpoint/2010/main" val="217409027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4" name="Picture 3" descr="5_8_15__10_49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7"/>
            <a:ext cx="9144000" cy="5111347"/>
          </a:xfrm>
          <a:prstGeom prst="rect">
            <a:avLst/>
          </a:prstGeom>
        </p:spPr>
      </p:pic>
    </p:spTree>
    <p:extLst>
      <p:ext uri="{BB962C8B-B14F-4D97-AF65-F5344CB8AC3E}">
        <p14:creationId xmlns:p14="http://schemas.microsoft.com/office/powerpoint/2010/main" val="25960672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4" name="Picture 3" descr="5_8_15__10_49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7"/>
            <a:ext cx="9144000" cy="5111347"/>
          </a:xfrm>
          <a:prstGeom prst="rect">
            <a:avLst/>
          </a:prstGeom>
        </p:spPr>
      </p:pic>
      <p:pic>
        <p:nvPicPr>
          <p:cNvPr id="2" name="Picture 1" descr="5_8_15__10_50_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354" y="2522423"/>
            <a:ext cx="3948763" cy="633448"/>
          </a:xfrm>
          <a:prstGeom prst="rect">
            <a:avLst/>
          </a:prstGeom>
          <a:ln>
            <a:solidFill>
              <a:srgbClr val="7F7F7F"/>
            </a:solidFill>
          </a:ln>
        </p:spPr>
      </p:pic>
    </p:spTree>
    <p:extLst>
      <p:ext uri="{BB962C8B-B14F-4D97-AF65-F5344CB8AC3E}">
        <p14:creationId xmlns:p14="http://schemas.microsoft.com/office/powerpoint/2010/main" val="300774194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4" name="Picture 3" descr="5_8_15__10_49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7"/>
            <a:ext cx="9144000" cy="5111347"/>
          </a:xfrm>
          <a:prstGeom prst="rect">
            <a:avLst/>
          </a:prstGeom>
        </p:spPr>
      </p:pic>
      <p:pic>
        <p:nvPicPr>
          <p:cNvPr id="2" name="Picture 1" descr="5_8_15__10_50_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354" y="2522423"/>
            <a:ext cx="3948763" cy="633448"/>
          </a:xfrm>
          <a:prstGeom prst="rect">
            <a:avLst/>
          </a:prstGeom>
          <a:ln>
            <a:solidFill>
              <a:srgbClr val="7F7F7F"/>
            </a:solidFill>
          </a:ln>
        </p:spPr>
      </p:pic>
      <p:pic>
        <p:nvPicPr>
          <p:cNvPr id="3" name="Picture 2" descr="5_8_15__10_53_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6353" y="2522423"/>
            <a:ext cx="3948763" cy="633447"/>
          </a:xfrm>
          <a:prstGeom prst="rect">
            <a:avLst/>
          </a:prstGeom>
        </p:spPr>
      </p:pic>
    </p:spTree>
    <p:extLst>
      <p:ext uri="{BB962C8B-B14F-4D97-AF65-F5344CB8AC3E}">
        <p14:creationId xmlns:p14="http://schemas.microsoft.com/office/powerpoint/2010/main" val="306633195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4" name="Picture 3" descr="5_8_15__10_55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14"/>
            <a:ext cx="9144000" cy="5111347"/>
          </a:xfrm>
          <a:prstGeom prst="rect">
            <a:avLst/>
          </a:prstGeom>
        </p:spPr>
      </p:pic>
    </p:spTree>
    <p:extLst>
      <p:ext uri="{BB962C8B-B14F-4D97-AF65-F5344CB8AC3E}">
        <p14:creationId xmlns:p14="http://schemas.microsoft.com/office/powerpoint/2010/main" val="373876865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4" name="Picture 3" descr="5_8_15__10_55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43"/>
            <a:ext cx="9144000" cy="5111347"/>
          </a:xfrm>
          <a:prstGeom prst="rect">
            <a:avLst/>
          </a:prstGeom>
        </p:spPr>
      </p:pic>
      <p:pic>
        <p:nvPicPr>
          <p:cNvPr id="2" name="Picture 1" descr="5_8_15__11_02_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63" y="2101706"/>
            <a:ext cx="3889950" cy="646942"/>
          </a:xfrm>
          <a:prstGeom prst="rect">
            <a:avLst/>
          </a:prstGeom>
          <a:ln>
            <a:solidFill>
              <a:srgbClr val="7F7F7F"/>
            </a:solidFill>
          </a:ln>
        </p:spPr>
      </p:pic>
    </p:spTree>
    <p:extLst>
      <p:ext uri="{BB962C8B-B14F-4D97-AF65-F5344CB8AC3E}">
        <p14:creationId xmlns:p14="http://schemas.microsoft.com/office/powerpoint/2010/main" val="15584009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4" name="Picture 3" descr="5_8_15__10_55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88"/>
            <a:ext cx="9144000" cy="5111347"/>
          </a:xfrm>
          <a:prstGeom prst="rect">
            <a:avLst/>
          </a:prstGeom>
        </p:spPr>
      </p:pic>
      <p:pic>
        <p:nvPicPr>
          <p:cNvPr id="2" name="Picture 1" descr="5_8_15__11_02_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706" y="2106449"/>
            <a:ext cx="3889950" cy="646942"/>
          </a:xfrm>
          <a:prstGeom prst="rect">
            <a:avLst/>
          </a:prstGeom>
          <a:ln>
            <a:solidFill>
              <a:srgbClr val="7F7F7F"/>
            </a:solidFill>
          </a:ln>
        </p:spPr>
      </p:pic>
      <p:pic>
        <p:nvPicPr>
          <p:cNvPr id="3" name="Picture 2" descr="5_8_15__11_04_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707" y="2081383"/>
            <a:ext cx="3889950" cy="638649"/>
          </a:xfrm>
          <a:prstGeom prst="rect">
            <a:avLst/>
          </a:prstGeom>
        </p:spPr>
      </p:pic>
    </p:spTree>
    <p:extLst>
      <p:ext uri="{BB962C8B-B14F-4D97-AF65-F5344CB8AC3E}">
        <p14:creationId xmlns:p14="http://schemas.microsoft.com/office/powerpoint/2010/main" val="47643317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5" name="Picture 4" descr="5_8_15__11_06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88"/>
            <a:ext cx="9144000" cy="5111347"/>
          </a:xfrm>
          <a:prstGeom prst="rect">
            <a:avLst/>
          </a:prstGeom>
        </p:spPr>
      </p:pic>
    </p:spTree>
    <p:extLst>
      <p:ext uri="{BB962C8B-B14F-4D97-AF65-F5344CB8AC3E}">
        <p14:creationId xmlns:p14="http://schemas.microsoft.com/office/powerpoint/2010/main" val="284511636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t>Checklists</a:t>
            </a:r>
          </a:p>
          <a:p>
            <a:pPr marL="514350" indent="-514350">
              <a:buFont typeface="+mj-lt"/>
              <a:buAutoNum type="arabicPeriod"/>
            </a:pPr>
            <a:r>
              <a:rPr lang="en-US" dirty="0" err="1" smtClean="0"/>
              <a:t>Modlets</a:t>
            </a:r>
            <a:endParaRPr lang="en-US" dirty="0" smtClean="0"/>
          </a:p>
          <a:p>
            <a:pPr marL="514350" indent="-514350">
              <a:buFont typeface="+mj-lt"/>
              <a:buAutoNum type="arabicPeriod"/>
            </a:pPr>
            <a:r>
              <a:rPr lang="en-US" dirty="0" err="1" smtClean="0"/>
              <a:t>Semver</a:t>
            </a:r>
            <a:r>
              <a:rPr lang="en-US" dirty="0" smtClean="0"/>
              <a:t> Packages</a:t>
            </a:r>
          </a:p>
          <a:p>
            <a:pPr marL="514350" indent="-514350">
              <a:buFont typeface="+mj-lt"/>
              <a:buAutoNum type="arabicPeriod"/>
            </a:pPr>
            <a:r>
              <a:rPr lang="en-US" dirty="0" smtClean="0"/>
              <a:t>Custom HTML Composition</a:t>
            </a:r>
          </a:p>
          <a:p>
            <a:pPr marL="514350" indent="-514350">
              <a:buFont typeface="+mj-lt"/>
              <a:buAutoNum type="arabicPeriod"/>
            </a:pPr>
            <a:r>
              <a:rPr lang="en-US" dirty="0" smtClean="0"/>
              <a:t>Unit Testable </a:t>
            </a:r>
            <a:r>
              <a:rPr lang="en-US" dirty="0" err="1" smtClean="0"/>
              <a:t>ViewModels</a:t>
            </a:r>
            <a:endParaRPr lang="en-US" dirty="0" smtClean="0"/>
          </a:p>
          <a:p>
            <a:pPr marL="514350" indent="-514350">
              <a:buFont typeface="+mj-lt"/>
              <a:buAutoNum type="arabicPeriod"/>
            </a:pPr>
            <a:r>
              <a:rPr lang="en-US" dirty="0" smtClean="0"/>
              <a:t>Two Way routing</a:t>
            </a:r>
          </a:p>
          <a:p>
            <a:pPr marL="514350" indent="-514350">
              <a:buFont typeface="+mj-lt"/>
              <a:buAutoNum type="arabicPeriod"/>
            </a:pPr>
            <a:r>
              <a:rPr lang="en-US" dirty="0" err="1" smtClean="0"/>
              <a:t>SuperModels</a:t>
            </a:r>
            <a:endParaRPr lang="en-US" dirty="0" smtClean="0"/>
          </a:p>
          <a:p>
            <a:pPr marL="514350" indent="-514350">
              <a:buFont typeface="+mj-lt"/>
              <a:buAutoNum type="arabicPeriod"/>
            </a:pPr>
            <a:r>
              <a:rPr lang="en-US" dirty="0" smtClean="0"/>
              <a:t>Live Reload</a:t>
            </a:r>
          </a:p>
          <a:p>
            <a:pPr marL="514350" indent="-514350">
              <a:buFont typeface="+mj-lt"/>
              <a:buAutoNum type="arabicPeriod"/>
            </a:pPr>
            <a:r>
              <a:rPr lang="en-US" dirty="0" smtClean="0"/>
              <a:t>Progressive Loading</a:t>
            </a:r>
          </a:p>
          <a:p>
            <a:pPr marL="514350" indent="-514350">
              <a:buFont typeface="+mj-lt"/>
              <a:buAutoNum type="arabicPeriod"/>
            </a:pPr>
            <a:r>
              <a:rPr lang="en-US" dirty="0" smtClean="0"/>
              <a:t>Server Side Rendering</a:t>
            </a:r>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345782862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0"/>
          </a:blip>
          <a:stretch>
            <a:fillRect/>
          </a:stretch>
        </a:blipFill>
        <a:effectLst/>
      </p:bgPr>
    </p:bg>
    <p:spTree>
      <p:nvGrpSpPr>
        <p:cNvPr id="1" name=""/>
        <p:cNvGrpSpPr/>
        <p:nvPr/>
      </p:nvGrpSpPr>
      <p:grpSpPr>
        <a:xfrm>
          <a:off x="0" y="0"/>
          <a:ext cx="0" cy="0"/>
          <a:chOff x="0" y="0"/>
          <a:chExt cx="0" cy="0"/>
        </a:xfrm>
      </p:grpSpPr>
      <p:pic>
        <p:nvPicPr>
          <p:cNvPr id="4" name="Picture 3" descr="5_8_15__11_07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88"/>
            <a:ext cx="9144000" cy="5111347"/>
          </a:xfrm>
          <a:prstGeom prst="rect">
            <a:avLst/>
          </a:prstGeom>
        </p:spPr>
      </p:pic>
    </p:spTree>
    <p:extLst>
      <p:ext uri="{BB962C8B-B14F-4D97-AF65-F5344CB8AC3E}">
        <p14:creationId xmlns:p14="http://schemas.microsoft.com/office/powerpoint/2010/main" val="256151029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Testable View Models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dirty="0"/>
              <a:t>Identify Values That Represent The State</a:t>
            </a:r>
          </a:p>
        </p:txBody>
      </p:sp>
    </p:spTree>
    <p:extLst>
      <p:ext uri="{BB962C8B-B14F-4D97-AF65-F5344CB8AC3E}">
        <p14:creationId xmlns:p14="http://schemas.microsoft.com/office/powerpoint/2010/main" val="318145808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_8_15__10_55_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41863"/>
            <a:ext cx="9144000" cy="5111347"/>
          </a:xfrm>
          <a:prstGeom prst="rect">
            <a:avLst/>
          </a:prstGeom>
        </p:spPr>
      </p:pic>
      <p:pic>
        <p:nvPicPr>
          <p:cNvPr id="5" name="Picture 4" descr="5_8_15__10_35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41863"/>
            <a:ext cx="9144000" cy="5111347"/>
          </a:xfrm>
          <a:prstGeom prst="rect">
            <a:avLst/>
          </a:prstGeom>
        </p:spPr>
      </p:pic>
      <p:sp>
        <p:nvSpPr>
          <p:cNvPr id="2" name="Rectangle 1"/>
          <p:cNvSpPr/>
          <p:nvPr/>
        </p:nvSpPr>
        <p:spPr>
          <a:xfrm>
            <a:off x="1" y="3569484"/>
            <a:ext cx="9143999" cy="15740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 y="2817130"/>
            <a:ext cx="9144000" cy="2326369"/>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8F8F2"/>
                </a:solidFill>
                <a:highlight>
                  <a:srgbClr val="0D0D0D"/>
                </a:highlight>
                <a:latin typeface="Inconsolata"/>
                <a:cs typeface="Inconsolata"/>
              </a:rPr>
              <a:t>{</a:t>
            </a:r>
          </a:p>
          <a:p>
            <a:r>
              <a:rPr lang="en-US" sz="2000" dirty="0" smtClean="0">
                <a:solidFill>
                  <a:srgbClr val="F8F8F2"/>
                </a:solidFill>
                <a:highlight>
                  <a:srgbClr val="0D0D0D"/>
                </a:highlight>
                <a:latin typeface="Inconsolata"/>
                <a:cs typeface="Inconsolata"/>
              </a:rPr>
              <a:t> states</a:t>
            </a:r>
            <a:r>
              <a:rPr lang="en-US" sz="2000" dirty="0">
                <a:solidFill>
                  <a:srgbClr val="F8F8F2"/>
                </a:solidFill>
                <a:highlight>
                  <a:srgbClr val="0D0D0D"/>
                </a:highlight>
                <a:latin typeface="Inconsolata"/>
                <a:cs typeface="Inconsolata"/>
              </a:rPr>
              <a:t>: </a:t>
            </a:r>
            <a:r>
              <a:rPr lang="en-US" sz="2000" dirty="0" smtClean="0">
                <a:solidFill>
                  <a:srgbClr val="F8F8F2"/>
                </a:solidFill>
                <a:highlight>
                  <a:srgbClr val="0D0D0D"/>
                </a:highlight>
                <a:latin typeface="Inconsolata"/>
                <a:cs typeface="Inconsolata"/>
              </a:rPr>
              <a:t>Promise</a:t>
            </a:r>
            <a:endParaRPr lang="en-US" sz="2000" dirty="0">
              <a:solidFill>
                <a:srgbClr val="F92672"/>
              </a:solidFill>
              <a:highlight>
                <a:srgbClr val="0D0D0D"/>
              </a:highlight>
              <a:latin typeface="Inconsolata"/>
              <a:cs typeface="Inconsolata"/>
            </a:endParaRPr>
          </a:p>
          <a:p>
            <a:r>
              <a:rPr lang="en-US" sz="2000" dirty="0" smtClean="0">
                <a:solidFill>
                  <a:srgbClr val="F92672"/>
                </a:solidFill>
                <a:highlight>
                  <a:srgbClr val="0D0D0D"/>
                </a:highlight>
                <a:latin typeface="Inconsolata"/>
                <a:cs typeface="Inconsolata"/>
              </a:rPr>
              <a:t> </a:t>
            </a:r>
            <a:endParaRPr lang="en-US" sz="2000" i="1" dirty="0">
              <a:solidFill>
                <a:srgbClr val="F8F8F2"/>
              </a:solidFill>
              <a:highlight>
                <a:srgbClr val="0D0D0D"/>
              </a:highlight>
              <a:latin typeface="Inconsolata"/>
              <a:cs typeface="Inconsolata"/>
            </a:endParaRPr>
          </a:p>
          <a:p>
            <a:r>
              <a:rPr lang="en-US" sz="2000" dirty="0" smtClean="0">
                <a:solidFill>
                  <a:srgbClr val="F8F8F2"/>
                </a:solidFill>
                <a:highlight>
                  <a:srgbClr val="0D0D0D"/>
                </a:highlight>
                <a:latin typeface="Inconsolata"/>
                <a:cs typeface="Inconsolata"/>
              </a:rPr>
              <a:t> </a:t>
            </a:r>
            <a:endParaRPr lang="en-US" sz="2000" dirty="0">
              <a:solidFill>
                <a:srgbClr val="F8F8F2"/>
              </a:solidFill>
              <a:highlight>
                <a:srgbClr val="0D0D0D"/>
              </a:highlight>
              <a:latin typeface="Inconsolata"/>
              <a:cs typeface="Inconsolata"/>
            </a:endParaRPr>
          </a:p>
          <a:p>
            <a:r>
              <a:rPr lang="en-US" sz="2000" dirty="0" smtClean="0">
                <a:solidFill>
                  <a:srgbClr val="F8F8F2"/>
                </a:solidFill>
                <a:highlight>
                  <a:srgbClr val="0D0D0D"/>
                </a:highlight>
                <a:latin typeface="Inconsolata"/>
                <a:cs typeface="Inconsolata"/>
              </a:rPr>
              <a:t> </a:t>
            </a:r>
            <a:endParaRPr lang="en-US" sz="2000" i="1" dirty="0">
              <a:solidFill>
                <a:srgbClr val="F8F8F2"/>
              </a:solidFill>
              <a:highlight>
                <a:srgbClr val="0D0D0D"/>
              </a:highlight>
              <a:latin typeface="Inconsolata"/>
              <a:cs typeface="Inconsolata"/>
            </a:endParaRPr>
          </a:p>
          <a:p>
            <a:r>
              <a:rPr lang="en-US" sz="2000" dirty="0" smtClean="0">
                <a:solidFill>
                  <a:srgbClr val="F8F8F2"/>
                </a:solidFill>
                <a:highlight>
                  <a:srgbClr val="0D0D0D"/>
                </a:highlight>
                <a:latin typeface="Inconsolata"/>
                <a:cs typeface="Inconsolata"/>
              </a:rPr>
              <a:t> </a:t>
            </a:r>
            <a:endParaRPr lang="en-US" sz="2000" dirty="0">
              <a:solidFill>
                <a:srgbClr val="F92672"/>
              </a:solidFill>
              <a:highlight>
                <a:srgbClr val="0D0D0D"/>
              </a:highlight>
              <a:latin typeface="Inconsolata"/>
              <a:cs typeface="Inconsolata"/>
            </a:endParaRPr>
          </a:p>
          <a:p>
            <a:r>
              <a:rPr lang="en-US" sz="2000" dirty="0">
                <a:solidFill>
                  <a:srgbClr val="F8F8F2"/>
                </a:solidFill>
                <a:highlight>
                  <a:srgbClr val="0D0D0D"/>
                </a:highlight>
                <a:latin typeface="Inconsolata"/>
                <a:cs typeface="Inconsolata"/>
              </a:rPr>
              <a:t>}</a:t>
            </a:r>
            <a:endParaRPr lang="en-US" sz="2000" dirty="0">
              <a:latin typeface="Inconsolata"/>
              <a:cs typeface="Inconsolata"/>
            </a:endParaRPr>
          </a:p>
        </p:txBody>
      </p:sp>
      <p:sp>
        <p:nvSpPr>
          <p:cNvPr id="3" name="Rectangle 2"/>
          <p:cNvSpPr/>
          <p:nvPr/>
        </p:nvSpPr>
        <p:spPr>
          <a:xfrm>
            <a:off x="1" y="2669322"/>
            <a:ext cx="9144000" cy="147808"/>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Tree>
    <p:extLst>
      <p:ext uri="{BB962C8B-B14F-4D97-AF65-F5344CB8AC3E}">
        <p14:creationId xmlns:p14="http://schemas.microsoft.com/office/powerpoint/2010/main" val="2051677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_8_15__10_37_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41863"/>
            <a:ext cx="9144000" cy="5111347"/>
          </a:xfrm>
          <a:prstGeom prst="rect">
            <a:avLst/>
          </a:prstGeom>
        </p:spPr>
      </p:pic>
      <p:pic>
        <p:nvPicPr>
          <p:cNvPr id="3" name="Picture 2" descr="5_8_15__10_43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38" y="947507"/>
            <a:ext cx="3972336" cy="848789"/>
          </a:xfrm>
          <a:prstGeom prst="rect">
            <a:avLst/>
          </a:prstGeom>
          <a:ln>
            <a:solidFill>
              <a:srgbClr val="7F7F7F"/>
            </a:solidFill>
          </a:ln>
        </p:spPr>
      </p:pic>
      <p:sp>
        <p:nvSpPr>
          <p:cNvPr id="4" name="Rectangle 3"/>
          <p:cNvSpPr/>
          <p:nvPr/>
        </p:nvSpPr>
        <p:spPr>
          <a:xfrm>
            <a:off x="0" y="3569484"/>
            <a:ext cx="9143999" cy="15740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 y="2669322"/>
            <a:ext cx="9144000" cy="2474177"/>
            <a:chOff x="1" y="2669322"/>
            <a:chExt cx="9144000" cy="2474177"/>
          </a:xfrm>
        </p:grpSpPr>
        <p:sp>
          <p:nvSpPr>
            <p:cNvPr id="6" name="Rectangle 5"/>
            <p:cNvSpPr/>
            <p:nvPr/>
          </p:nvSpPr>
          <p:spPr>
            <a:xfrm>
              <a:off x="1" y="2817130"/>
              <a:ext cx="9144000" cy="2326369"/>
            </a:xfrm>
            <a:prstGeom prst="rect">
              <a:avLst/>
            </a:prstGeom>
            <a:solidFill>
              <a:schemeClr val="tx1">
                <a:lumMod val="85000"/>
                <a:lumOff val="1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8F8F2"/>
                  </a:solidFill>
                  <a:highlight>
                    <a:srgbClr val="0D0D0D"/>
                  </a:highlight>
                  <a:latin typeface="Inconsolata"/>
                  <a:cs typeface="Inconsolata"/>
                </a:rPr>
                <a:t>{</a:t>
              </a:r>
            </a:p>
            <a:p>
              <a:r>
                <a:rPr lang="en-US" sz="2000" dirty="0" smtClean="0">
                  <a:solidFill>
                    <a:srgbClr val="F8F8F2"/>
                  </a:solidFill>
                  <a:highlight>
                    <a:srgbClr val="0D0D0D"/>
                  </a:highlight>
                  <a:latin typeface="Inconsolata"/>
                  <a:cs typeface="Inconsolata"/>
                </a:rPr>
                <a:t> states</a:t>
              </a:r>
              <a:r>
                <a:rPr lang="en-US" sz="2000" dirty="0">
                  <a:solidFill>
                    <a:srgbClr val="F8F8F2"/>
                  </a:solidFill>
                  <a:highlight>
                    <a:srgbClr val="0D0D0D"/>
                  </a:highlight>
                  <a:latin typeface="Inconsolata"/>
                  <a:cs typeface="Inconsolata"/>
                </a:rPr>
                <a:t>: </a:t>
              </a:r>
              <a:r>
                <a:rPr lang="en-US" sz="2000" dirty="0" smtClean="0">
                  <a:solidFill>
                    <a:srgbClr val="F8F8F2"/>
                  </a:solidFill>
                  <a:highlight>
                    <a:srgbClr val="0D0D0D"/>
                  </a:highlight>
                  <a:latin typeface="Inconsolata"/>
                  <a:cs typeface="Inconsolata"/>
                </a:rPr>
                <a:t>Promise</a:t>
              </a:r>
              <a:endParaRPr lang="en-US" sz="2000" dirty="0">
                <a:solidFill>
                  <a:srgbClr val="F92672"/>
                </a:solidFill>
                <a:highlight>
                  <a:srgbClr val="0D0D0D"/>
                </a:highlight>
                <a:latin typeface="Inconsolata"/>
                <a:cs typeface="Inconsolata"/>
              </a:endParaRPr>
            </a:p>
            <a:p>
              <a:r>
                <a:rPr lang="en-US" sz="2000" dirty="0" smtClean="0">
                  <a:solidFill>
                    <a:srgbClr val="F92672"/>
                  </a:solidFill>
                  <a:highlight>
                    <a:srgbClr val="0D0D0D"/>
                  </a:highlight>
                  <a:latin typeface="Inconsolata"/>
                  <a:cs typeface="Inconsolata"/>
                </a:rPr>
                <a:t> </a:t>
              </a:r>
              <a:endParaRPr lang="en-US" sz="2000" i="1" dirty="0">
                <a:solidFill>
                  <a:srgbClr val="F8F8F2"/>
                </a:solidFill>
                <a:highlight>
                  <a:srgbClr val="0D0D0D"/>
                </a:highlight>
                <a:latin typeface="Inconsolata"/>
                <a:cs typeface="Inconsolata"/>
              </a:endParaRPr>
            </a:p>
            <a:p>
              <a:r>
                <a:rPr lang="en-US" sz="2000" dirty="0" smtClean="0">
                  <a:solidFill>
                    <a:srgbClr val="F8F8F2"/>
                  </a:solidFill>
                  <a:highlight>
                    <a:srgbClr val="0D0D0D"/>
                  </a:highlight>
                  <a:latin typeface="Inconsolata"/>
                  <a:cs typeface="Inconsolata"/>
                </a:rPr>
                <a:t> </a:t>
              </a:r>
              <a:endParaRPr lang="en-US" sz="2000" dirty="0">
                <a:solidFill>
                  <a:srgbClr val="F8F8F2"/>
                </a:solidFill>
                <a:highlight>
                  <a:srgbClr val="0D0D0D"/>
                </a:highlight>
                <a:latin typeface="Inconsolata"/>
                <a:cs typeface="Inconsolata"/>
              </a:endParaRPr>
            </a:p>
            <a:p>
              <a:r>
                <a:rPr lang="en-US" sz="2000" dirty="0" smtClean="0">
                  <a:solidFill>
                    <a:srgbClr val="F8F8F2"/>
                  </a:solidFill>
                  <a:highlight>
                    <a:srgbClr val="0D0D0D"/>
                  </a:highlight>
                  <a:latin typeface="Inconsolata"/>
                  <a:cs typeface="Inconsolata"/>
                </a:rPr>
                <a:t> </a:t>
              </a:r>
              <a:endParaRPr lang="en-US" sz="2000" i="1" dirty="0">
                <a:solidFill>
                  <a:srgbClr val="F8F8F2"/>
                </a:solidFill>
                <a:highlight>
                  <a:srgbClr val="0D0D0D"/>
                </a:highlight>
                <a:latin typeface="Inconsolata"/>
                <a:cs typeface="Inconsolata"/>
              </a:endParaRPr>
            </a:p>
            <a:p>
              <a:r>
                <a:rPr lang="en-US" sz="2000" dirty="0" smtClean="0">
                  <a:solidFill>
                    <a:srgbClr val="F8F8F2"/>
                  </a:solidFill>
                  <a:highlight>
                    <a:srgbClr val="0D0D0D"/>
                  </a:highlight>
                  <a:latin typeface="Inconsolata"/>
                  <a:cs typeface="Inconsolata"/>
                </a:rPr>
                <a:t> </a:t>
              </a:r>
              <a:endParaRPr lang="en-US" sz="2000" dirty="0">
                <a:solidFill>
                  <a:srgbClr val="F92672"/>
                </a:solidFill>
                <a:highlight>
                  <a:srgbClr val="0D0D0D"/>
                </a:highlight>
                <a:latin typeface="Inconsolata"/>
                <a:cs typeface="Inconsolata"/>
              </a:endParaRPr>
            </a:p>
            <a:p>
              <a:r>
                <a:rPr lang="en-US" sz="2000" dirty="0">
                  <a:solidFill>
                    <a:srgbClr val="F8F8F2"/>
                  </a:solidFill>
                  <a:highlight>
                    <a:srgbClr val="0D0D0D"/>
                  </a:highlight>
                  <a:latin typeface="Inconsolata"/>
                  <a:cs typeface="Inconsolata"/>
                </a:rPr>
                <a:t>}</a:t>
              </a:r>
              <a:endParaRPr lang="en-US" sz="2000" dirty="0">
                <a:latin typeface="Inconsolata"/>
                <a:cs typeface="Inconsolata"/>
              </a:endParaRPr>
            </a:p>
          </p:txBody>
        </p:sp>
        <p:sp>
          <p:nvSpPr>
            <p:cNvPr id="8" name="Rectangle 7"/>
            <p:cNvSpPr/>
            <p:nvPr/>
          </p:nvSpPr>
          <p:spPr>
            <a:xfrm>
              <a:off x="1" y="2669322"/>
              <a:ext cx="9144000" cy="147808"/>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grpSp>
      <p:sp>
        <p:nvSpPr>
          <p:cNvPr id="7" name="Rectangle 6"/>
          <p:cNvSpPr/>
          <p:nvPr/>
        </p:nvSpPr>
        <p:spPr>
          <a:xfrm>
            <a:off x="2034008" y="3127297"/>
            <a:ext cx="1338828" cy="400110"/>
          </a:xfrm>
          <a:prstGeom prst="rect">
            <a:avLst/>
          </a:prstGeom>
        </p:spPr>
        <p:txBody>
          <a:bodyPr wrap="none">
            <a:spAutoFit/>
          </a:bodyPr>
          <a:lstStyle/>
          <a:p>
            <a:r>
              <a:rPr lang="en-US" sz="2000" dirty="0">
                <a:solidFill>
                  <a:srgbClr val="F92672"/>
                </a:solidFill>
                <a:highlight>
                  <a:srgbClr val="0D0D0D"/>
                </a:highlight>
                <a:latin typeface="Inconsolata"/>
                <a:cs typeface="Inconsolata"/>
              </a:rPr>
              <a:t>&lt;</a:t>
            </a:r>
            <a:r>
              <a:rPr lang="en-US" sz="2000" dirty="0">
                <a:solidFill>
                  <a:srgbClr val="F8F8F2"/>
                </a:solidFill>
                <a:highlight>
                  <a:srgbClr val="0D0D0D"/>
                </a:highlight>
                <a:latin typeface="Inconsolata"/>
                <a:cs typeface="Inconsolata"/>
              </a:rPr>
              <a:t>[State]</a:t>
            </a:r>
            <a:r>
              <a:rPr lang="en-US" sz="2000" dirty="0">
                <a:solidFill>
                  <a:srgbClr val="F92672"/>
                </a:solidFill>
                <a:highlight>
                  <a:srgbClr val="0D0D0D"/>
                </a:highlight>
                <a:latin typeface="Inconsolata"/>
                <a:cs typeface="Inconsolata"/>
              </a:rPr>
              <a:t>&gt;</a:t>
            </a:r>
            <a:endParaRPr lang="en-US" sz="2000" dirty="0">
              <a:latin typeface="Inconsolata"/>
              <a:cs typeface="Inconsolata"/>
            </a:endParaRPr>
          </a:p>
        </p:txBody>
      </p:sp>
    </p:spTree>
    <p:extLst>
      <p:ext uri="{BB962C8B-B14F-4D97-AF65-F5344CB8AC3E}">
        <p14:creationId xmlns:p14="http://schemas.microsoft.com/office/powerpoint/2010/main" val="24356726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_8_15__10_45_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1863"/>
            <a:ext cx="9144000" cy="5111347"/>
          </a:xfrm>
          <a:prstGeom prst="rect">
            <a:avLst/>
          </a:prstGeom>
        </p:spPr>
      </p:pic>
      <p:sp>
        <p:nvSpPr>
          <p:cNvPr id="3" name="Rectangle 2"/>
          <p:cNvSpPr/>
          <p:nvPr/>
        </p:nvSpPr>
        <p:spPr>
          <a:xfrm>
            <a:off x="1" y="3569484"/>
            <a:ext cx="9143999" cy="15740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 y="2817130"/>
            <a:ext cx="9144000" cy="2326369"/>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8F8F2"/>
                </a:solidFill>
                <a:highlight>
                  <a:srgbClr val="0D0D0D"/>
                </a:highlight>
                <a:latin typeface="Inconsolata"/>
                <a:cs typeface="Inconsolata"/>
              </a:rPr>
              <a:t>{</a:t>
            </a:r>
          </a:p>
          <a:p>
            <a:r>
              <a:rPr lang="en-US" sz="2000" dirty="0" smtClean="0">
                <a:solidFill>
                  <a:srgbClr val="F8F8F2"/>
                </a:solidFill>
                <a:highlight>
                  <a:srgbClr val="0D0D0D"/>
                </a:highlight>
                <a:latin typeface="Inconsolata"/>
                <a:cs typeface="Inconsolata"/>
              </a:rPr>
              <a:t> states</a:t>
            </a:r>
            <a:r>
              <a:rPr lang="en-US" sz="2000" dirty="0">
                <a:solidFill>
                  <a:srgbClr val="F8F8F2"/>
                </a:solidFill>
                <a:highlight>
                  <a:srgbClr val="0D0D0D"/>
                </a:highlight>
                <a:latin typeface="Inconsolata"/>
                <a:cs typeface="Inconsolata"/>
              </a:rPr>
              <a:t>: </a:t>
            </a:r>
            <a:r>
              <a:rPr lang="en-US" sz="2000" dirty="0" smtClean="0">
                <a:solidFill>
                  <a:srgbClr val="F8F8F2"/>
                </a:solidFill>
                <a:highlight>
                  <a:srgbClr val="0D0D0D"/>
                </a:highlight>
                <a:latin typeface="Inconsolata"/>
                <a:cs typeface="Inconsolata"/>
              </a:rPr>
              <a:t>Promise</a:t>
            </a:r>
            <a:r>
              <a:rPr lang="en-US" sz="2000" dirty="0" smtClean="0">
                <a:solidFill>
                  <a:srgbClr val="F92672"/>
                </a:solidFill>
                <a:highlight>
                  <a:srgbClr val="0D0D0D"/>
                </a:highlight>
                <a:latin typeface="Inconsolata"/>
                <a:cs typeface="Inconsolata"/>
              </a:rPr>
              <a:t>&lt;</a:t>
            </a:r>
            <a:r>
              <a:rPr lang="en-US" sz="2000" dirty="0">
                <a:solidFill>
                  <a:srgbClr val="F8F8F2"/>
                </a:solidFill>
                <a:highlight>
                  <a:srgbClr val="0D0D0D"/>
                </a:highlight>
                <a:latin typeface="Inconsolata"/>
                <a:cs typeface="Inconsolata"/>
              </a:rPr>
              <a:t>[State]</a:t>
            </a:r>
            <a:r>
              <a:rPr lang="en-US" sz="2000" dirty="0">
                <a:solidFill>
                  <a:srgbClr val="F92672"/>
                </a:solidFill>
                <a:highlight>
                  <a:srgbClr val="0D0D0D"/>
                </a:highlight>
                <a:latin typeface="Inconsolata"/>
                <a:cs typeface="Inconsolata"/>
              </a:rPr>
              <a:t>&gt;</a:t>
            </a:r>
          </a:p>
          <a:p>
            <a:r>
              <a:rPr lang="en-US" sz="2000" dirty="0" smtClean="0">
                <a:solidFill>
                  <a:srgbClr val="F92672"/>
                </a:solidFill>
                <a:highlight>
                  <a:srgbClr val="0D0D0D"/>
                </a:highlight>
                <a:latin typeface="Inconsolata"/>
                <a:cs typeface="Inconsolata"/>
              </a:rPr>
              <a:t> </a:t>
            </a:r>
            <a:r>
              <a:rPr lang="en-US" sz="2000" dirty="0" smtClean="0">
                <a:solidFill>
                  <a:srgbClr val="F8F8F2"/>
                </a:solidFill>
                <a:highlight>
                  <a:srgbClr val="0D0D0D"/>
                </a:highlight>
                <a:latin typeface="Inconsolata"/>
                <a:cs typeface="Inconsolata"/>
              </a:rPr>
              <a:t>state: </a:t>
            </a:r>
            <a:r>
              <a:rPr lang="en-US" sz="2000" i="1" dirty="0">
                <a:solidFill>
                  <a:srgbClr val="66D9EF"/>
                </a:solidFill>
                <a:highlight>
                  <a:srgbClr val="0D0D0D"/>
                </a:highlight>
                <a:latin typeface="Inconsolata"/>
                <a:cs typeface="Inconsolata"/>
              </a:rPr>
              <a:t>String </a:t>
            </a:r>
            <a:r>
              <a:rPr lang="en-US" sz="2000" i="1" dirty="0">
                <a:solidFill>
                  <a:srgbClr val="FFEE99"/>
                </a:solidFill>
                <a:highlight>
                  <a:srgbClr val="0D0D0D"/>
                </a:highlight>
                <a:latin typeface="Inconsolata"/>
                <a:cs typeface="Inconsolata"/>
              </a:rPr>
              <a:t>"IL”</a:t>
            </a:r>
            <a:r>
              <a:rPr lang="en-US" sz="2000" i="1" dirty="0">
                <a:solidFill>
                  <a:srgbClr val="F8F8F2"/>
                </a:solidFill>
                <a:highlight>
                  <a:srgbClr val="0D0D0D"/>
                </a:highlight>
                <a:latin typeface="Inconsolata"/>
                <a:cs typeface="Inconsolata"/>
              </a:rPr>
              <a:t>,</a:t>
            </a:r>
          </a:p>
          <a:p>
            <a:r>
              <a:rPr lang="en-US" sz="2000" dirty="0" smtClean="0">
                <a:solidFill>
                  <a:srgbClr val="F8F8F2"/>
                </a:solidFill>
                <a:highlight>
                  <a:srgbClr val="0D0D0D"/>
                </a:highlight>
                <a:latin typeface="Inconsolata"/>
                <a:cs typeface="Inconsolata"/>
              </a:rPr>
              <a:t> cities: Promise</a:t>
            </a:r>
            <a:r>
              <a:rPr lang="en-US" sz="2000" dirty="0" smtClean="0">
                <a:solidFill>
                  <a:srgbClr val="F92672"/>
                </a:solidFill>
                <a:highlight>
                  <a:srgbClr val="0D0D0D"/>
                </a:highlight>
                <a:latin typeface="Inconsolata"/>
                <a:cs typeface="Inconsolata"/>
              </a:rPr>
              <a:t>&lt;</a:t>
            </a:r>
            <a:r>
              <a:rPr lang="en-US" sz="2000" dirty="0" smtClean="0">
                <a:solidFill>
                  <a:srgbClr val="F8F8F2"/>
                </a:solidFill>
                <a:highlight>
                  <a:srgbClr val="0D0D0D"/>
                </a:highlight>
                <a:latin typeface="Inconsolata"/>
                <a:cs typeface="Inconsolata"/>
              </a:rPr>
              <a:t>[City]</a:t>
            </a:r>
            <a:r>
              <a:rPr lang="en-US" sz="2000" dirty="0" smtClean="0">
                <a:solidFill>
                  <a:srgbClr val="F92672"/>
                </a:solidFill>
                <a:highlight>
                  <a:srgbClr val="0D0D0D"/>
                </a:highlight>
                <a:latin typeface="Inconsolata"/>
                <a:cs typeface="Inconsolata"/>
              </a:rPr>
              <a:t>&gt;</a:t>
            </a:r>
            <a:r>
              <a:rPr lang="en-US" sz="2000" dirty="0" smtClean="0">
                <a:solidFill>
                  <a:srgbClr val="F8F8F2"/>
                </a:solidFill>
                <a:highlight>
                  <a:srgbClr val="0D0D0D"/>
                </a:highlight>
                <a:latin typeface="Inconsolata"/>
                <a:cs typeface="Inconsolata"/>
              </a:rPr>
              <a:t>,</a:t>
            </a:r>
          </a:p>
          <a:p>
            <a:r>
              <a:rPr lang="en-US" sz="2000" dirty="0" smtClean="0">
                <a:solidFill>
                  <a:srgbClr val="F8F8F2"/>
                </a:solidFill>
                <a:highlight>
                  <a:srgbClr val="0D0D0D"/>
                </a:highlight>
                <a:latin typeface="Inconsolata"/>
                <a:cs typeface="Inconsolata"/>
              </a:rPr>
              <a:t> </a:t>
            </a:r>
            <a:endParaRPr lang="en-US" sz="2000" i="1" dirty="0">
              <a:solidFill>
                <a:srgbClr val="F8F8F2"/>
              </a:solidFill>
              <a:highlight>
                <a:srgbClr val="0D0D0D"/>
              </a:highlight>
              <a:latin typeface="Inconsolata"/>
              <a:cs typeface="Inconsolata"/>
            </a:endParaRPr>
          </a:p>
          <a:p>
            <a:r>
              <a:rPr lang="en-US" sz="2000" dirty="0" smtClean="0">
                <a:solidFill>
                  <a:srgbClr val="F8F8F2"/>
                </a:solidFill>
                <a:highlight>
                  <a:srgbClr val="0D0D0D"/>
                </a:highlight>
                <a:latin typeface="Inconsolata"/>
                <a:cs typeface="Inconsolata"/>
              </a:rPr>
              <a:t> </a:t>
            </a:r>
            <a:endParaRPr lang="en-US" sz="2000" dirty="0">
              <a:solidFill>
                <a:srgbClr val="F92672"/>
              </a:solidFill>
              <a:highlight>
                <a:srgbClr val="0D0D0D"/>
              </a:highlight>
              <a:latin typeface="Inconsolata"/>
              <a:cs typeface="Inconsolata"/>
            </a:endParaRPr>
          </a:p>
          <a:p>
            <a:r>
              <a:rPr lang="en-US" sz="2000" dirty="0">
                <a:solidFill>
                  <a:srgbClr val="F8F8F2"/>
                </a:solidFill>
                <a:highlight>
                  <a:srgbClr val="0D0D0D"/>
                </a:highlight>
                <a:latin typeface="Inconsolata"/>
                <a:cs typeface="Inconsolata"/>
              </a:rPr>
              <a:t>}</a:t>
            </a:r>
            <a:endParaRPr lang="en-US" sz="2000" dirty="0">
              <a:latin typeface="Inconsolata"/>
              <a:cs typeface="Inconsolata"/>
            </a:endParaRPr>
          </a:p>
        </p:txBody>
      </p:sp>
      <p:sp>
        <p:nvSpPr>
          <p:cNvPr id="6" name="Rectangle 5"/>
          <p:cNvSpPr/>
          <p:nvPr/>
        </p:nvSpPr>
        <p:spPr>
          <a:xfrm>
            <a:off x="1" y="2669322"/>
            <a:ext cx="9144000" cy="147808"/>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Tree>
    <p:extLst>
      <p:ext uri="{BB962C8B-B14F-4D97-AF65-F5344CB8AC3E}">
        <p14:creationId xmlns:p14="http://schemas.microsoft.com/office/powerpoint/2010/main" val="535934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_8_15__10_49_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41863"/>
            <a:ext cx="9144000" cy="5111347"/>
          </a:xfrm>
          <a:prstGeom prst="rect">
            <a:avLst/>
          </a:prstGeom>
        </p:spPr>
      </p:pic>
      <p:pic>
        <p:nvPicPr>
          <p:cNvPr id="2" name="Picture 1" descr="5_8_15__10_50_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355" y="948407"/>
            <a:ext cx="3948763" cy="633448"/>
          </a:xfrm>
          <a:prstGeom prst="rect">
            <a:avLst/>
          </a:prstGeom>
          <a:ln>
            <a:solidFill>
              <a:srgbClr val="7F7F7F"/>
            </a:solidFill>
          </a:ln>
        </p:spPr>
      </p:pic>
      <p:sp>
        <p:nvSpPr>
          <p:cNvPr id="5" name="Rectangle 4"/>
          <p:cNvSpPr/>
          <p:nvPr/>
        </p:nvSpPr>
        <p:spPr>
          <a:xfrm>
            <a:off x="1" y="3569484"/>
            <a:ext cx="9143999" cy="15740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 y="2817130"/>
            <a:ext cx="9144000" cy="2326369"/>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8F8F2"/>
                </a:solidFill>
                <a:highlight>
                  <a:srgbClr val="0D0D0D"/>
                </a:highlight>
                <a:latin typeface="Inconsolata"/>
                <a:cs typeface="Inconsolata"/>
              </a:rPr>
              <a:t>{</a:t>
            </a:r>
          </a:p>
          <a:p>
            <a:r>
              <a:rPr lang="en-US" sz="2000" dirty="0" smtClean="0">
                <a:solidFill>
                  <a:srgbClr val="F8F8F2"/>
                </a:solidFill>
                <a:highlight>
                  <a:srgbClr val="0D0D0D"/>
                </a:highlight>
                <a:latin typeface="Inconsolata"/>
                <a:cs typeface="Inconsolata"/>
              </a:rPr>
              <a:t> states</a:t>
            </a:r>
            <a:r>
              <a:rPr lang="en-US" sz="2000" dirty="0">
                <a:solidFill>
                  <a:srgbClr val="F8F8F2"/>
                </a:solidFill>
                <a:highlight>
                  <a:srgbClr val="0D0D0D"/>
                </a:highlight>
                <a:latin typeface="Inconsolata"/>
                <a:cs typeface="Inconsolata"/>
              </a:rPr>
              <a:t>: Promise</a:t>
            </a:r>
            <a:r>
              <a:rPr lang="en-US" sz="2000" dirty="0">
                <a:solidFill>
                  <a:srgbClr val="F92672"/>
                </a:solidFill>
                <a:highlight>
                  <a:srgbClr val="0D0D0D"/>
                </a:highlight>
                <a:latin typeface="Inconsolata"/>
                <a:cs typeface="Inconsolata"/>
              </a:rPr>
              <a:t>&lt;</a:t>
            </a:r>
            <a:r>
              <a:rPr lang="en-US" sz="2000" dirty="0">
                <a:solidFill>
                  <a:srgbClr val="F8F8F2"/>
                </a:solidFill>
                <a:highlight>
                  <a:srgbClr val="0D0D0D"/>
                </a:highlight>
                <a:latin typeface="Inconsolata"/>
                <a:cs typeface="Inconsolata"/>
              </a:rPr>
              <a:t>[State]</a:t>
            </a:r>
            <a:r>
              <a:rPr lang="en-US" sz="2000" dirty="0">
                <a:solidFill>
                  <a:srgbClr val="F92672"/>
                </a:solidFill>
                <a:highlight>
                  <a:srgbClr val="0D0D0D"/>
                </a:highlight>
                <a:latin typeface="Inconsolata"/>
                <a:cs typeface="Inconsolata"/>
              </a:rPr>
              <a:t>&gt;</a:t>
            </a:r>
          </a:p>
          <a:p>
            <a:r>
              <a:rPr lang="en-US" sz="2000" dirty="0" smtClean="0">
                <a:solidFill>
                  <a:srgbClr val="F92672"/>
                </a:solidFill>
                <a:highlight>
                  <a:srgbClr val="0D0D0D"/>
                </a:highlight>
                <a:latin typeface="Inconsolata"/>
                <a:cs typeface="Inconsolata"/>
              </a:rPr>
              <a:t> </a:t>
            </a:r>
            <a:r>
              <a:rPr lang="en-US" sz="2000" dirty="0" smtClean="0">
                <a:solidFill>
                  <a:srgbClr val="F8F8F2"/>
                </a:solidFill>
                <a:highlight>
                  <a:srgbClr val="0D0D0D"/>
                </a:highlight>
                <a:latin typeface="Inconsolata"/>
                <a:cs typeface="Inconsolata"/>
              </a:rPr>
              <a:t>state</a:t>
            </a:r>
            <a:r>
              <a:rPr lang="en-US" sz="2000" dirty="0">
                <a:solidFill>
                  <a:srgbClr val="F8F8F2"/>
                </a:solidFill>
                <a:highlight>
                  <a:srgbClr val="0D0D0D"/>
                </a:highlight>
                <a:latin typeface="Inconsolata"/>
                <a:cs typeface="Inconsolata"/>
              </a:rPr>
              <a:t>: </a:t>
            </a:r>
            <a:r>
              <a:rPr lang="en-US" sz="2000" i="1" dirty="0">
                <a:solidFill>
                  <a:srgbClr val="66D9EF"/>
                </a:solidFill>
                <a:highlight>
                  <a:srgbClr val="0D0D0D"/>
                </a:highlight>
                <a:latin typeface="Inconsolata"/>
                <a:cs typeface="Inconsolata"/>
              </a:rPr>
              <a:t>String </a:t>
            </a:r>
            <a:r>
              <a:rPr lang="en-US" sz="2000" i="1" dirty="0">
                <a:solidFill>
                  <a:srgbClr val="FFEE99"/>
                </a:solidFill>
                <a:highlight>
                  <a:srgbClr val="0D0D0D"/>
                </a:highlight>
                <a:latin typeface="Inconsolata"/>
                <a:cs typeface="Inconsolata"/>
              </a:rPr>
              <a:t>"IL”</a:t>
            </a:r>
            <a:r>
              <a:rPr lang="en-US" sz="2000" i="1" dirty="0">
                <a:solidFill>
                  <a:srgbClr val="F8F8F2"/>
                </a:solidFill>
                <a:highlight>
                  <a:srgbClr val="0D0D0D"/>
                </a:highlight>
                <a:latin typeface="Inconsolata"/>
                <a:cs typeface="Inconsolata"/>
              </a:rPr>
              <a:t>,</a:t>
            </a:r>
          </a:p>
          <a:p>
            <a:r>
              <a:rPr lang="en-US" sz="2000" dirty="0" smtClean="0">
                <a:solidFill>
                  <a:srgbClr val="F8F8F2"/>
                </a:solidFill>
                <a:highlight>
                  <a:srgbClr val="0D0D0D"/>
                </a:highlight>
                <a:latin typeface="Inconsolata"/>
                <a:cs typeface="Inconsolata"/>
              </a:rPr>
              <a:t> cities</a:t>
            </a:r>
            <a:r>
              <a:rPr lang="en-US" sz="2000" dirty="0">
                <a:solidFill>
                  <a:srgbClr val="F8F8F2"/>
                </a:solidFill>
                <a:highlight>
                  <a:srgbClr val="0D0D0D"/>
                </a:highlight>
                <a:latin typeface="Inconsolata"/>
                <a:cs typeface="Inconsolata"/>
              </a:rPr>
              <a:t>: Promise</a:t>
            </a:r>
            <a:r>
              <a:rPr lang="en-US" sz="2000" dirty="0">
                <a:solidFill>
                  <a:srgbClr val="F92672"/>
                </a:solidFill>
                <a:highlight>
                  <a:srgbClr val="0D0D0D"/>
                </a:highlight>
                <a:latin typeface="Inconsolata"/>
                <a:cs typeface="Inconsolata"/>
              </a:rPr>
              <a:t>&lt;</a:t>
            </a:r>
            <a:r>
              <a:rPr lang="en-US" sz="2000" dirty="0">
                <a:solidFill>
                  <a:srgbClr val="F8F8F2"/>
                </a:solidFill>
                <a:highlight>
                  <a:srgbClr val="0D0D0D"/>
                </a:highlight>
                <a:latin typeface="Inconsolata"/>
                <a:cs typeface="Inconsolata"/>
              </a:rPr>
              <a:t>[City]</a:t>
            </a:r>
            <a:r>
              <a:rPr lang="en-US" sz="2000" dirty="0">
                <a:solidFill>
                  <a:srgbClr val="F92672"/>
                </a:solidFill>
                <a:highlight>
                  <a:srgbClr val="0D0D0D"/>
                </a:highlight>
                <a:latin typeface="Inconsolata"/>
                <a:cs typeface="Inconsolata"/>
              </a:rPr>
              <a:t>&gt;</a:t>
            </a:r>
            <a:r>
              <a:rPr lang="en-US" sz="2000" dirty="0">
                <a:solidFill>
                  <a:srgbClr val="F8F8F2"/>
                </a:solidFill>
                <a:highlight>
                  <a:srgbClr val="0D0D0D"/>
                </a:highlight>
                <a:latin typeface="Inconsolata"/>
                <a:cs typeface="Inconsolata"/>
              </a:rPr>
              <a:t>,</a:t>
            </a:r>
          </a:p>
          <a:p>
            <a:r>
              <a:rPr lang="en-US" sz="2000" dirty="0" smtClean="0">
                <a:solidFill>
                  <a:srgbClr val="F8F8F2"/>
                </a:solidFill>
                <a:highlight>
                  <a:srgbClr val="0D0D0D"/>
                </a:highlight>
                <a:latin typeface="Inconsolata"/>
                <a:cs typeface="Inconsolata"/>
              </a:rPr>
              <a:t> city</a:t>
            </a:r>
            <a:r>
              <a:rPr lang="en-US" sz="2000" dirty="0">
                <a:solidFill>
                  <a:srgbClr val="F8F8F2"/>
                </a:solidFill>
                <a:highlight>
                  <a:srgbClr val="0D0D0D"/>
                </a:highlight>
                <a:latin typeface="Inconsolata"/>
                <a:cs typeface="Inconsolata"/>
              </a:rPr>
              <a:t>: </a:t>
            </a:r>
            <a:r>
              <a:rPr lang="en-US" sz="2000" i="1" dirty="0" smtClean="0">
                <a:solidFill>
                  <a:srgbClr val="66D9EF"/>
                </a:solidFill>
                <a:highlight>
                  <a:srgbClr val="0D0D0D"/>
                </a:highlight>
                <a:latin typeface="Inconsolata"/>
                <a:cs typeface="Inconsolata"/>
              </a:rPr>
              <a:t>String</a:t>
            </a:r>
            <a:r>
              <a:rPr lang="en-US" sz="2000" i="1" dirty="0">
                <a:solidFill>
                  <a:srgbClr val="F8F8F2"/>
                </a:solidFill>
                <a:highlight>
                  <a:srgbClr val="0D0D0D"/>
                </a:highlight>
                <a:latin typeface="Inconsolata"/>
                <a:cs typeface="Inconsolata"/>
              </a:rPr>
              <a:t> </a:t>
            </a:r>
            <a:r>
              <a:rPr lang="en-US" sz="2000" i="1" dirty="0" smtClean="0">
                <a:solidFill>
                  <a:srgbClr val="FFEE99"/>
                </a:solidFill>
                <a:highlight>
                  <a:srgbClr val="0D0D0D"/>
                </a:highlight>
                <a:latin typeface="Inconsolata"/>
                <a:cs typeface="Inconsolata"/>
              </a:rPr>
              <a:t>"Chicago”</a:t>
            </a:r>
            <a:r>
              <a:rPr lang="en-US" sz="2000" i="1" dirty="0" smtClean="0">
                <a:solidFill>
                  <a:srgbClr val="F8F8F2"/>
                </a:solidFill>
                <a:highlight>
                  <a:srgbClr val="0D0D0D"/>
                </a:highlight>
                <a:latin typeface="Inconsolata"/>
                <a:cs typeface="Inconsolata"/>
              </a:rPr>
              <a:t>,</a:t>
            </a:r>
            <a:endParaRPr lang="en-US" sz="2000" i="1" dirty="0">
              <a:solidFill>
                <a:srgbClr val="F8F8F2"/>
              </a:solidFill>
              <a:highlight>
                <a:srgbClr val="0D0D0D"/>
              </a:highlight>
              <a:latin typeface="Inconsolata"/>
              <a:cs typeface="Inconsolata"/>
            </a:endParaRPr>
          </a:p>
          <a:p>
            <a:r>
              <a:rPr lang="en-US" sz="2000" dirty="0" smtClean="0">
                <a:solidFill>
                  <a:srgbClr val="F8F8F2"/>
                </a:solidFill>
                <a:highlight>
                  <a:srgbClr val="0D0D0D"/>
                </a:highlight>
                <a:latin typeface="Inconsolata"/>
                <a:cs typeface="Inconsolata"/>
              </a:rPr>
              <a:t> </a:t>
            </a:r>
            <a:endParaRPr lang="en-US" sz="2000" dirty="0">
              <a:solidFill>
                <a:srgbClr val="F92672"/>
              </a:solidFill>
              <a:highlight>
                <a:srgbClr val="0D0D0D"/>
              </a:highlight>
              <a:latin typeface="Inconsolata"/>
              <a:cs typeface="Inconsolata"/>
            </a:endParaRPr>
          </a:p>
          <a:p>
            <a:r>
              <a:rPr lang="en-US" sz="2000" dirty="0" smtClean="0">
                <a:solidFill>
                  <a:srgbClr val="F8F8F2"/>
                </a:solidFill>
                <a:highlight>
                  <a:srgbClr val="0D0D0D"/>
                </a:highlight>
                <a:latin typeface="Inconsolata"/>
                <a:cs typeface="Inconsolata"/>
              </a:rPr>
              <a:t>}</a:t>
            </a:r>
            <a:endParaRPr lang="en-US" sz="2000" dirty="0">
              <a:latin typeface="Inconsolata"/>
              <a:cs typeface="Inconsolata"/>
            </a:endParaRPr>
          </a:p>
        </p:txBody>
      </p:sp>
      <p:sp>
        <p:nvSpPr>
          <p:cNvPr id="7" name="Rectangle 6"/>
          <p:cNvSpPr/>
          <p:nvPr/>
        </p:nvSpPr>
        <p:spPr>
          <a:xfrm>
            <a:off x="1" y="2669322"/>
            <a:ext cx="9144000" cy="147808"/>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Tree>
    <p:extLst>
      <p:ext uri="{BB962C8B-B14F-4D97-AF65-F5344CB8AC3E}">
        <p14:creationId xmlns:p14="http://schemas.microsoft.com/office/powerpoint/2010/main" val="1450111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_8_15__10_55_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41863"/>
            <a:ext cx="9144000" cy="5111347"/>
          </a:xfrm>
          <a:prstGeom prst="rect">
            <a:avLst/>
          </a:prstGeom>
        </p:spPr>
      </p:pic>
      <p:sp>
        <p:nvSpPr>
          <p:cNvPr id="3" name="Rectangle 2"/>
          <p:cNvSpPr/>
          <p:nvPr/>
        </p:nvSpPr>
        <p:spPr>
          <a:xfrm>
            <a:off x="1" y="3569484"/>
            <a:ext cx="9143999" cy="15740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 y="2817130"/>
            <a:ext cx="9144000" cy="2326369"/>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8F8F2"/>
                </a:solidFill>
                <a:highlight>
                  <a:srgbClr val="0D0D0D"/>
                </a:highlight>
                <a:latin typeface="Inconsolata"/>
                <a:cs typeface="Inconsolata"/>
              </a:rPr>
              <a:t>{</a:t>
            </a:r>
          </a:p>
          <a:p>
            <a:r>
              <a:rPr lang="en-US" sz="2000" dirty="0" smtClean="0">
                <a:solidFill>
                  <a:srgbClr val="F8F8F2"/>
                </a:solidFill>
                <a:highlight>
                  <a:srgbClr val="0D0D0D"/>
                </a:highlight>
                <a:latin typeface="Inconsolata"/>
                <a:cs typeface="Inconsolata"/>
              </a:rPr>
              <a:t> states</a:t>
            </a:r>
            <a:r>
              <a:rPr lang="en-US" sz="2000" dirty="0">
                <a:solidFill>
                  <a:srgbClr val="F8F8F2"/>
                </a:solidFill>
                <a:highlight>
                  <a:srgbClr val="0D0D0D"/>
                </a:highlight>
                <a:latin typeface="Inconsolata"/>
                <a:cs typeface="Inconsolata"/>
              </a:rPr>
              <a:t>: Promise</a:t>
            </a:r>
            <a:r>
              <a:rPr lang="en-US" sz="2000" dirty="0">
                <a:solidFill>
                  <a:srgbClr val="F92672"/>
                </a:solidFill>
                <a:highlight>
                  <a:srgbClr val="0D0D0D"/>
                </a:highlight>
                <a:latin typeface="Inconsolata"/>
                <a:cs typeface="Inconsolata"/>
              </a:rPr>
              <a:t>&lt;</a:t>
            </a:r>
            <a:r>
              <a:rPr lang="en-US" sz="2000" dirty="0">
                <a:solidFill>
                  <a:srgbClr val="F8F8F2"/>
                </a:solidFill>
                <a:highlight>
                  <a:srgbClr val="0D0D0D"/>
                </a:highlight>
                <a:latin typeface="Inconsolata"/>
                <a:cs typeface="Inconsolata"/>
              </a:rPr>
              <a:t>[State]</a:t>
            </a:r>
            <a:r>
              <a:rPr lang="en-US" sz="2000" dirty="0">
                <a:solidFill>
                  <a:srgbClr val="F92672"/>
                </a:solidFill>
                <a:highlight>
                  <a:srgbClr val="0D0D0D"/>
                </a:highlight>
                <a:latin typeface="Inconsolata"/>
                <a:cs typeface="Inconsolata"/>
              </a:rPr>
              <a:t>&gt;</a:t>
            </a:r>
          </a:p>
          <a:p>
            <a:r>
              <a:rPr lang="en-US" sz="2000" dirty="0" smtClean="0">
                <a:solidFill>
                  <a:srgbClr val="F92672"/>
                </a:solidFill>
                <a:highlight>
                  <a:srgbClr val="0D0D0D"/>
                </a:highlight>
                <a:latin typeface="Inconsolata"/>
                <a:cs typeface="Inconsolata"/>
              </a:rPr>
              <a:t> </a:t>
            </a:r>
            <a:r>
              <a:rPr lang="en-US" sz="2000" dirty="0" smtClean="0">
                <a:solidFill>
                  <a:srgbClr val="F8F8F2"/>
                </a:solidFill>
                <a:highlight>
                  <a:srgbClr val="0D0D0D"/>
                </a:highlight>
                <a:latin typeface="Inconsolata"/>
                <a:cs typeface="Inconsolata"/>
              </a:rPr>
              <a:t>state</a:t>
            </a:r>
            <a:r>
              <a:rPr lang="en-US" sz="2000" dirty="0">
                <a:solidFill>
                  <a:srgbClr val="F8F8F2"/>
                </a:solidFill>
                <a:highlight>
                  <a:srgbClr val="0D0D0D"/>
                </a:highlight>
                <a:latin typeface="Inconsolata"/>
                <a:cs typeface="Inconsolata"/>
              </a:rPr>
              <a:t>: </a:t>
            </a:r>
            <a:r>
              <a:rPr lang="en-US" sz="2000" i="1" dirty="0">
                <a:solidFill>
                  <a:srgbClr val="66D9EF"/>
                </a:solidFill>
                <a:highlight>
                  <a:srgbClr val="0D0D0D"/>
                </a:highlight>
                <a:latin typeface="Inconsolata"/>
                <a:cs typeface="Inconsolata"/>
              </a:rPr>
              <a:t>String </a:t>
            </a:r>
            <a:r>
              <a:rPr lang="en-US" sz="2000" i="1" dirty="0" smtClean="0">
                <a:solidFill>
                  <a:srgbClr val="FFEE99"/>
                </a:solidFill>
                <a:highlight>
                  <a:srgbClr val="0D0D0D"/>
                </a:highlight>
                <a:latin typeface="Inconsolata"/>
                <a:cs typeface="Inconsolata"/>
              </a:rPr>
              <a:t>"IL”</a:t>
            </a:r>
            <a:r>
              <a:rPr lang="en-US" sz="2000" i="1" dirty="0" smtClean="0">
                <a:solidFill>
                  <a:srgbClr val="F8F8F2"/>
                </a:solidFill>
                <a:highlight>
                  <a:srgbClr val="0D0D0D"/>
                </a:highlight>
                <a:latin typeface="Inconsolata"/>
                <a:cs typeface="Inconsolata"/>
              </a:rPr>
              <a:t>,</a:t>
            </a:r>
            <a:endParaRPr lang="en-US" sz="2000" i="1" dirty="0">
              <a:solidFill>
                <a:srgbClr val="F8F8F2"/>
              </a:solidFill>
              <a:highlight>
                <a:srgbClr val="0D0D0D"/>
              </a:highlight>
              <a:latin typeface="Inconsolata"/>
              <a:cs typeface="Inconsolata"/>
            </a:endParaRPr>
          </a:p>
          <a:p>
            <a:r>
              <a:rPr lang="en-US" sz="2000" dirty="0" smtClean="0">
                <a:solidFill>
                  <a:srgbClr val="F8F8F2"/>
                </a:solidFill>
                <a:highlight>
                  <a:srgbClr val="0D0D0D"/>
                </a:highlight>
                <a:latin typeface="Inconsolata"/>
                <a:cs typeface="Inconsolata"/>
              </a:rPr>
              <a:t> cities</a:t>
            </a:r>
            <a:r>
              <a:rPr lang="en-US" sz="2000" dirty="0">
                <a:solidFill>
                  <a:srgbClr val="F8F8F2"/>
                </a:solidFill>
                <a:highlight>
                  <a:srgbClr val="0D0D0D"/>
                </a:highlight>
                <a:latin typeface="Inconsolata"/>
                <a:cs typeface="Inconsolata"/>
              </a:rPr>
              <a:t>: Promise</a:t>
            </a:r>
            <a:r>
              <a:rPr lang="en-US" sz="2000" dirty="0">
                <a:solidFill>
                  <a:srgbClr val="F92672"/>
                </a:solidFill>
                <a:highlight>
                  <a:srgbClr val="0D0D0D"/>
                </a:highlight>
                <a:latin typeface="Inconsolata"/>
                <a:cs typeface="Inconsolata"/>
              </a:rPr>
              <a:t>&lt;</a:t>
            </a:r>
            <a:r>
              <a:rPr lang="en-US" sz="2000" dirty="0">
                <a:solidFill>
                  <a:srgbClr val="F8F8F2"/>
                </a:solidFill>
                <a:highlight>
                  <a:srgbClr val="0D0D0D"/>
                </a:highlight>
                <a:latin typeface="Inconsolata"/>
                <a:cs typeface="Inconsolata"/>
              </a:rPr>
              <a:t>[City]</a:t>
            </a:r>
            <a:r>
              <a:rPr lang="en-US" sz="2000" dirty="0">
                <a:solidFill>
                  <a:srgbClr val="F92672"/>
                </a:solidFill>
                <a:highlight>
                  <a:srgbClr val="0D0D0D"/>
                </a:highlight>
                <a:latin typeface="Inconsolata"/>
                <a:cs typeface="Inconsolata"/>
              </a:rPr>
              <a:t>&gt;</a:t>
            </a:r>
            <a:r>
              <a:rPr lang="en-US" sz="2000" dirty="0">
                <a:solidFill>
                  <a:srgbClr val="F8F8F2"/>
                </a:solidFill>
                <a:highlight>
                  <a:srgbClr val="0D0D0D"/>
                </a:highlight>
                <a:latin typeface="Inconsolata"/>
                <a:cs typeface="Inconsolata"/>
              </a:rPr>
              <a:t>,</a:t>
            </a:r>
          </a:p>
          <a:p>
            <a:r>
              <a:rPr lang="en-US" sz="2000" dirty="0" smtClean="0">
                <a:solidFill>
                  <a:srgbClr val="F8F8F2"/>
                </a:solidFill>
                <a:highlight>
                  <a:srgbClr val="0D0D0D"/>
                </a:highlight>
                <a:latin typeface="Inconsolata"/>
                <a:cs typeface="Inconsolata"/>
              </a:rPr>
              <a:t> city</a:t>
            </a:r>
            <a:r>
              <a:rPr lang="en-US" sz="2000" dirty="0">
                <a:solidFill>
                  <a:srgbClr val="F8F8F2"/>
                </a:solidFill>
                <a:highlight>
                  <a:srgbClr val="0D0D0D"/>
                </a:highlight>
                <a:latin typeface="Inconsolata"/>
                <a:cs typeface="Inconsolata"/>
              </a:rPr>
              <a:t>: </a:t>
            </a:r>
            <a:r>
              <a:rPr lang="en-US" sz="2000" i="1" dirty="0" smtClean="0">
                <a:solidFill>
                  <a:srgbClr val="66D9EF"/>
                </a:solidFill>
                <a:highlight>
                  <a:srgbClr val="0D0D0D"/>
                </a:highlight>
                <a:latin typeface="Inconsolata"/>
                <a:cs typeface="Inconsolata"/>
              </a:rPr>
              <a:t>String</a:t>
            </a:r>
            <a:r>
              <a:rPr lang="en-US" sz="2000" i="1" dirty="0">
                <a:solidFill>
                  <a:srgbClr val="F8F8F2"/>
                </a:solidFill>
                <a:highlight>
                  <a:srgbClr val="0D0D0D"/>
                </a:highlight>
                <a:latin typeface="Inconsolata"/>
                <a:cs typeface="Inconsolata"/>
              </a:rPr>
              <a:t> </a:t>
            </a:r>
            <a:r>
              <a:rPr lang="en-US" sz="2000" i="1" dirty="0" smtClean="0">
                <a:solidFill>
                  <a:srgbClr val="FFEE99"/>
                </a:solidFill>
                <a:highlight>
                  <a:srgbClr val="0D0D0D"/>
                </a:highlight>
                <a:latin typeface="Inconsolata"/>
                <a:cs typeface="Inconsolata"/>
              </a:rPr>
              <a:t>"Chicago”</a:t>
            </a:r>
            <a:r>
              <a:rPr lang="en-US" sz="2000" i="1" dirty="0" smtClean="0">
                <a:solidFill>
                  <a:srgbClr val="F8F8F2"/>
                </a:solidFill>
                <a:highlight>
                  <a:srgbClr val="0D0D0D"/>
                </a:highlight>
                <a:latin typeface="Inconsolata"/>
                <a:cs typeface="Inconsolata"/>
              </a:rPr>
              <a:t>,</a:t>
            </a:r>
            <a:endParaRPr lang="en-US" sz="2000" i="1" dirty="0">
              <a:solidFill>
                <a:srgbClr val="F8F8F2"/>
              </a:solidFill>
              <a:highlight>
                <a:srgbClr val="0D0D0D"/>
              </a:highlight>
              <a:latin typeface="Inconsolata"/>
              <a:cs typeface="Inconsolata"/>
            </a:endParaRPr>
          </a:p>
          <a:p>
            <a:r>
              <a:rPr lang="en-US" sz="2000" dirty="0" smtClean="0">
                <a:solidFill>
                  <a:srgbClr val="F8F8F2"/>
                </a:solidFill>
                <a:highlight>
                  <a:srgbClr val="0D0D0D"/>
                </a:highlight>
                <a:latin typeface="Inconsolata"/>
                <a:cs typeface="Inconsolata"/>
              </a:rPr>
              <a:t> restaurants</a:t>
            </a:r>
            <a:r>
              <a:rPr lang="en-US" sz="2000" dirty="0">
                <a:solidFill>
                  <a:srgbClr val="F8F8F2"/>
                </a:solidFill>
                <a:highlight>
                  <a:srgbClr val="0D0D0D"/>
                </a:highlight>
                <a:latin typeface="Inconsolata"/>
                <a:cs typeface="Inconsolata"/>
              </a:rPr>
              <a:t>: </a:t>
            </a:r>
            <a:r>
              <a:rPr lang="en-US" sz="2000" dirty="0" smtClean="0">
                <a:solidFill>
                  <a:srgbClr val="F8F8F2"/>
                </a:solidFill>
                <a:highlight>
                  <a:srgbClr val="0D0D0D"/>
                </a:highlight>
                <a:latin typeface="Inconsolata"/>
                <a:cs typeface="Inconsolata"/>
              </a:rPr>
              <a:t>Promise</a:t>
            </a:r>
            <a:r>
              <a:rPr lang="en-US" sz="2000" dirty="0" smtClean="0">
                <a:solidFill>
                  <a:srgbClr val="F92672"/>
                </a:solidFill>
                <a:highlight>
                  <a:srgbClr val="0D0D0D"/>
                </a:highlight>
                <a:latin typeface="Inconsolata"/>
                <a:cs typeface="Inconsolata"/>
              </a:rPr>
              <a:t>&lt;</a:t>
            </a:r>
            <a:r>
              <a:rPr lang="en-US" sz="2000" dirty="0">
                <a:solidFill>
                  <a:srgbClr val="F8F8F2"/>
                </a:solidFill>
                <a:highlight>
                  <a:srgbClr val="0D0D0D"/>
                </a:highlight>
                <a:latin typeface="Inconsolata"/>
                <a:cs typeface="Inconsolata"/>
              </a:rPr>
              <a:t>[Restaurant]</a:t>
            </a:r>
            <a:r>
              <a:rPr lang="en-US" sz="2000" dirty="0">
                <a:solidFill>
                  <a:srgbClr val="F92672"/>
                </a:solidFill>
                <a:highlight>
                  <a:srgbClr val="0D0D0D"/>
                </a:highlight>
                <a:latin typeface="Inconsolata"/>
                <a:cs typeface="Inconsolata"/>
              </a:rPr>
              <a:t>&gt;</a:t>
            </a:r>
          </a:p>
          <a:p>
            <a:r>
              <a:rPr lang="en-US" sz="2000" dirty="0">
                <a:solidFill>
                  <a:srgbClr val="F8F8F2"/>
                </a:solidFill>
                <a:highlight>
                  <a:srgbClr val="0D0D0D"/>
                </a:highlight>
                <a:latin typeface="Inconsolata"/>
                <a:cs typeface="Inconsolata"/>
              </a:rPr>
              <a:t>}</a:t>
            </a:r>
            <a:endParaRPr lang="en-US" sz="2000" dirty="0">
              <a:latin typeface="Inconsolata"/>
              <a:cs typeface="Inconsolata"/>
            </a:endParaRPr>
          </a:p>
        </p:txBody>
      </p:sp>
      <p:sp>
        <p:nvSpPr>
          <p:cNvPr id="6" name="Rectangle 5"/>
          <p:cNvSpPr/>
          <p:nvPr/>
        </p:nvSpPr>
        <p:spPr>
          <a:xfrm>
            <a:off x="1" y="2669322"/>
            <a:ext cx="9144000" cy="147808"/>
          </a:xfrm>
          <a:prstGeom prst="rect">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Tree>
    <p:extLst>
      <p:ext uri="{BB962C8B-B14F-4D97-AF65-F5344CB8AC3E}">
        <p14:creationId xmlns:p14="http://schemas.microsoft.com/office/powerpoint/2010/main" val="650799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Testable </a:t>
            </a:r>
            <a:r>
              <a:rPr lang="en-US" dirty="0" err="1" smtClean="0"/>
              <a:t>ViewModels</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Identify values that represent the state</a:t>
            </a:r>
          </a:p>
          <a:p>
            <a:pPr marL="514350" indent="-514350">
              <a:buAutoNum type="arabicPeriod"/>
            </a:pPr>
            <a:r>
              <a:rPr lang="en-US" dirty="0" smtClean="0"/>
              <a:t>Test the </a:t>
            </a:r>
            <a:r>
              <a:rPr lang="en-US" dirty="0" err="1" smtClean="0"/>
              <a:t>ViewModel</a:t>
            </a:r>
            <a:endParaRPr lang="en-US" dirty="0"/>
          </a:p>
        </p:txBody>
      </p:sp>
    </p:spTree>
    <p:extLst>
      <p:ext uri="{BB962C8B-B14F-4D97-AF65-F5344CB8AC3E}">
        <p14:creationId xmlns:p14="http://schemas.microsoft.com/office/powerpoint/2010/main" val="319554088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5093502"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a:latin typeface="Inconsolata"/>
                <a:cs typeface="Inconsolata"/>
              </a:rPr>
              <a:t>list_test.js</a:t>
            </a:r>
            <a:endParaRPr lang="en-US" sz="1900" dirty="0">
              <a:latin typeface="Inconsolata"/>
              <a:cs typeface="Inconsolata"/>
            </a:endParaRPr>
          </a:p>
        </p:txBody>
      </p:sp>
      <p:sp>
        <p:nvSpPr>
          <p:cNvPr id="7" name="Multiply 6"/>
          <p:cNvSpPr/>
          <p:nvPr/>
        </p:nvSpPr>
        <p:spPr>
          <a:xfrm>
            <a:off x="4902145"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4" name="Rectangle 3"/>
          <p:cNvSpPr/>
          <p:nvPr/>
        </p:nvSpPr>
        <p:spPr>
          <a:xfrm>
            <a:off x="0" y="509599"/>
            <a:ext cx="9144000" cy="4633902"/>
          </a:xfrm>
          <a:prstGeom prst="rect">
            <a:avLst/>
          </a:prstGeom>
          <a:solidFill>
            <a:schemeClr val="tx1">
              <a:lumMod val="85000"/>
              <a:lumOff val="1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endParaRPr lang="en-US" sz="1000" dirty="0" smtClean="0">
              <a:solidFill>
                <a:srgbClr val="F92672"/>
              </a:solidFill>
              <a:highlight>
                <a:srgbClr val="0D0D0D"/>
              </a:highlight>
              <a:latin typeface="Inconsolata"/>
            </a:endParaRPr>
          </a:p>
          <a:p>
            <a:r>
              <a:rPr lang="en-US" sz="2400" dirty="0" smtClean="0">
                <a:solidFill>
                  <a:srgbClr val="F92672"/>
                </a:solidFill>
                <a:highlight>
                  <a:srgbClr val="0D0D0D"/>
                </a:highlight>
                <a:latin typeface="Inconsolata"/>
              </a:rPr>
              <a:t>import </a:t>
            </a:r>
            <a:r>
              <a:rPr lang="en-US" sz="2400" dirty="0">
                <a:solidFill>
                  <a:srgbClr val="F8F8F2"/>
                </a:solidFill>
                <a:highlight>
                  <a:srgbClr val="0D0D0D"/>
                </a:highlight>
                <a:latin typeface="Inconsolata"/>
              </a:rPr>
              <a:t>{</a:t>
            </a:r>
            <a:r>
              <a:rPr lang="en-US" sz="2400" dirty="0" err="1">
                <a:solidFill>
                  <a:srgbClr val="F8F8F2"/>
                </a:solidFill>
                <a:highlight>
                  <a:srgbClr val="0D0D0D"/>
                </a:highlight>
                <a:latin typeface="Inconsolata"/>
              </a:rPr>
              <a:t>ViewModel</a:t>
            </a:r>
            <a:r>
              <a:rPr lang="en-US" sz="2400" dirty="0">
                <a:solidFill>
                  <a:srgbClr val="F8F8F2"/>
                </a:solidFill>
                <a:highlight>
                  <a:srgbClr val="0D0D0D"/>
                </a:highlight>
                <a:latin typeface="Inconsolata"/>
              </a:rPr>
              <a:t> as </a:t>
            </a:r>
            <a:r>
              <a:rPr lang="en-US" sz="2400" dirty="0" err="1">
                <a:solidFill>
                  <a:srgbClr val="F8F8F2"/>
                </a:solidFill>
                <a:highlight>
                  <a:srgbClr val="0D0D0D"/>
                </a:highlight>
                <a:latin typeface="Inconsolata"/>
              </a:rPr>
              <a:t>RestaurantListVM</a:t>
            </a:r>
            <a:r>
              <a:rPr lang="en-US" sz="2400" dirty="0">
                <a:solidFill>
                  <a:srgbClr val="F8F8F2"/>
                </a:solidFill>
                <a:highlight>
                  <a:srgbClr val="0D0D0D"/>
                </a:highlight>
                <a:latin typeface="Inconsolata"/>
              </a:rPr>
              <a:t>} from </a:t>
            </a:r>
            <a:r>
              <a:rPr lang="en-US" sz="2400" dirty="0">
                <a:solidFill>
                  <a:srgbClr val="FFEE99"/>
                </a:solidFill>
                <a:highlight>
                  <a:srgbClr val="0D0D0D"/>
                </a:highlight>
                <a:latin typeface="Inconsolata"/>
              </a:rPr>
              <a:t>"./list"</a:t>
            </a:r>
            <a:r>
              <a:rPr lang="en-US" sz="2400" dirty="0">
                <a:solidFill>
                  <a:srgbClr val="F8F8F2"/>
                </a:solidFill>
                <a:highlight>
                  <a:srgbClr val="0D0D0D"/>
                </a:highlight>
                <a:latin typeface="Inconsolata"/>
              </a:rPr>
              <a:t>;</a:t>
            </a:r>
          </a:p>
          <a:p>
            <a:r>
              <a:rPr lang="en-US" sz="2400" dirty="0">
                <a:solidFill>
                  <a:srgbClr val="F92672"/>
                </a:solidFill>
                <a:highlight>
                  <a:srgbClr val="0D0D0D"/>
                </a:highlight>
                <a:latin typeface="Inconsolata"/>
              </a:rPr>
              <a:t>import </a:t>
            </a:r>
            <a:r>
              <a:rPr lang="en-US" sz="2400" dirty="0" err="1" smtClean="0">
                <a:solidFill>
                  <a:srgbClr val="F8F8F2"/>
                </a:solidFill>
                <a:highlight>
                  <a:srgbClr val="0D0D0D"/>
                </a:highlight>
                <a:latin typeface="Inconsolata"/>
              </a:rPr>
              <a:t>QUnit</a:t>
            </a:r>
            <a:r>
              <a:rPr lang="en-US" sz="2400" dirty="0" smtClean="0">
                <a:solidFill>
                  <a:srgbClr val="F8F8F2"/>
                </a:solidFill>
                <a:highlight>
                  <a:srgbClr val="0D0D0D"/>
                </a:highlight>
                <a:latin typeface="Inconsolata"/>
              </a:rPr>
              <a:t> from </a:t>
            </a:r>
            <a:r>
              <a:rPr lang="en-US" sz="2400" dirty="0" smtClean="0">
                <a:solidFill>
                  <a:srgbClr val="FFEE99"/>
                </a:solidFill>
                <a:highlight>
                  <a:srgbClr val="0D0D0D"/>
                </a:highlight>
                <a:latin typeface="Inconsolata"/>
              </a:rPr>
              <a:t>'</a:t>
            </a:r>
            <a:r>
              <a:rPr lang="en-US" sz="2400" dirty="0">
                <a:solidFill>
                  <a:srgbClr val="FFEE99"/>
                </a:solidFill>
                <a:highlight>
                  <a:srgbClr val="0D0D0D"/>
                </a:highlight>
                <a:latin typeface="Inconsolata"/>
              </a:rPr>
              <a:t>steal-</a:t>
            </a:r>
            <a:r>
              <a:rPr lang="en-US" sz="2400" dirty="0" err="1">
                <a:solidFill>
                  <a:srgbClr val="FFEE99"/>
                </a:solidFill>
                <a:highlight>
                  <a:srgbClr val="0D0D0D"/>
                </a:highlight>
                <a:latin typeface="Inconsolata"/>
              </a:rPr>
              <a:t>qunit</a:t>
            </a:r>
            <a:r>
              <a:rPr lang="en-US" sz="2400" dirty="0">
                <a:solidFill>
                  <a:srgbClr val="FFEE99"/>
                </a:solidFill>
                <a:highlight>
                  <a:srgbClr val="0D0D0D"/>
                </a:highlight>
                <a:latin typeface="Inconsolata"/>
              </a:rPr>
              <a:t>'</a:t>
            </a:r>
            <a:r>
              <a:rPr lang="en-US" sz="2400" dirty="0">
                <a:solidFill>
                  <a:srgbClr val="F8F8F2"/>
                </a:solidFill>
                <a:highlight>
                  <a:srgbClr val="0D0D0D"/>
                </a:highlight>
                <a:latin typeface="Inconsolata"/>
              </a:rPr>
              <a:t>;</a:t>
            </a:r>
          </a:p>
          <a:p>
            <a:r>
              <a:rPr lang="en-US" sz="2400" dirty="0">
                <a:solidFill>
                  <a:srgbClr val="F92672"/>
                </a:solidFill>
                <a:highlight>
                  <a:srgbClr val="0D0D0D"/>
                </a:highlight>
                <a:latin typeface="Inconsolata"/>
              </a:rPr>
              <a:t>import </a:t>
            </a:r>
            <a:r>
              <a:rPr lang="en-US" sz="2400" dirty="0">
                <a:solidFill>
                  <a:srgbClr val="F8F8F2"/>
                </a:solidFill>
                <a:highlight>
                  <a:srgbClr val="0D0D0D"/>
                </a:highlight>
                <a:latin typeface="Inconsolata"/>
              </a:rPr>
              <a:t>fixture from </a:t>
            </a:r>
            <a:r>
              <a:rPr lang="en-US" sz="2400" dirty="0">
                <a:solidFill>
                  <a:srgbClr val="FFEE99"/>
                </a:solidFill>
                <a:highlight>
                  <a:srgbClr val="0D0D0D"/>
                </a:highlight>
                <a:latin typeface="Inconsolata"/>
              </a:rPr>
              <a:t>'can/</a:t>
            </a:r>
            <a:r>
              <a:rPr lang="en-US" sz="2400" dirty="0" err="1">
                <a:solidFill>
                  <a:srgbClr val="FFEE99"/>
                </a:solidFill>
                <a:highlight>
                  <a:srgbClr val="0D0D0D"/>
                </a:highlight>
                <a:latin typeface="Inconsolata"/>
              </a:rPr>
              <a:t>util</a:t>
            </a:r>
            <a:r>
              <a:rPr lang="en-US" sz="2400" dirty="0">
                <a:solidFill>
                  <a:srgbClr val="FFEE99"/>
                </a:solidFill>
                <a:highlight>
                  <a:srgbClr val="0D0D0D"/>
                </a:highlight>
                <a:latin typeface="Inconsolata"/>
              </a:rPr>
              <a:t>/fixture/'</a:t>
            </a:r>
            <a:r>
              <a:rPr lang="en-US" sz="2400" dirty="0" smtClean="0">
                <a:solidFill>
                  <a:srgbClr val="F8F8F2"/>
                </a:solidFill>
                <a:highlight>
                  <a:srgbClr val="0D0D0D"/>
                </a:highlight>
                <a:latin typeface="Inconsolata"/>
              </a:rPr>
              <a:t>;</a:t>
            </a:r>
          </a:p>
          <a:p>
            <a:endParaRPr lang="en-US" sz="2400" dirty="0">
              <a:solidFill>
                <a:srgbClr val="F8F8F2"/>
              </a:solidFill>
              <a:highlight>
                <a:srgbClr val="0D0D0D"/>
              </a:highlight>
              <a:latin typeface="Inconsolata"/>
            </a:endParaRPr>
          </a:p>
          <a:p>
            <a:r>
              <a:rPr lang="en-US" sz="2400" dirty="0" err="1">
                <a:solidFill>
                  <a:srgbClr val="F8F8F2"/>
                </a:solidFill>
                <a:highlight>
                  <a:srgbClr val="0D0D0D"/>
                </a:highlight>
                <a:latin typeface="Inconsolata"/>
              </a:rPr>
              <a:t>QUnit.module</a:t>
            </a:r>
            <a:r>
              <a:rPr lang="en-US" sz="2400" dirty="0">
                <a:solidFill>
                  <a:srgbClr val="F8F8F2"/>
                </a:solidFill>
                <a:highlight>
                  <a:srgbClr val="0D0D0D"/>
                </a:highlight>
                <a:latin typeface="Inconsolata"/>
              </a:rPr>
              <a:t>(</a:t>
            </a:r>
            <a:r>
              <a:rPr lang="en-US" sz="2400" dirty="0">
                <a:solidFill>
                  <a:srgbClr val="FFEE99"/>
                </a:solidFill>
                <a:highlight>
                  <a:srgbClr val="0D0D0D"/>
                </a:highlight>
                <a:latin typeface="Inconsolata"/>
              </a:rPr>
              <a:t>"place-my-order/restaurant/list"</a:t>
            </a:r>
            <a:r>
              <a:rPr lang="en-US" sz="2400" dirty="0">
                <a:solidFill>
                  <a:srgbClr val="F8F8F2"/>
                </a:solidFill>
                <a:highlight>
                  <a:srgbClr val="0D0D0D"/>
                </a:highlight>
                <a:latin typeface="Inconsolata"/>
              </a:rPr>
              <a:t>);</a:t>
            </a:r>
          </a:p>
          <a:p>
            <a:endParaRPr lang="en-US" sz="2400" dirty="0">
              <a:latin typeface="Inconsolata"/>
            </a:endParaRPr>
          </a:p>
          <a:p>
            <a:r>
              <a:rPr lang="en-US" sz="2400" dirty="0" err="1">
                <a:solidFill>
                  <a:srgbClr val="F8F8F2"/>
                </a:solidFill>
                <a:highlight>
                  <a:srgbClr val="0D0D0D"/>
                </a:highlight>
                <a:latin typeface="Inconsolata"/>
              </a:rPr>
              <a:t>QUnit.asyncTest</a:t>
            </a:r>
            <a:r>
              <a:rPr lang="en-US" sz="2400" dirty="0">
                <a:solidFill>
                  <a:srgbClr val="F8F8F2"/>
                </a:solidFill>
                <a:highlight>
                  <a:srgbClr val="0D0D0D"/>
                </a:highlight>
                <a:latin typeface="Inconsolata"/>
              </a:rPr>
              <a:t>(</a:t>
            </a:r>
            <a:r>
              <a:rPr lang="en-US" sz="2400" dirty="0">
                <a:solidFill>
                  <a:srgbClr val="FFEE99"/>
                </a:solidFill>
                <a:highlight>
                  <a:srgbClr val="0D0D0D"/>
                </a:highlight>
                <a:latin typeface="Inconsolata"/>
              </a:rPr>
              <a:t>"basics"</a:t>
            </a:r>
            <a:r>
              <a:rPr lang="en-US" sz="2400" dirty="0">
                <a:solidFill>
                  <a:srgbClr val="F8F8F2"/>
                </a:solidFill>
                <a:highlight>
                  <a:srgbClr val="0D0D0D"/>
                </a:highlight>
                <a:latin typeface="Inconsolata"/>
              </a:rPr>
              <a:t>, </a:t>
            </a:r>
            <a:r>
              <a:rPr lang="en-US" sz="2400" i="1" dirty="0">
                <a:solidFill>
                  <a:srgbClr val="66D9EF"/>
                </a:solidFill>
                <a:highlight>
                  <a:srgbClr val="0D0D0D"/>
                </a:highlight>
                <a:latin typeface="Inconsolata"/>
              </a:rPr>
              <a:t>function</a:t>
            </a:r>
            <a:r>
              <a:rPr lang="en-US" sz="2400" i="1" dirty="0">
                <a:solidFill>
                  <a:srgbClr val="F8F8F2"/>
                </a:solidFill>
                <a:highlight>
                  <a:srgbClr val="0D0D0D"/>
                </a:highlight>
                <a:latin typeface="Inconsolata"/>
              </a:rPr>
              <a:t>()</a:t>
            </a:r>
            <a:r>
              <a:rPr lang="en-US" sz="2400" i="1" dirty="0" smtClean="0">
                <a:solidFill>
                  <a:srgbClr val="F8F8F2"/>
                </a:solidFill>
                <a:highlight>
                  <a:srgbClr val="0D0D0D"/>
                </a:highlight>
                <a:latin typeface="Inconsolata"/>
              </a:rPr>
              <a:t>{</a:t>
            </a:r>
          </a:p>
          <a:p>
            <a:endParaRPr lang="en-US" sz="2400" i="1" dirty="0" smtClean="0">
              <a:solidFill>
                <a:srgbClr val="F8F8F2"/>
              </a:solidFill>
              <a:highlight>
                <a:srgbClr val="0D0D0D"/>
              </a:highlight>
              <a:latin typeface="Inconsolata"/>
            </a:endParaRPr>
          </a:p>
          <a:p>
            <a:r>
              <a:rPr lang="en-US" sz="2400" i="1" dirty="0" smtClean="0">
                <a:solidFill>
                  <a:srgbClr val="F8F8F2"/>
                </a:solidFill>
                <a:highlight>
                  <a:srgbClr val="0D0D0D"/>
                </a:highlight>
                <a:latin typeface="Inconsolata"/>
              </a:rPr>
              <a:t>   …</a:t>
            </a:r>
            <a:endParaRPr lang="en-US" sz="2400" i="1" dirty="0">
              <a:solidFill>
                <a:srgbClr val="F8F8F2"/>
              </a:solidFill>
              <a:highlight>
                <a:srgbClr val="0D0D0D"/>
              </a:highlight>
              <a:latin typeface="Inconsolata"/>
            </a:endParaRPr>
          </a:p>
          <a:p>
            <a:endParaRPr lang="en-US" sz="2400" i="1" dirty="0">
              <a:solidFill>
                <a:srgbClr val="F8F8F2"/>
              </a:solidFill>
              <a:highlight>
                <a:srgbClr val="0D0D0D"/>
              </a:highlight>
              <a:latin typeface="Inconsolata"/>
            </a:endParaRPr>
          </a:p>
          <a:p>
            <a:r>
              <a:rPr lang="en-US" sz="2400" dirty="0">
                <a:solidFill>
                  <a:srgbClr val="F8F8F2"/>
                </a:solidFill>
                <a:highlight>
                  <a:srgbClr val="1D1D1D"/>
                </a:highlight>
                <a:latin typeface="Inconsolata"/>
              </a:rPr>
              <a:t>});</a:t>
            </a:r>
            <a:endParaRPr lang="en-US" sz="2400" dirty="0" smtClean="0">
              <a:solidFill>
                <a:srgbClr val="F8F8F2"/>
              </a:solidFill>
              <a:highlight>
                <a:srgbClr val="0D0D0D"/>
              </a:highlight>
              <a:latin typeface="Inconsolata"/>
            </a:endParaRPr>
          </a:p>
          <a:p>
            <a:endParaRPr lang="en-US" sz="2400" dirty="0">
              <a:solidFill>
                <a:srgbClr val="F8F8F2"/>
              </a:solidFill>
              <a:highlight>
                <a:srgbClr val="0D0D0D"/>
              </a:highlight>
              <a:latin typeface="Inconsolata"/>
            </a:endParaRPr>
          </a:p>
          <a:p>
            <a:endParaRPr lang="en-US" sz="2400" dirty="0"/>
          </a:p>
        </p:txBody>
      </p:sp>
    </p:spTree>
    <p:extLst>
      <p:ext uri="{BB962C8B-B14F-4D97-AF65-F5344CB8AC3E}">
        <p14:creationId xmlns:p14="http://schemas.microsoft.com/office/powerpoint/2010/main" val="98548949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8" name="Round Same Side Corner Rectangle 7"/>
          <p:cNvSpPr/>
          <p:nvPr/>
        </p:nvSpPr>
        <p:spPr>
          <a:xfrm>
            <a:off x="83684" y="79556"/>
            <a:ext cx="5093502"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a:latin typeface="Inconsolata"/>
                <a:cs typeface="Inconsolata"/>
              </a:rPr>
              <a:t>list_test.js</a:t>
            </a:r>
            <a:endParaRPr lang="en-US" sz="1900" dirty="0">
              <a:latin typeface="Inconsolata"/>
              <a:cs typeface="Inconsolata"/>
            </a:endParaRPr>
          </a:p>
        </p:txBody>
      </p:sp>
      <p:sp>
        <p:nvSpPr>
          <p:cNvPr id="9" name="Multiply 8"/>
          <p:cNvSpPr/>
          <p:nvPr/>
        </p:nvSpPr>
        <p:spPr>
          <a:xfrm>
            <a:off x="4902145"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4" name="Rectangle 3"/>
          <p:cNvSpPr/>
          <p:nvPr/>
        </p:nvSpPr>
        <p:spPr>
          <a:xfrm>
            <a:off x="0" y="510218"/>
            <a:ext cx="9144000" cy="4633282"/>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err="1" smtClean="0">
                <a:solidFill>
                  <a:srgbClr val="F8F8F2"/>
                </a:solidFill>
                <a:highlight>
                  <a:srgbClr val="0D0D0D"/>
                </a:highlight>
                <a:latin typeface="Inconsolata"/>
              </a:rPr>
              <a:t>QUnit.asyncTest</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"basics"</a:t>
            </a:r>
            <a:r>
              <a:rPr lang="en-US" sz="2000" dirty="0">
                <a:solidFill>
                  <a:srgbClr val="F8F8F2"/>
                </a:solidFill>
                <a:highlight>
                  <a:srgbClr val="0D0D0D"/>
                </a:highlight>
                <a:latin typeface="Inconsolata"/>
              </a:rPr>
              <a:t>, </a:t>
            </a:r>
            <a:r>
              <a:rPr lang="en-US" sz="2000" i="1" dirty="0">
                <a:solidFill>
                  <a:srgbClr val="66D9EF"/>
                </a:solidFill>
                <a:highlight>
                  <a:srgbClr val="0D0D0D"/>
                </a:highlight>
                <a:latin typeface="Inconsolata"/>
              </a:rPr>
              <a:t>function</a:t>
            </a:r>
            <a:r>
              <a:rPr lang="en-US" sz="2000" i="1" dirty="0">
                <a:solidFill>
                  <a:srgbClr val="F8F8F2"/>
                </a:solidFill>
                <a:highlight>
                  <a:srgbClr val="0D0D0D"/>
                </a:highlight>
                <a:latin typeface="Inconsolata"/>
              </a:rPr>
              <a:t>()</a:t>
            </a:r>
            <a:r>
              <a:rPr lang="en-US" sz="2000" i="1" dirty="0" smtClean="0">
                <a:solidFill>
                  <a:srgbClr val="F8F8F2"/>
                </a:solidFill>
                <a:highlight>
                  <a:srgbClr val="0D0D0D"/>
                </a:highlight>
                <a:latin typeface="Inconsolata"/>
              </a:rPr>
              <a:t>{</a:t>
            </a:r>
          </a:p>
          <a:p>
            <a:endParaRPr lang="en-US" sz="2000" i="1" dirty="0" smtClean="0">
              <a:solidFill>
                <a:srgbClr val="F8F8F2"/>
              </a:solidFill>
              <a:highlight>
                <a:srgbClr val="0D0D0D"/>
              </a:highlight>
              <a:latin typeface="Inconsolata"/>
            </a:endParaRPr>
          </a:p>
          <a:p>
            <a:r>
              <a:rPr lang="en-US" sz="2000" dirty="0">
                <a:solidFill>
                  <a:srgbClr val="F8F8F2"/>
                </a:solidFill>
                <a:highlight>
                  <a:srgbClr val="0D0D0D"/>
                </a:highlight>
                <a:latin typeface="Inconsolata"/>
              </a:rPr>
              <a:t>	</a:t>
            </a:r>
            <a:r>
              <a:rPr lang="en-US" sz="2000" dirty="0" err="1">
                <a:solidFill>
                  <a:srgbClr val="66D9EF"/>
                </a:solidFill>
                <a:highlight>
                  <a:srgbClr val="0D0D0D"/>
                </a:highlight>
                <a:latin typeface="Inconsolata"/>
              </a:rPr>
              <a:t>var</a:t>
            </a:r>
            <a:r>
              <a:rPr lang="en-US" sz="2000" dirty="0">
                <a:solidFill>
                  <a:srgbClr val="66D9EF"/>
                </a:solidFill>
                <a:highlight>
                  <a:srgbClr val="0D0D0D"/>
                </a:highlight>
                <a:latin typeface="Inconsolata"/>
              </a:rPr>
              <a:t> </a:t>
            </a:r>
            <a:r>
              <a:rPr lang="en-US" sz="2000" dirty="0">
                <a:solidFill>
                  <a:srgbClr val="F8F8F2"/>
                </a:solidFill>
                <a:highlight>
                  <a:srgbClr val="0D0D0D"/>
                </a:highlight>
                <a:latin typeface="Inconsolata"/>
              </a:rPr>
              <a:t>states </a:t>
            </a:r>
            <a:r>
              <a:rPr lang="en-US" sz="2000" dirty="0">
                <a:solidFill>
                  <a:srgbClr val="F92672"/>
                </a:solidFill>
                <a:highlight>
                  <a:srgbClr val="0D0D0D"/>
                </a:highlight>
                <a:latin typeface="Inconsolata"/>
              </a:rPr>
              <a:t>= </a:t>
            </a:r>
            <a:r>
              <a:rPr lang="en-US" sz="2000" dirty="0">
                <a:solidFill>
                  <a:srgbClr val="F8F8F2"/>
                </a:solidFill>
                <a:highlight>
                  <a:srgbClr val="0D0D0D"/>
                </a:highlight>
                <a:latin typeface="Inconsolata"/>
              </a:rPr>
              <a:t>[{ name: </a:t>
            </a:r>
            <a:r>
              <a:rPr lang="en-US" sz="2000" dirty="0">
                <a:solidFill>
                  <a:srgbClr val="FFEE99"/>
                </a:solidFill>
                <a:highlight>
                  <a:srgbClr val="0D0D0D"/>
                </a:highlight>
                <a:latin typeface="Inconsolata"/>
              </a:rPr>
              <a:t>"</a:t>
            </a:r>
            <a:r>
              <a:rPr lang="en-US" sz="2000" dirty="0" err="1">
                <a:solidFill>
                  <a:srgbClr val="FFEE99"/>
                </a:solidFill>
                <a:highlight>
                  <a:srgbClr val="0D0D0D"/>
                </a:highlight>
                <a:latin typeface="Inconsolata"/>
              </a:rPr>
              <a:t>Calisota</a:t>
            </a:r>
            <a:r>
              <a:rPr lang="en-US" sz="2000" dirty="0">
                <a:solidFill>
                  <a:srgbClr val="FFEE99"/>
                </a:solidFill>
                <a:highlight>
                  <a:srgbClr val="0D0D0D"/>
                </a:highlight>
                <a:latin typeface="Inconsolata"/>
              </a:rPr>
              <a:t>"</a:t>
            </a:r>
            <a:r>
              <a:rPr lang="en-US" sz="2000" dirty="0">
                <a:solidFill>
                  <a:srgbClr val="F8F8F2"/>
                </a:solidFill>
                <a:highlight>
                  <a:srgbClr val="0D0D0D"/>
                </a:highlight>
                <a:latin typeface="Inconsolata"/>
              </a:rPr>
              <a:t>, </a:t>
            </a:r>
            <a:r>
              <a:rPr lang="en-US" sz="2000" dirty="0">
                <a:solidFill>
                  <a:srgbClr val="66D9EF"/>
                </a:solidFill>
                <a:highlight>
                  <a:srgbClr val="0D0D0D"/>
                </a:highlight>
                <a:latin typeface="Inconsolata"/>
              </a:rPr>
              <a:t>short</a:t>
            </a:r>
            <a:r>
              <a:rPr lang="en-US" sz="2000" dirty="0">
                <a:solidFill>
                  <a:srgbClr val="F8F8F2"/>
                </a:solidFill>
                <a:highlight>
                  <a:srgbClr val="0D0D0D"/>
                </a:highlight>
                <a:latin typeface="Inconsolata"/>
              </a:rPr>
              <a:t>: </a:t>
            </a:r>
            <a:r>
              <a:rPr lang="en-US" sz="2000" dirty="0">
                <a:solidFill>
                  <a:srgbClr val="FFEE99"/>
                </a:solidFill>
                <a:highlight>
                  <a:srgbClr val="0D0D0D"/>
                </a:highlight>
                <a:latin typeface="Inconsolata"/>
              </a:rPr>
              <a:t>"CA" </a:t>
            </a:r>
            <a:r>
              <a:rPr lang="en-US" sz="2000" dirty="0">
                <a:solidFill>
                  <a:srgbClr val="F8F8F2"/>
                </a:solidFill>
                <a:highlight>
                  <a:srgbClr val="0D0D0D"/>
                </a:highlight>
                <a:latin typeface="Inconsolata"/>
              </a:rPr>
              <a:t>}, </a:t>
            </a:r>
            <a:endParaRPr lang="en-US" sz="2000" dirty="0" smtClean="0">
              <a:solidFill>
                <a:srgbClr val="F8F8F2"/>
              </a:solidFill>
              <a:highlight>
                <a:srgbClr val="0D0D0D"/>
              </a:highlight>
              <a:latin typeface="Inconsolata"/>
            </a:endParaRPr>
          </a:p>
          <a:p>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                { </a:t>
            </a:r>
            <a:r>
              <a:rPr lang="en-US" sz="2000" dirty="0">
                <a:solidFill>
                  <a:srgbClr val="F8F8F2"/>
                </a:solidFill>
                <a:highlight>
                  <a:srgbClr val="0D0D0D"/>
                </a:highlight>
                <a:latin typeface="Inconsolata"/>
              </a:rPr>
              <a:t>name: </a:t>
            </a:r>
            <a:r>
              <a:rPr lang="en-US" sz="2000" dirty="0">
                <a:solidFill>
                  <a:srgbClr val="FFEE99"/>
                </a:solidFill>
                <a:highlight>
                  <a:srgbClr val="0D0D0D"/>
                </a:highlight>
                <a:latin typeface="Inconsolata"/>
              </a:rPr>
              <a:t>"New Troy"</a:t>
            </a:r>
            <a:r>
              <a:rPr lang="en-US" sz="2000" dirty="0">
                <a:solidFill>
                  <a:srgbClr val="F8F8F2"/>
                </a:solidFill>
                <a:highlight>
                  <a:srgbClr val="0D0D0D"/>
                </a:highlight>
                <a:latin typeface="Inconsolata"/>
              </a:rPr>
              <a:t>, </a:t>
            </a:r>
            <a:r>
              <a:rPr lang="en-US" sz="2000" dirty="0">
                <a:solidFill>
                  <a:srgbClr val="66D9EF"/>
                </a:solidFill>
                <a:highlight>
                  <a:srgbClr val="0D0D0D"/>
                </a:highlight>
                <a:latin typeface="Inconsolata"/>
              </a:rPr>
              <a:t>short</a:t>
            </a:r>
            <a:r>
              <a:rPr lang="en-US" sz="2000" dirty="0">
                <a:solidFill>
                  <a:srgbClr val="F8F8F2"/>
                </a:solidFill>
                <a:highlight>
                  <a:srgbClr val="0D0D0D"/>
                </a:highlight>
                <a:latin typeface="Inconsolata"/>
              </a:rPr>
              <a:t>: </a:t>
            </a:r>
            <a:r>
              <a:rPr lang="en-US" sz="2000" dirty="0">
                <a:solidFill>
                  <a:srgbClr val="FFEE99"/>
                </a:solidFill>
                <a:highlight>
                  <a:srgbClr val="0D0D0D"/>
                </a:highlight>
                <a:latin typeface="Inconsolata"/>
              </a:rPr>
              <a:t>"NT"</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r>
              <a:rPr lang="en-US" sz="2000" dirty="0" err="1">
                <a:solidFill>
                  <a:srgbClr val="66D9EF"/>
                </a:solidFill>
                <a:highlight>
                  <a:srgbClr val="0D0D0D"/>
                </a:highlight>
                <a:latin typeface="Inconsolata"/>
              </a:rPr>
              <a:t>var</a:t>
            </a:r>
            <a:r>
              <a:rPr lang="en-US" sz="2000" dirty="0">
                <a:solidFill>
                  <a:srgbClr val="66D9EF"/>
                </a:solidFill>
                <a:highlight>
                  <a:srgbClr val="0D0D0D"/>
                </a:highlight>
                <a:latin typeface="Inconsolata"/>
              </a:rPr>
              <a:t> </a:t>
            </a:r>
            <a:r>
              <a:rPr lang="en-US" sz="2000" dirty="0" err="1">
                <a:solidFill>
                  <a:srgbClr val="F8F8F2"/>
                </a:solidFill>
                <a:highlight>
                  <a:srgbClr val="0D0D0D"/>
                </a:highlight>
                <a:latin typeface="Inconsolata"/>
              </a:rPr>
              <a:t>caCities</a:t>
            </a:r>
            <a:r>
              <a:rPr lang="en-US" sz="2000" dirty="0">
                <a:solidFill>
                  <a:srgbClr val="F8F8F2"/>
                </a:solidFill>
                <a:highlight>
                  <a:srgbClr val="0D0D0D"/>
                </a:highlight>
                <a:latin typeface="Inconsolata"/>
              </a:rPr>
              <a:t> </a:t>
            </a:r>
            <a:r>
              <a:rPr lang="en-US" sz="2000" dirty="0">
                <a:solidFill>
                  <a:srgbClr val="F92672"/>
                </a:solidFill>
                <a:highlight>
                  <a:srgbClr val="0D0D0D"/>
                </a:highlight>
                <a:latin typeface="Inconsolata"/>
              </a:rPr>
              <a:t>= </a:t>
            </a:r>
            <a:r>
              <a:rPr lang="en-US" sz="2000" dirty="0">
                <a:solidFill>
                  <a:srgbClr val="F8F8F2"/>
                </a:solidFill>
                <a:highlight>
                  <a:srgbClr val="0D0D0D"/>
                </a:highlight>
                <a:latin typeface="Inconsolata"/>
              </a:rPr>
              <a:t>[{state: </a:t>
            </a:r>
            <a:r>
              <a:rPr lang="en-US" sz="2000" dirty="0">
                <a:solidFill>
                  <a:srgbClr val="FFEE99"/>
                </a:solidFill>
                <a:highlight>
                  <a:srgbClr val="0D0D0D"/>
                </a:highlight>
                <a:latin typeface="Inconsolata"/>
              </a:rPr>
              <a:t>"</a:t>
            </a:r>
            <a:r>
              <a:rPr lang="en-US" sz="2000" dirty="0" err="1">
                <a:solidFill>
                  <a:srgbClr val="FFEE99"/>
                </a:solidFill>
                <a:highlight>
                  <a:srgbClr val="0D0D0D"/>
                </a:highlight>
                <a:latin typeface="Inconsolata"/>
              </a:rPr>
              <a:t>CA"</a:t>
            </a:r>
            <a:r>
              <a:rPr lang="en-US" sz="2000" dirty="0" err="1">
                <a:solidFill>
                  <a:srgbClr val="F8F8F2"/>
                </a:solidFill>
                <a:highlight>
                  <a:srgbClr val="0D0D0D"/>
                </a:highlight>
                <a:latin typeface="Inconsolata"/>
              </a:rPr>
              <a:t>,name</a:t>
            </a:r>
            <a:r>
              <a:rPr lang="en-US" sz="2000" dirty="0">
                <a:solidFill>
                  <a:srgbClr val="F8F8F2"/>
                </a:solidFill>
                <a:highlight>
                  <a:srgbClr val="0D0D0D"/>
                </a:highlight>
                <a:latin typeface="Inconsolata"/>
              </a:rPr>
              <a:t>: </a:t>
            </a:r>
            <a:r>
              <a:rPr lang="en-US" sz="2000" dirty="0">
                <a:solidFill>
                  <a:srgbClr val="FFEE99"/>
                </a:solidFill>
                <a:highlight>
                  <a:srgbClr val="0D0D0D"/>
                </a:highlight>
                <a:latin typeface="Inconsolata"/>
              </a:rPr>
              <a:t>"</a:t>
            </a:r>
            <a:r>
              <a:rPr lang="en-US" sz="2000" dirty="0" err="1">
                <a:solidFill>
                  <a:srgbClr val="FFEE99"/>
                </a:solidFill>
                <a:highlight>
                  <a:srgbClr val="0D0D0D"/>
                </a:highlight>
                <a:latin typeface="Inconsolata"/>
              </a:rPr>
              <a:t>Casadina</a:t>
            </a:r>
            <a:r>
              <a:rPr lang="en-US" sz="2000" dirty="0">
                <a:solidFill>
                  <a:srgbClr val="FFEE99"/>
                </a:solidFill>
                <a:highlight>
                  <a:srgbClr val="0D0D0D"/>
                </a:highlight>
                <a:latin typeface="Inconsolata"/>
              </a:rPr>
              <a:t>"</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r>
              <a:rPr lang="en-US" sz="2000" dirty="0" err="1">
                <a:solidFill>
                  <a:srgbClr val="66D9EF"/>
                </a:solidFill>
                <a:highlight>
                  <a:srgbClr val="0D0D0D"/>
                </a:highlight>
                <a:latin typeface="Inconsolata"/>
              </a:rPr>
              <a:t>var</a:t>
            </a:r>
            <a:r>
              <a:rPr lang="en-US" sz="2000" dirty="0">
                <a:solidFill>
                  <a:srgbClr val="66D9EF"/>
                </a:solidFill>
                <a:highlight>
                  <a:srgbClr val="0D0D0D"/>
                </a:highlight>
                <a:latin typeface="Inconsolata"/>
              </a:rPr>
              <a:t> </a:t>
            </a:r>
            <a:r>
              <a:rPr lang="en-US" sz="2000" dirty="0" err="1">
                <a:solidFill>
                  <a:srgbClr val="F8F8F2"/>
                </a:solidFill>
                <a:highlight>
                  <a:srgbClr val="0D0D0D"/>
                </a:highlight>
                <a:latin typeface="Inconsolata"/>
              </a:rPr>
              <a:t>ntCities</a:t>
            </a:r>
            <a:r>
              <a:rPr lang="en-US" sz="2000" dirty="0">
                <a:solidFill>
                  <a:srgbClr val="F8F8F2"/>
                </a:solidFill>
                <a:highlight>
                  <a:srgbClr val="0D0D0D"/>
                </a:highlight>
                <a:latin typeface="Inconsolata"/>
              </a:rPr>
              <a:t> </a:t>
            </a:r>
            <a:r>
              <a:rPr lang="en-US" sz="2000" dirty="0">
                <a:solidFill>
                  <a:srgbClr val="F92672"/>
                </a:solidFill>
                <a:highlight>
                  <a:srgbClr val="0D0D0D"/>
                </a:highlight>
                <a:latin typeface="Inconsolata"/>
              </a:rPr>
              <a:t>= </a:t>
            </a:r>
            <a:r>
              <a:rPr lang="en-US" sz="2000" dirty="0">
                <a:solidFill>
                  <a:srgbClr val="F8F8F2"/>
                </a:solidFill>
                <a:highlight>
                  <a:srgbClr val="0D0D0D"/>
                </a:highlight>
                <a:latin typeface="Inconsolata"/>
              </a:rPr>
              <a:t>[{state: </a:t>
            </a:r>
            <a:r>
              <a:rPr lang="en-US" sz="2000" dirty="0">
                <a:solidFill>
                  <a:srgbClr val="FFEE99"/>
                </a:solidFill>
                <a:highlight>
                  <a:srgbClr val="0D0D0D"/>
                </a:highlight>
                <a:latin typeface="Inconsolata"/>
              </a:rPr>
              <a:t>"NT"</a:t>
            </a:r>
            <a:r>
              <a:rPr lang="en-US" sz="2000" dirty="0">
                <a:solidFill>
                  <a:srgbClr val="F8F8F2"/>
                </a:solidFill>
                <a:highlight>
                  <a:srgbClr val="0D0D0D"/>
                </a:highlight>
                <a:latin typeface="Inconsolata"/>
              </a:rPr>
              <a:t>, name: </a:t>
            </a:r>
            <a:r>
              <a:rPr lang="en-US" sz="2000" dirty="0">
                <a:solidFill>
                  <a:srgbClr val="FFEE99"/>
                </a:solidFill>
                <a:highlight>
                  <a:srgbClr val="0D0D0D"/>
                </a:highlight>
                <a:latin typeface="Inconsolata"/>
              </a:rPr>
              <a:t>"</a:t>
            </a:r>
            <a:r>
              <a:rPr lang="en-US" sz="2000" dirty="0" err="1">
                <a:solidFill>
                  <a:srgbClr val="FFEE99"/>
                </a:solidFill>
                <a:highlight>
                  <a:srgbClr val="0D0D0D"/>
                </a:highlight>
                <a:latin typeface="Inconsolata"/>
              </a:rPr>
              <a:t>Alberny</a:t>
            </a:r>
            <a:r>
              <a:rPr lang="en-US" sz="2000" dirty="0">
                <a:solidFill>
                  <a:srgbClr val="FFEE99"/>
                </a:solidFill>
                <a:highlight>
                  <a:srgbClr val="0D0D0D"/>
                </a:highlight>
                <a:latin typeface="Inconsolata"/>
              </a:rPr>
              <a:t>"</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r>
              <a:rPr lang="en-US" sz="2000" dirty="0" err="1">
                <a:solidFill>
                  <a:srgbClr val="66D9EF"/>
                </a:solidFill>
                <a:highlight>
                  <a:srgbClr val="0D0D0D"/>
                </a:highlight>
                <a:latin typeface="Inconsolata"/>
              </a:rPr>
              <a:t>var</a:t>
            </a:r>
            <a:r>
              <a:rPr lang="en-US" sz="2000" dirty="0">
                <a:solidFill>
                  <a:srgbClr val="66D9EF"/>
                </a:solidFill>
                <a:highlight>
                  <a:srgbClr val="0D0D0D"/>
                </a:highlight>
                <a:latin typeface="Inconsolata"/>
              </a:rPr>
              <a:t> </a:t>
            </a:r>
            <a:r>
              <a:rPr lang="en-US" sz="2000" dirty="0" err="1">
                <a:solidFill>
                  <a:srgbClr val="F8F8F2"/>
                </a:solidFill>
                <a:highlight>
                  <a:srgbClr val="0D0D0D"/>
                </a:highlight>
                <a:latin typeface="Inconsolata"/>
              </a:rPr>
              <a:t>casadinaRestaurants</a:t>
            </a:r>
            <a:r>
              <a:rPr lang="en-US" sz="2000" dirty="0">
                <a:solidFill>
                  <a:srgbClr val="F8F8F2"/>
                </a:solidFill>
                <a:highlight>
                  <a:srgbClr val="0D0D0D"/>
                </a:highlight>
                <a:latin typeface="Inconsolata"/>
              </a:rPr>
              <a:t> </a:t>
            </a:r>
            <a:r>
              <a:rPr lang="en-US" sz="2000" dirty="0">
                <a:solidFill>
                  <a:srgbClr val="F92672"/>
                </a:solidFill>
                <a:highlight>
                  <a:srgbClr val="0D0D0D"/>
                </a:highlight>
                <a:latin typeface="Inconsolata"/>
              </a:rPr>
              <a:t>= </a:t>
            </a:r>
            <a:r>
              <a:rPr lang="en-US" sz="2000" dirty="0" smtClean="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    </a:t>
            </a:r>
            <a:r>
              <a:rPr lang="en-US" sz="2000" dirty="0" smtClean="0">
                <a:solidFill>
                  <a:srgbClr val="FFEE99"/>
                </a:solidFill>
                <a:highlight>
                  <a:srgbClr val="0D0D0D"/>
                </a:highlight>
                <a:latin typeface="Inconsolata"/>
              </a:rPr>
              <a:t>"</a:t>
            </a:r>
            <a:r>
              <a:rPr lang="en-US" sz="2000" dirty="0">
                <a:solidFill>
                  <a:srgbClr val="FFEE99"/>
                </a:solidFill>
                <a:highlight>
                  <a:srgbClr val="0D0D0D"/>
                </a:highlight>
                <a:latin typeface="Inconsolata"/>
              </a:rPr>
              <a:t>_id"</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"1"</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"name"</a:t>
            </a:r>
            <a:r>
              <a:rPr lang="en-US" sz="2000" dirty="0" smtClean="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    </a:t>
            </a:r>
            <a:r>
              <a:rPr lang="en-US" sz="2000" dirty="0" smtClean="0">
                <a:solidFill>
                  <a:srgbClr val="FFEE99"/>
                </a:solidFill>
                <a:highlight>
                  <a:srgbClr val="0D0D0D"/>
                </a:highlight>
                <a:latin typeface="Inconsolata"/>
              </a:rPr>
              <a:t>"</a:t>
            </a:r>
            <a:r>
              <a:rPr lang="en-US" sz="2000" dirty="0">
                <a:solidFill>
                  <a:srgbClr val="FFEE99"/>
                </a:solidFill>
                <a:highlight>
                  <a:srgbClr val="0D0D0D"/>
                </a:highlight>
                <a:latin typeface="Inconsolata"/>
              </a:rPr>
              <a:t>Cheese </a:t>
            </a:r>
            <a:r>
              <a:rPr lang="en-US" sz="2000" dirty="0" err="1">
                <a:solidFill>
                  <a:srgbClr val="FFEE99"/>
                </a:solidFill>
                <a:highlight>
                  <a:srgbClr val="0D0D0D"/>
                </a:highlight>
                <a:latin typeface="Inconsolata"/>
              </a:rPr>
              <a:t>City"</a:t>
            </a:r>
            <a:r>
              <a:rPr lang="en-US" sz="2000" dirty="0" err="1">
                <a:solidFill>
                  <a:srgbClr val="F8F8F2"/>
                </a:solidFill>
                <a:highlight>
                  <a:srgbClr val="0D0D0D"/>
                </a:highlight>
                <a:latin typeface="Inconsolata"/>
              </a:rPr>
              <a:t>,</a:t>
            </a:r>
            <a:r>
              <a:rPr lang="en-US" sz="2000" dirty="0" err="1">
                <a:solidFill>
                  <a:srgbClr val="FFEE99"/>
                </a:solidFill>
                <a:highlight>
                  <a:srgbClr val="0D0D0D"/>
                </a:highlight>
                <a:latin typeface="Inconsolata"/>
              </a:rPr>
              <a:t>"slug"</a:t>
            </a:r>
            <a:r>
              <a:rPr lang="en-US" sz="2000" dirty="0" err="1">
                <a:solidFill>
                  <a:srgbClr val="F8F8F2"/>
                </a:solidFill>
                <a:highlight>
                  <a:srgbClr val="0D0D0D"/>
                </a:highlight>
                <a:latin typeface="Inconsolata"/>
              </a:rPr>
              <a:t>:</a:t>
            </a:r>
            <a:r>
              <a:rPr lang="en-US" sz="2000" dirty="0" err="1">
                <a:solidFill>
                  <a:srgbClr val="FFEE99"/>
                </a:solidFill>
                <a:highlight>
                  <a:srgbClr val="0D0D0D"/>
                </a:highlight>
                <a:latin typeface="Inconsolata"/>
              </a:rPr>
              <a:t>"cheese-</a:t>
            </a:r>
            <a:r>
              <a:rPr lang="en-US" sz="2000" dirty="0" err="1" smtClean="0">
                <a:solidFill>
                  <a:srgbClr val="FFEE99"/>
                </a:solidFill>
                <a:highlight>
                  <a:srgbClr val="0D0D0D"/>
                </a:highlight>
                <a:latin typeface="Inconsolata"/>
              </a:rPr>
              <a:t>city</a:t>
            </a:r>
            <a:r>
              <a:rPr lang="en-US" sz="2000" dirty="0" smtClean="0">
                <a:solidFill>
                  <a:srgbClr val="FFEE99"/>
                </a:solidFill>
                <a:highlight>
                  <a:srgbClr val="0D0D0D"/>
                </a:highlight>
                <a:latin typeface="Inconsolata"/>
              </a:rPr>
              <a:t>”</a:t>
            </a:r>
          </a:p>
          <a:p>
            <a:r>
              <a:rPr lang="en-US" sz="2000" dirty="0">
                <a:solidFill>
                  <a:srgbClr val="FFEE99"/>
                </a:solidFill>
                <a:highlight>
                  <a:srgbClr val="0D0D0D"/>
                </a:highlight>
                <a:latin typeface="Inconsolata"/>
              </a:rPr>
              <a:t> </a:t>
            </a:r>
            <a:r>
              <a:rPr lang="en-US" sz="2000" dirty="0" smtClean="0">
                <a:solidFill>
                  <a:srgbClr val="FFEE99"/>
                </a:solidFill>
                <a:highlight>
                  <a:srgbClr val="0D0D0D"/>
                </a:highlight>
                <a:latin typeface="Inconsolata"/>
              </a:rPr>
              <a:t>   </a:t>
            </a:r>
            <a:r>
              <a:rPr lang="en-US" sz="2000" dirty="0" smtClean="0">
                <a:solidFill>
                  <a:srgbClr val="F8F8F2"/>
                </a:solidFill>
                <a:highlight>
                  <a:srgbClr val="0D0D0D"/>
                </a:highlight>
                <a:latin typeface="Inconsolata"/>
              </a:rPr>
              <a:t>}</a:t>
            </a:r>
            <a:r>
              <a:rPr lang="en-US" sz="2000" dirty="0">
                <a:solidFill>
                  <a:srgbClr val="F8F8F2"/>
                </a:solidFill>
                <a:highlight>
                  <a:srgbClr val="0D0D0D"/>
                </a:highlight>
                <a:latin typeface="Inconsolata"/>
              </a:rPr>
              <a:t>];</a:t>
            </a:r>
          </a:p>
          <a:p>
            <a:endParaRPr lang="en-US" sz="2000" dirty="0" smtClean="0">
              <a:solidFill>
                <a:srgbClr val="F8F8F2"/>
              </a:solidFill>
              <a:highlight>
                <a:srgbClr val="1D1D1D"/>
              </a:highlight>
              <a:latin typeface="Inconsolata"/>
            </a:endParaRPr>
          </a:p>
          <a:p>
            <a:r>
              <a:rPr lang="en-US" sz="2000" dirty="0" smtClean="0">
                <a:solidFill>
                  <a:srgbClr val="F8F8F2"/>
                </a:solidFill>
                <a:highlight>
                  <a:srgbClr val="1D1D1D"/>
                </a:highlight>
                <a:latin typeface="Inconsolata"/>
              </a:rPr>
              <a:t>    …</a:t>
            </a:r>
            <a:endParaRPr lang="en-US" sz="2000" dirty="0">
              <a:solidFill>
                <a:srgbClr val="F8F8F2"/>
              </a:solidFill>
              <a:highlight>
                <a:srgbClr val="1D1D1D"/>
              </a:highlight>
              <a:latin typeface="Inconsolata"/>
            </a:endParaRPr>
          </a:p>
          <a:p>
            <a:endParaRPr lang="en-US" sz="2000" dirty="0" smtClean="0">
              <a:solidFill>
                <a:srgbClr val="F8F8F2"/>
              </a:solidFill>
              <a:highlight>
                <a:srgbClr val="1D1D1D"/>
              </a:highlight>
              <a:latin typeface="Inconsolata"/>
            </a:endParaRPr>
          </a:p>
          <a:p>
            <a:r>
              <a:rPr lang="en-US" sz="2000" dirty="0" smtClean="0">
                <a:solidFill>
                  <a:srgbClr val="F8F8F2"/>
                </a:solidFill>
                <a:highlight>
                  <a:srgbClr val="1D1D1D"/>
                </a:highlight>
                <a:latin typeface="Inconsolata"/>
              </a:rPr>
              <a:t>}</a:t>
            </a:r>
            <a:r>
              <a:rPr lang="en-US" sz="2000" dirty="0">
                <a:solidFill>
                  <a:srgbClr val="F8F8F2"/>
                </a:solidFill>
                <a:highlight>
                  <a:srgbClr val="1D1D1D"/>
                </a:highlight>
                <a:latin typeface="Inconsolata"/>
              </a:rPr>
              <a:t>);</a:t>
            </a:r>
            <a:endParaRPr lang="en-US" sz="2000" dirty="0" smtClean="0">
              <a:solidFill>
                <a:srgbClr val="F8F8F2"/>
              </a:solidFill>
              <a:highlight>
                <a:srgbClr val="0D0D0D"/>
              </a:highlight>
              <a:latin typeface="Inconsolata"/>
            </a:endParaRPr>
          </a:p>
          <a:p>
            <a:endParaRPr lang="en-US" sz="2000" dirty="0">
              <a:solidFill>
                <a:srgbClr val="F8F8F2"/>
              </a:solidFill>
              <a:highlight>
                <a:srgbClr val="0D0D0D"/>
              </a:highlight>
              <a:latin typeface="Inconsolata"/>
            </a:endParaRPr>
          </a:p>
          <a:p>
            <a:endParaRPr lang="en-US" sz="2000" dirty="0"/>
          </a:p>
        </p:txBody>
      </p:sp>
    </p:spTree>
    <p:extLst>
      <p:ext uri="{BB962C8B-B14F-4D97-AF65-F5344CB8AC3E}">
        <p14:creationId xmlns:p14="http://schemas.microsoft.com/office/powerpoint/2010/main" val="39359962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Checklists</a:t>
            </a:r>
            <a:endParaRPr lang="en-US" dirty="0"/>
          </a:p>
        </p:txBody>
      </p:sp>
      <p:sp>
        <p:nvSpPr>
          <p:cNvPr id="3" name="Content Placeholder 2"/>
          <p:cNvSpPr>
            <a:spLocks noGrp="1"/>
          </p:cNvSpPr>
          <p:nvPr>
            <p:ph idx="1"/>
          </p:nvPr>
        </p:nvSpPr>
        <p:spPr>
          <a:xfrm>
            <a:off x="4608938" y="1475678"/>
            <a:ext cx="3409615" cy="2194926"/>
          </a:xfrm>
        </p:spPr>
        <p:txBody>
          <a:bodyPr>
            <a:normAutofit/>
          </a:bodyPr>
          <a:lstStyle/>
          <a:p>
            <a:pPr marL="0" indent="0">
              <a:lnSpc>
                <a:spcPct val="80000"/>
              </a:lnSpc>
              <a:buNone/>
            </a:pPr>
            <a:r>
              <a:rPr lang="en-US" sz="4200" dirty="0" smtClean="0">
                <a:effectLst>
                  <a:glow rad="63500">
                    <a:schemeClr val="bg1">
                      <a:alpha val="20000"/>
                    </a:schemeClr>
                  </a:glow>
                </a:effectLst>
              </a:rPr>
              <a:t>A JavaScript</a:t>
            </a:r>
          </a:p>
          <a:p>
            <a:pPr marL="0" indent="0">
              <a:lnSpc>
                <a:spcPct val="80000"/>
              </a:lnSpc>
              <a:buNone/>
            </a:pPr>
            <a:r>
              <a:rPr lang="en-US" sz="4200" dirty="0" smtClean="0">
                <a:effectLst>
                  <a:glow rad="63500">
                    <a:schemeClr val="bg1">
                      <a:alpha val="20000"/>
                    </a:schemeClr>
                  </a:glow>
                </a:effectLst>
              </a:rPr>
              <a:t>Project</a:t>
            </a:r>
          </a:p>
          <a:p>
            <a:pPr marL="0" indent="0">
              <a:lnSpc>
                <a:spcPct val="80000"/>
              </a:lnSpc>
              <a:buNone/>
            </a:pPr>
            <a:r>
              <a:rPr lang="en-US" sz="4200" dirty="0" smtClean="0">
                <a:effectLst>
                  <a:glow rad="63500">
                    <a:schemeClr val="bg1">
                      <a:alpha val="20000"/>
                    </a:schemeClr>
                  </a:glow>
                </a:effectLst>
              </a:rPr>
              <a:t>Checklist</a:t>
            </a:r>
            <a:endParaRPr lang="en-US" sz="4200" dirty="0">
              <a:effectLst>
                <a:glow rad="63500">
                  <a:schemeClr val="bg1">
                    <a:alpha val="20000"/>
                  </a:schemeClr>
                </a:glow>
              </a:effectLst>
            </a:endParaRPr>
          </a:p>
        </p:txBody>
      </p:sp>
      <p:pic>
        <p:nvPicPr>
          <p:cNvPr id="5" name="Picture 4" descr="jsCheckl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712" y="1454306"/>
            <a:ext cx="2680998" cy="3914108"/>
          </a:xfrm>
          <a:prstGeom prst="rect">
            <a:avLst/>
          </a:prstGeom>
        </p:spPr>
      </p:pic>
      <p:sp>
        <p:nvSpPr>
          <p:cNvPr id="6" name="Subtitle 2"/>
          <p:cNvSpPr txBox="1">
            <a:spLocks/>
          </p:cNvSpPr>
          <p:nvPr/>
        </p:nvSpPr>
        <p:spPr>
          <a:xfrm>
            <a:off x="1371600" y="3832475"/>
            <a:ext cx="6400800" cy="88968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accent1">
                    <a:lumMod val="75000"/>
                  </a:schemeClr>
                </a:solidFill>
                <a:latin typeface="Open Sans Light"/>
                <a:ea typeface="+mn-ea"/>
                <a:cs typeface="Open Sans Light"/>
              </a:defRPr>
            </a:lvl1pPr>
            <a:lvl2pPr marL="742950" indent="-285750" algn="l" defTabSz="457200" rtl="0" eaLnBrk="1" latinLnBrk="0" hangingPunct="1">
              <a:spcBef>
                <a:spcPct val="20000"/>
              </a:spcBef>
              <a:buFont typeface="Arial"/>
              <a:buChar char="–"/>
              <a:defRPr sz="2800" kern="1200">
                <a:solidFill>
                  <a:schemeClr val="accent1">
                    <a:lumMod val="75000"/>
                  </a:schemeClr>
                </a:solidFill>
                <a:latin typeface="Open Sans Light"/>
                <a:ea typeface="+mn-ea"/>
                <a:cs typeface="Open Sans Light"/>
              </a:defRPr>
            </a:lvl2pPr>
            <a:lvl3pPr marL="1143000" indent="-228600" algn="l" defTabSz="457200" rtl="0" eaLnBrk="1" latinLnBrk="0" hangingPunct="1">
              <a:spcBef>
                <a:spcPct val="20000"/>
              </a:spcBef>
              <a:buFont typeface="Arial"/>
              <a:buChar char="•"/>
              <a:defRPr sz="2400" kern="1200">
                <a:solidFill>
                  <a:schemeClr val="accent1">
                    <a:lumMod val="75000"/>
                  </a:schemeClr>
                </a:solidFill>
                <a:latin typeface="Open Sans Light"/>
                <a:ea typeface="+mn-ea"/>
                <a:cs typeface="Open Sans Light"/>
              </a:defRPr>
            </a:lvl3pPr>
            <a:lvl4pPr marL="16002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4pPr>
            <a:lvl5pPr marL="20574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000" dirty="0">
                <a:hlinkClick r:id="rId5"/>
              </a:rPr>
              <a:t>http://bitovi.github.io/checklist/</a:t>
            </a:r>
            <a:endParaRPr lang="en-US" sz="3000" dirty="0"/>
          </a:p>
          <a:p>
            <a:pPr marL="0" indent="0" algn="ctr">
              <a:buNone/>
            </a:pPr>
            <a:r>
              <a:rPr lang="en-US" sz="3000" dirty="0" smtClean="0"/>
              <a:t>https://</a:t>
            </a:r>
            <a:r>
              <a:rPr lang="en-US" sz="3000" dirty="0" err="1" smtClean="0"/>
              <a:t>github.com</a:t>
            </a:r>
            <a:r>
              <a:rPr lang="en-US" sz="3000" dirty="0" smtClean="0"/>
              <a:t>/</a:t>
            </a:r>
            <a:r>
              <a:rPr lang="en-US" sz="3000" dirty="0" err="1" smtClean="0"/>
              <a:t>bitovi</a:t>
            </a:r>
            <a:r>
              <a:rPr lang="en-US" sz="3000" dirty="0" smtClean="0"/>
              <a:t>/checklist</a:t>
            </a:r>
            <a:endParaRPr lang="en-US" sz="3000" dirty="0"/>
          </a:p>
        </p:txBody>
      </p:sp>
      <p:sp>
        <p:nvSpPr>
          <p:cNvPr id="7" name="Subtitle 2"/>
          <p:cNvSpPr txBox="1">
            <a:spLocks/>
          </p:cNvSpPr>
          <p:nvPr/>
        </p:nvSpPr>
        <p:spPr>
          <a:xfrm>
            <a:off x="1371600" y="4320969"/>
            <a:ext cx="6400800" cy="40119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accent1">
                    <a:lumMod val="75000"/>
                  </a:schemeClr>
                </a:solidFill>
                <a:latin typeface="Open Sans Light"/>
                <a:ea typeface="+mn-ea"/>
                <a:cs typeface="Open Sans Light"/>
              </a:defRPr>
            </a:lvl1pPr>
            <a:lvl2pPr marL="742950" indent="-285750" algn="l" defTabSz="457200" rtl="0" eaLnBrk="1" latinLnBrk="0" hangingPunct="1">
              <a:spcBef>
                <a:spcPct val="20000"/>
              </a:spcBef>
              <a:buFont typeface="Arial"/>
              <a:buChar char="–"/>
              <a:defRPr sz="2800" kern="1200">
                <a:solidFill>
                  <a:schemeClr val="accent1">
                    <a:lumMod val="75000"/>
                  </a:schemeClr>
                </a:solidFill>
                <a:latin typeface="Open Sans Light"/>
                <a:ea typeface="+mn-ea"/>
                <a:cs typeface="Open Sans Light"/>
              </a:defRPr>
            </a:lvl2pPr>
            <a:lvl3pPr marL="1143000" indent="-228600" algn="l" defTabSz="457200" rtl="0" eaLnBrk="1" latinLnBrk="0" hangingPunct="1">
              <a:spcBef>
                <a:spcPct val="20000"/>
              </a:spcBef>
              <a:buFont typeface="Arial"/>
              <a:buChar char="•"/>
              <a:defRPr sz="2400" kern="1200">
                <a:solidFill>
                  <a:schemeClr val="accent1">
                    <a:lumMod val="75000"/>
                  </a:schemeClr>
                </a:solidFill>
                <a:latin typeface="Open Sans Light"/>
                <a:ea typeface="+mn-ea"/>
                <a:cs typeface="Open Sans Light"/>
              </a:defRPr>
            </a:lvl3pPr>
            <a:lvl4pPr marL="16002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4pPr>
            <a:lvl5pPr marL="2057400" indent="-228600" algn="l" defTabSz="457200" rtl="0" eaLnBrk="1" latinLnBrk="0" hangingPunct="1">
              <a:spcBef>
                <a:spcPct val="20000"/>
              </a:spcBef>
              <a:buFont typeface="Arial"/>
              <a:buChar char="»"/>
              <a:defRPr sz="2000" kern="1200">
                <a:solidFill>
                  <a:schemeClr val="accent1">
                    <a:lumMod val="75000"/>
                  </a:schemeClr>
                </a:solidFill>
                <a:latin typeface="Open Sans Ligh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endParaRPr lang="en-US" sz="2000" dirty="0"/>
          </a:p>
        </p:txBody>
      </p:sp>
    </p:spTree>
    <p:extLst>
      <p:ext uri="{BB962C8B-B14F-4D97-AF65-F5344CB8AC3E}">
        <p14:creationId xmlns:p14="http://schemas.microsoft.com/office/powerpoint/2010/main" val="404883358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ound Same Side Corner Rectangle 7"/>
          <p:cNvSpPr/>
          <p:nvPr/>
        </p:nvSpPr>
        <p:spPr>
          <a:xfrm>
            <a:off x="83684" y="79556"/>
            <a:ext cx="5093502"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a:latin typeface="Inconsolata"/>
                <a:cs typeface="Inconsolata"/>
              </a:rPr>
              <a:t>list_test.js</a:t>
            </a:r>
            <a:endParaRPr lang="en-US" sz="1900" dirty="0">
              <a:latin typeface="Inconsolata"/>
              <a:cs typeface="Inconsolata"/>
            </a:endParaRPr>
          </a:p>
        </p:txBody>
      </p:sp>
      <p:sp>
        <p:nvSpPr>
          <p:cNvPr id="9" name="Multiply 8"/>
          <p:cNvSpPr/>
          <p:nvPr/>
        </p:nvSpPr>
        <p:spPr>
          <a:xfrm>
            <a:off x="4902145"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510218"/>
            <a:ext cx="9144000" cy="4633282"/>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1900" dirty="0" err="1">
                <a:solidFill>
                  <a:srgbClr val="F8F8F2"/>
                </a:solidFill>
                <a:highlight>
                  <a:srgbClr val="0D0D0D"/>
                </a:highlight>
                <a:latin typeface="Inconsolata"/>
              </a:rPr>
              <a:t>QUnit.asyncTest</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"basics"</a:t>
            </a:r>
            <a:r>
              <a:rPr lang="en-US" sz="1900" dirty="0">
                <a:solidFill>
                  <a:srgbClr val="F8F8F2"/>
                </a:solidFill>
                <a:highlight>
                  <a:srgbClr val="0D0D0D"/>
                </a:highlight>
                <a:latin typeface="Inconsolata"/>
              </a:rPr>
              <a:t>, </a:t>
            </a:r>
            <a:r>
              <a:rPr lang="en-US" sz="1900" i="1" dirty="0">
                <a:solidFill>
                  <a:srgbClr val="66D9EF"/>
                </a:solidFill>
                <a:highlight>
                  <a:srgbClr val="0D0D0D"/>
                </a:highlight>
                <a:latin typeface="Inconsolata"/>
              </a:rPr>
              <a:t>function</a:t>
            </a:r>
            <a:r>
              <a:rPr lang="en-US" sz="1900" i="1" dirty="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a:t>
            </a:r>
          </a:p>
          <a:p>
            <a:r>
              <a:rPr lang="en-US" sz="1900" dirty="0">
                <a:solidFill>
                  <a:srgbClr val="F8F8F2"/>
                </a:solidFill>
                <a:highlight>
                  <a:srgbClr val="0D0D0D"/>
                </a:highlight>
                <a:latin typeface="Inconsolata"/>
              </a:rPr>
              <a:t>	</a:t>
            </a:r>
            <a:r>
              <a:rPr lang="en-US" sz="1900" dirty="0" err="1" smtClean="0">
                <a:solidFill>
                  <a:srgbClr val="66D9EF"/>
                </a:solidFill>
                <a:highlight>
                  <a:srgbClr val="0D0D0D"/>
                </a:highlight>
                <a:latin typeface="Inconsolata"/>
              </a:rPr>
              <a:t>var</a:t>
            </a:r>
            <a:r>
              <a:rPr lang="en-US" sz="1900" dirty="0" smtClean="0">
                <a:solidFill>
                  <a:srgbClr val="66D9EF"/>
                </a:solidFill>
                <a:highlight>
                  <a:srgbClr val="0D0D0D"/>
                </a:highlight>
                <a:latin typeface="Inconsolata"/>
              </a:rPr>
              <a:t> </a:t>
            </a:r>
            <a:r>
              <a:rPr lang="en-US" sz="1900" dirty="0" err="1">
                <a:solidFill>
                  <a:srgbClr val="F8F8F2"/>
                </a:solidFill>
                <a:highlight>
                  <a:srgbClr val="0D0D0D"/>
                </a:highlight>
                <a:latin typeface="Inconsolata"/>
              </a:rPr>
              <a:t>casadinaRestaurants</a:t>
            </a:r>
            <a:r>
              <a:rPr lang="en-US" sz="1900" dirty="0">
                <a:solidFill>
                  <a:srgbClr val="F8F8F2"/>
                </a:solidFill>
                <a:highlight>
                  <a:srgbClr val="0D0D0D"/>
                </a:highlight>
                <a:latin typeface="Inconsolata"/>
              </a:rPr>
              <a:t> </a:t>
            </a:r>
            <a:r>
              <a:rPr lang="en-US" sz="1900" dirty="0">
                <a:solidFill>
                  <a:srgbClr val="F92672"/>
                </a:solidFill>
                <a:highlight>
                  <a:srgbClr val="0D0D0D"/>
                </a:highlight>
                <a:latin typeface="Inconsolata"/>
              </a:rPr>
              <a:t>= </a:t>
            </a:r>
            <a:r>
              <a:rPr lang="en-US" sz="1900" dirty="0" smtClean="0">
                <a:solidFill>
                  <a:srgbClr val="F8F8F2"/>
                </a:solidFill>
                <a:highlight>
                  <a:srgbClr val="0D0D0D"/>
                </a:highlight>
                <a:latin typeface="Inconsolata"/>
              </a:rPr>
              <a:t>[{ … }</a:t>
            </a:r>
            <a:r>
              <a:rPr lang="en-US" sz="1900" dirty="0">
                <a:solidFill>
                  <a:srgbClr val="F8F8F2"/>
                </a:solidFill>
                <a:highlight>
                  <a:srgbClr val="0D0D0D"/>
                </a:highlight>
                <a:latin typeface="Inconsolata"/>
              </a:rPr>
              <a:t>];</a:t>
            </a:r>
          </a:p>
          <a:p>
            <a:endParaRPr lang="en-US" sz="1900" dirty="0" smtClean="0">
              <a:solidFill>
                <a:srgbClr val="F8F8F2"/>
              </a:solidFill>
              <a:highlight>
                <a:srgbClr val="0D0D0D"/>
              </a:highlight>
              <a:latin typeface="Inconsolata"/>
            </a:endParaRPr>
          </a:p>
          <a:p>
            <a:pPr lvl="1"/>
            <a:r>
              <a:rPr lang="en-US" sz="1900" dirty="0" smtClean="0">
                <a:solidFill>
                  <a:srgbClr val="F8F8F2"/>
                </a:solidFill>
                <a:highlight>
                  <a:srgbClr val="0D0D0D"/>
                </a:highlight>
                <a:latin typeface="Inconsolata"/>
              </a:rPr>
              <a:t>fixture</a:t>
            </a:r>
            <a:r>
              <a:rPr lang="en-US" sz="1900"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a:t>
            </a:r>
            <a:r>
              <a:rPr lang="en-US" sz="1900" dirty="0" smtClean="0">
                <a:solidFill>
                  <a:srgbClr val="F8F8F2"/>
                </a:solidFill>
                <a:highlight>
                  <a:srgbClr val="0D0D0D"/>
                </a:highlight>
                <a:latin typeface="Inconsolata"/>
              </a:rPr>
              <a:t>  </a:t>
            </a:r>
            <a:r>
              <a:rPr lang="en-US" sz="1900" dirty="0" smtClean="0">
                <a:solidFill>
                  <a:srgbClr val="FFEE99"/>
                </a:solidFill>
                <a:highlight>
                  <a:srgbClr val="0D0D0D"/>
                </a:highlight>
                <a:latin typeface="Inconsolata"/>
              </a:rPr>
              <a:t>"</a:t>
            </a:r>
            <a:r>
              <a:rPr lang="en-US" sz="1900" dirty="0">
                <a:solidFill>
                  <a:srgbClr val="FFEE99"/>
                </a:solidFill>
                <a:highlight>
                  <a:srgbClr val="0D0D0D"/>
                </a:highlight>
                <a:latin typeface="Inconsolata"/>
              </a:rPr>
              <a:t>/</a:t>
            </a:r>
            <a:r>
              <a:rPr lang="en-US" sz="1900" dirty="0" err="1">
                <a:solidFill>
                  <a:srgbClr val="FFEE99"/>
                </a:solidFill>
                <a:highlight>
                  <a:srgbClr val="0D0D0D"/>
                </a:highlight>
                <a:latin typeface="Inconsolata"/>
              </a:rPr>
              <a:t>api</a:t>
            </a:r>
            <a:r>
              <a:rPr lang="en-US" sz="1900" dirty="0">
                <a:solidFill>
                  <a:srgbClr val="FFEE99"/>
                </a:solidFill>
                <a:highlight>
                  <a:srgbClr val="0D0D0D"/>
                </a:highlight>
                <a:latin typeface="Inconsolata"/>
              </a:rPr>
              <a:t>/states"</a:t>
            </a:r>
            <a:r>
              <a:rPr lang="en-US" sz="1900" dirty="0">
                <a:solidFill>
                  <a:srgbClr val="F8F8F2"/>
                </a:solidFill>
                <a:highlight>
                  <a:srgbClr val="0D0D0D"/>
                </a:highlight>
                <a:latin typeface="Inconsolata"/>
              </a:rPr>
              <a:t>: ()</a:t>
            </a:r>
            <a:r>
              <a:rPr lang="en-US" sz="1900" dirty="0">
                <a:solidFill>
                  <a:srgbClr val="F92672"/>
                </a:solidFill>
                <a:highlight>
                  <a:srgbClr val="0D0D0D"/>
                </a:highlight>
                <a:latin typeface="Inconsolata"/>
              </a:rPr>
              <a:t>=&gt; </a:t>
            </a:r>
            <a:r>
              <a:rPr lang="en-US" sz="1900" dirty="0">
                <a:solidFill>
                  <a:srgbClr val="F8F8F2"/>
                </a:solidFill>
                <a:highlight>
                  <a:srgbClr val="0D0D0D"/>
                </a:highlight>
                <a:latin typeface="Inconsolata"/>
              </a:rPr>
              <a:t>({data: states}),</a:t>
            </a:r>
          </a:p>
          <a:p>
            <a:r>
              <a:rPr lang="en-US" sz="1900" dirty="0">
                <a:solidFill>
                  <a:srgbClr val="F8F8F2"/>
                </a:solidFill>
                <a:highlight>
                  <a:srgbClr val="0D0D0D"/>
                </a:highlight>
                <a:latin typeface="Inconsolata"/>
              </a:rPr>
              <a:t>	</a:t>
            </a:r>
            <a:r>
              <a:rPr lang="en-US" sz="1900" dirty="0" smtClean="0">
                <a:solidFill>
                  <a:srgbClr val="F8F8F2"/>
                </a:solidFill>
                <a:highlight>
                  <a:srgbClr val="0D0D0D"/>
                </a:highlight>
                <a:latin typeface="Inconsolata"/>
              </a:rPr>
              <a:t>  </a:t>
            </a:r>
            <a:r>
              <a:rPr lang="en-US" sz="1900" dirty="0" smtClean="0">
                <a:solidFill>
                  <a:srgbClr val="FFEE99"/>
                </a:solidFill>
                <a:highlight>
                  <a:srgbClr val="0D0D0D"/>
                </a:highlight>
                <a:latin typeface="Inconsolata"/>
              </a:rPr>
              <a:t>"</a:t>
            </a:r>
            <a:r>
              <a:rPr lang="en-US" sz="1900" dirty="0">
                <a:solidFill>
                  <a:srgbClr val="FFEE99"/>
                </a:solidFill>
                <a:highlight>
                  <a:srgbClr val="0D0D0D"/>
                </a:highlight>
                <a:latin typeface="Inconsolata"/>
              </a:rPr>
              <a:t>/</a:t>
            </a:r>
            <a:r>
              <a:rPr lang="en-US" sz="1900" dirty="0" err="1">
                <a:solidFill>
                  <a:srgbClr val="FFEE99"/>
                </a:solidFill>
                <a:highlight>
                  <a:srgbClr val="0D0D0D"/>
                </a:highlight>
                <a:latin typeface="Inconsolata"/>
              </a:rPr>
              <a:t>api</a:t>
            </a:r>
            <a:r>
              <a:rPr lang="en-US" sz="1900" dirty="0">
                <a:solidFill>
                  <a:srgbClr val="FFEE99"/>
                </a:solidFill>
                <a:highlight>
                  <a:srgbClr val="0D0D0D"/>
                </a:highlight>
                <a:latin typeface="Inconsolata"/>
              </a:rPr>
              <a:t>/cities"</a:t>
            </a:r>
            <a:r>
              <a:rPr lang="en-US" sz="1900" dirty="0">
                <a:solidFill>
                  <a:srgbClr val="F8F8F2"/>
                </a:solidFill>
                <a:highlight>
                  <a:srgbClr val="0D0D0D"/>
                </a:highlight>
                <a:latin typeface="Inconsolata"/>
              </a:rPr>
              <a:t>: </a:t>
            </a:r>
            <a:r>
              <a:rPr lang="en-US" sz="1900" i="1" dirty="0">
                <a:solidFill>
                  <a:srgbClr val="66D9EF"/>
                </a:solidFill>
                <a:highlight>
                  <a:srgbClr val="0D0D0D"/>
                </a:highlight>
                <a:latin typeface="Inconsolata"/>
              </a:rPr>
              <a:t>function</a:t>
            </a:r>
            <a:r>
              <a:rPr lang="en-US" sz="1900" i="1" dirty="0">
                <a:solidFill>
                  <a:srgbClr val="F8F8F2"/>
                </a:solidFill>
                <a:highlight>
                  <a:srgbClr val="0D0D0D"/>
                </a:highlight>
                <a:latin typeface="Inconsolata"/>
              </a:rPr>
              <a:t>(</a:t>
            </a:r>
            <a:r>
              <a:rPr lang="en-US" sz="1900" i="1" dirty="0">
                <a:solidFill>
                  <a:srgbClr val="FD971F"/>
                </a:solidFill>
                <a:highlight>
                  <a:srgbClr val="0D0D0D"/>
                </a:highlight>
                <a:latin typeface="Inconsolata"/>
              </a:rPr>
              <a:t>request</a:t>
            </a:r>
            <a:r>
              <a:rPr lang="en-US" sz="1900" i="1"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a:t>
            </a:r>
            <a:r>
              <a:rPr lang="en-US" sz="1900" dirty="0">
                <a:solidFill>
                  <a:srgbClr val="F92672"/>
                </a:solidFill>
                <a:highlight>
                  <a:srgbClr val="1D1D1D"/>
                </a:highlight>
                <a:latin typeface="Inconsolata"/>
              </a:rPr>
              <a:t>return </a:t>
            </a:r>
            <a:r>
              <a:rPr lang="en-US" sz="1900" dirty="0" err="1">
                <a:solidFill>
                  <a:srgbClr val="F8F8F2"/>
                </a:solidFill>
                <a:highlight>
                  <a:srgbClr val="1D1D1D"/>
                </a:highlight>
                <a:latin typeface="Inconsolata"/>
              </a:rPr>
              <a:t>request.data.state</a:t>
            </a:r>
            <a:r>
              <a:rPr lang="en-US" sz="1900" dirty="0">
                <a:solidFill>
                  <a:srgbClr val="F8F8F2"/>
                </a:solidFill>
                <a:highlight>
                  <a:srgbClr val="1D1D1D"/>
                </a:highlight>
                <a:latin typeface="Inconsolata"/>
              </a:rPr>
              <a:t> </a:t>
            </a:r>
            <a:r>
              <a:rPr lang="en-US" sz="1900" dirty="0">
                <a:solidFill>
                  <a:srgbClr val="F92672"/>
                </a:solidFill>
                <a:highlight>
                  <a:srgbClr val="1D1D1D"/>
                </a:highlight>
                <a:latin typeface="Inconsolata"/>
              </a:rPr>
              <a:t>=== </a:t>
            </a:r>
            <a:r>
              <a:rPr lang="en-US" sz="1900" dirty="0">
                <a:solidFill>
                  <a:srgbClr val="FFEE99"/>
                </a:solidFill>
                <a:highlight>
                  <a:srgbClr val="1D1D1D"/>
                </a:highlight>
                <a:latin typeface="Inconsolata"/>
              </a:rPr>
              <a:t>"CA" </a:t>
            </a:r>
            <a:r>
              <a:rPr lang="en-US" sz="1900" dirty="0">
                <a:solidFill>
                  <a:srgbClr val="F92672"/>
                </a:solidFill>
                <a:highlight>
                  <a:srgbClr val="1D1D1D"/>
                </a:highlight>
                <a:latin typeface="Inconsolata"/>
              </a:rPr>
              <a:t>? </a:t>
            </a:r>
            <a:r>
              <a:rPr lang="en-US" sz="1900" dirty="0" err="1">
                <a:solidFill>
                  <a:srgbClr val="F8F8F2"/>
                </a:solidFill>
                <a:highlight>
                  <a:srgbClr val="1D1D1D"/>
                </a:highlight>
                <a:latin typeface="Inconsolata"/>
              </a:rPr>
              <a:t>caCities</a:t>
            </a:r>
            <a:r>
              <a:rPr lang="en-US" sz="1900" dirty="0">
                <a:solidFill>
                  <a:srgbClr val="F8F8F2"/>
                </a:solidFill>
                <a:highlight>
                  <a:srgbClr val="1D1D1D"/>
                </a:highlight>
                <a:latin typeface="Inconsolata"/>
              </a:rPr>
              <a:t> : </a:t>
            </a:r>
            <a:r>
              <a:rPr lang="en-US" sz="1900" dirty="0" err="1">
                <a:solidFill>
                  <a:srgbClr val="F8F8F2"/>
                </a:solidFill>
                <a:highlight>
                  <a:srgbClr val="1D1D1D"/>
                </a:highlight>
                <a:latin typeface="Inconsolata"/>
              </a:rPr>
              <a:t>ntCities</a:t>
            </a:r>
            <a:r>
              <a:rPr lang="en-US" sz="1900" dirty="0">
                <a:solidFill>
                  <a:srgbClr val="F8F8F2"/>
                </a:solidFill>
                <a:highlight>
                  <a:srgbClr val="1D1D1D"/>
                </a:highlight>
                <a:latin typeface="Inconsolata"/>
              </a:rPr>
              <a:t>;</a:t>
            </a:r>
            <a:r>
              <a:rPr lang="da-DK" sz="1900" dirty="0">
                <a:solidFill>
                  <a:srgbClr val="F8F8F2"/>
                </a:solidFill>
                <a:highlight>
                  <a:srgbClr val="0D0D0D"/>
                </a:highlight>
                <a:latin typeface="Inconsolata"/>
              </a:rPr>
              <a:t>	</a:t>
            </a:r>
            <a:r>
              <a:rPr lang="da-DK" sz="1900" dirty="0" smtClean="0">
                <a:solidFill>
                  <a:srgbClr val="F8F8F2"/>
                </a:solidFill>
                <a:highlight>
                  <a:srgbClr val="0D0D0D"/>
                </a:highlight>
                <a:latin typeface="Inconsolata"/>
              </a:rPr>
              <a:t>  </a:t>
            </a:r>
          </a:p>
          <a:p>
            <a:r>
              <a:rPr lang="da-DK" sz="1900" dirty="0">
                <a:solidFill>
                  <a:srgbClr val="F8F8F2"/>
                </a:solidFill>
                <a:highlight>
                  <a:srgbClr val="0D0D0D"/>
                </a:highlight>
                <a:latin typeface="Inconsolata"/>
              </a:rPr>
              <a:t> </a:t>
            </a:r>
            <a:r>
              <a:rPr lang="da-DK" sz="1900" dirty="0" smtClean="0">
                <a:solidFill>
                  <a:srgbClr val="F8F8F2"/>
                </a:solidFill>
                <a:highlight>
                  <a:srgbClr val="0D0D0D"/>
                </a:highlight>
                <a:latin typeface="Inconsolata"/>
              </a:rPr>
              <a:t>     }</a:t>
            </a:r>
            <a:r>
              <a:rPr lang="da-DK" sz="1900" dirty="0">
                <a:solidFill>
                  <a:srgbClr val="F8F8F2"/>
                </a:solidFill>
                <a:highlight>
                  <a:srgbClr val="0D0D0D"/>
                </a:highlight>
                <a:latin typeface="Inconsolata"/>
              </a:rPr>
              <a:t>,</a:t>
            </a:r>
          </a:p>
          <a:p>
            <a:r>
              <a:rPr lang="da-DK" sz="1900" dirty="0">
                <a:solidFill>
                  <a:srgbClr val="F8F8F2"/>
                </a:solidFill>
                <a:highlight>
                  <a:srgbClr val="0D0D0D"/>
                </a:highlight>
                <a:latin typeface="Inconsolata"/>
              </a:rPr>
              <a:t>	</a:t>
            </a:r>
            <a:r>
              <a:rPr lang="da-DK" sz="1900" dirty="0" smtClean="0">
                <a:solidFill>
                  <a:srgbClr val="F8F8F2"/>
                </a:solidFill>
                <a:highlight>
                  <a:srgbClr val="0D0D0D"/>
                </a:highlight>
                <a:latin typeface="Inconsolata"/>
              </a:rPr>
              <a:t>  </a:t>
            </a:r>
            <a:r>
              <a:rPr lang="da-DK" sz="1900" dirty="0" smtClean="0">
                <a:solidFill>
                  <a:srgbClr val="FFEE99"/>
                </a:solidFill>
                <a:highlight>
                  <a:srgbClr val="0D0D0D"/>
                </a:highlight>
                <a:latin typeface="Inconsolata"/>
              </a:rPr>
              <a:t>"</a:t>
            </a:r>
            <a:r>
              <a:rPr lang="da-DK" sz="1900" dirty="0">
                <a:solidFill>
                  <a:srgbClr val="FFEE99"/>
                </a:solidFill>
                <a:highlight>
                  <a:srgbClr val="0D0D0D"/>
                </a:highlight>
                <a:latin typeface="Inconsolata"/>
              </a:rPr>
              <a:t>/</a:t>
            </a:r>
            <a:r>
              <a:rPr lang="da-DK" sz="1900" dirty="0" err="1">
                <a:solidFill>
                  <a:srgbClr val="FFEE99"/>
                </a:solidFill>
                <a:highlight>
                  <a:srgbClr val="0D0D0D"/>
                </a:highlight>
                <a:latin typeface="Inconsolata"/>
              </a:rPr>
              <a:t>api</a:t>
            </a:r>
            <a:r>
              <a:rPr lang="da-DK" sz="1900" dirty="0">
                <a:solidFill>
                  <a:srgbClr val="FFEE99"/>
                </a:solidFill>
                <a:highlight>
                  <a:srgbClr val="0D0D0D"/>
                </a:highlight>
                <a:latin typeface="Inconsolata"/>
              </a:rPr>
              <a:t>/restaurants"</a:t>
            </a:r>
            <a:r>
              <a:rPr lang="da-DK" sz="1900" dirty="0">
                <a:solidFill>
                  <a:srgbClr val="F8F8F2"/>
                </a:solidFill>
                <a:highlight>
                  <a:srgbClr val="0D0D0D"/>
                </a:highlight>
                <a:latin typeface="Inconsolata"/>
              </a:rPr>
              <a:t>: ()</a:t>
            </a:r>
            <a:r>
              <a:rPr lang="da-DK" sz="1900" dirty="0">
                <a:solidFill>
                  <a:srgbClr val="F92672"/>
                </a:solidFill>
                <a:highlight>
                  <a:srgbClr val="0D0D0D"/>
                </a:highlight>
                <a:latin typeface="Inconsolata"/>
              </a:rPr>
              <a:t>=&gt; </a:t>
            </a:r>
            <a:r>
              <a:rPr lang="da-DK" sz="1900" dirty="0">
                <a:solidFill>
                  <a:srgbClr val="F8F8F2"/>
                </a:solidFill>
                <a:highlight>
                  <a:srgbClr val="0D0D0D"/>
                </a:highlight>
                <a:latin typeface="Inconsolata"/>
              </a:rPr>
              <a:t>({data: </a:t>
            </a:r>
            <a:r>
              <a:rPr lang="da-DK" sz="1900" dirty="0" err="1">
                <a:solidFill>
                  <a:srgbClr val="F8F8F2"/>
                </a:solidFill>
                <a:highlight>
                  <a:srgbClr val="0D0D0D"/>
                </a:highlight>
                <a:latin typeface="Inconsolata"/>
              </a:rPr>
              <a:t>casadinaRestaurants</a:t>
            </a:r>
            <a:r>
              <a:rPr lang="da-DK" sz="1900" dirty="0">
                <a:solidFill>
                  <a:srgbClr val="F8F8F2"/>
                </a:solidFill>
                <a:highlight>
                  <a:srgbClr val="0D0D0D"/>
                </a:highlight>
                <a:latin typeface="Inconsolata"/>
              </a:rPr>
              <a:t>})</a:t>
            </a:r>
          </a:p>
          <a:p>
            <a:r>
              <a:rPr lang="da-DK" sz="1900" dirty="0" smtClean="0">
                <a:solidFill>
                  <a:srgbClr val="F8F8F2"/>
                </a:solidFill>
                <a:highlight>
                  <a:srgbClr val="0D0D0D"/>
                </a:highlight>
                <a:latin typeface="Inconsolata"/>
              </a:rPr>
              <a:t>	}</a:t>
            </a:r>
            <a:r>
              <a:rPr lang="da-DK" sz="1900" dirty="0">
                <a:solidFill>
                  <a:srgbClr val="F8F8F2"/>
                </a:solidFill>
                <a:highlight>
                  <a:srgbClr val="0D0D0D"/>
                </a:highlight>
                <a:latin typeface="Inconsolata"/>
              </a:rPr>
              <a:t>)	</a:t>
            </a:r>
          </a:p>
          <a:p>
            <a:endParaRPr lang="en-US" sz="1900" dirty="0" smtClean="0">
              <a:solidFill>
                <a:srgbClr val="F8F8F2"/>
              </a:solidFill>
              <a:highlight>
                <a:srgbClr val="1D1D1D"/>
              </a:highlight>
              <a:latin typeface="Inconsolata"/>
            </a:endParaRPr>
          </a:p>
          <a:p>
            <a:r>
              <a:rPr lang="en-US" sz="1900" dirty="0" smtClean="0">
                <a:solidFill>
                  <a:srgbClr val="F8F8F2"/>
                </a:solidFill>
                <a:highlight>
                  <a:srgbClr val="1D1D1D"/>
                </a:highlight>
                <a:latin typeface="Inconsolata"/>
              </a:rPr>
              <a:t>    …</a:t>
            </a:r>
          </a:p>
          <a:p>
            <a:endParaRPr lang="en-US" sz="1900" dirty="0" smtClean="0">
              <a:solidFill>
                <a:srgbClr val="F8F8F2"/>
              </a:solidFill>
              <a:highlight>
                <a:srgbClr val="1D1D1D"/>
              </a:highlight>
              <a:latin typeface="Inconsolata"/>
            </a:endParaRPr>
          </a:p>
          <a:p>
            <a:r>
              <a:rPr lang="en-US" sz="1900" dirty="0">
                <a:solidFill>
                  <a:srgbClr val="F8F8F2"/>
                </a:solidFill>
                <a:highlight>
                  <a:srgbClr val="1D1D1D"/>
                </a:highlight>
                <a:latin typeface="Inconsolata"/>
              </a:rPr>
              <a:t>});</a:t>
            </a:r>
            <a:endParaRPr lang="en-US" sz="1900" dirty="0">
              <a:solidFill>
                <a:srgbClr val="F8F8F2"/>
              </a:solidFill>
              <a:highlight>
                <a:srgbClr val="0D0D0D"/>
              </a:highlight>
              <a:latin typeface="Inconsolata"/>
            </a:endParaRPr>
          </a:p>
          <a:p>
            <a:endParaRPr lang="en-US" sz="1900" dirty="0">
              <a:solidFill>
                <a:srgbClr val="F8F8F2"/>
              </a:solidFill>
              <a:highlight>
                <a:srgbClr val="0D0D0D"/>
              </a:highlight>
              <a:latin typeface="Inconsolata"/>
            </a:endParaRPr>
          </a:p>
          <a:p>
            <a:endParaRPr lang="en-US" sz="1900" dirty="0"/>
          </a:p>
        </p:txBody>
      </p:sp>
    </p:spTree>
    <p:extLst>
      <p:ext uri="{BB962C8B-B14F-4D97-AF65-F5344CB8AC3E}">
        <p14:creationId xmlns:p14="http://schemas.microsoft.com/office/powerpoint/2010/main" val="7656463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ound Same Side Corner Rectangle 7"/>
          <p:cNvSpPr/>
          <p:nvPr/>
        </p:nvSpPr>
        <p:spPr>
          <a:xfrm>
            <a:off x="83684" y="79556"/>
            <a:ext cx="5093502"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a:latin typeface="Inconsolata"/>
                <a:cs typeface="Inconsolata"/>
              </a:rPr>
              <a:t>list_test.js</a:t>
            </a:r>
            <a:endParaRPr lang="en-US" sz="1900" dirty="0">
              <a:latin typeface="Inconsolata"/>
              <a:cs typeface="Inconsolata"/>
            </a:endParaRPr>
          </a:p>
        </p:txBody>
      </p:sp>
      <p:sp>
        <p:nvSpPr>
          <p:cNvPr id="9" name="Multiply 8"/>
          <p:cNvSpPr/>
          <p:nvPr/>
        </p:nvSpPr>
        <p:spPr>
          <a:xfrm>
            <a:off x="4902145"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514351"/>
            <a:ext cx="9144000" cy="4629150"/>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err="1">
                <a:solidFill>
                  <a:srgbClr val="F8F8F2"/>
                </a:solidFill>
                <a:highlight>
                  <a:srgbClr val="0D0D0D"/>
                </a:highlight>
                <a:latin typeface="Inconsolata"/>
              </a:rPr>
              <a:t>QUnit.asyncTest</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"basics"</a:t>
            </a:r>
            <a:r>
              <a:rPr lang="en-US" sz="2000" dirty="0">
                <a:solidFill>
                  <a:srgbClr val="F8F8F2"/>
                </a:solidFill>
                <a:highlight>
                  <a:srgbClr val="0D0D0D"/>
                </a:highlight>
                <a:latin typeface="Inconsolata"/>
              </a:rPr>
              <a:t>, </a:t>
            </a:r>
            <a:r>
              <a:rPr lang="en-US" sz="2000" i="1" dirty="0">
                <a:solidFill>
                  <a:srgbClr val="66D9EF"/>
                </a:solidFill>
                <a:highlight>
                  <a:srgbClr val="0D0D0D"/>
                </a:highlight>
                <a:latin typeface="Inconsolata"/>
              </a:rPr>
              <a:t>function</a:t>
            </a:r>
            <a:r>
              <a:rPr lang="en-US" sz="2000" i="1" dirty="0">
                <a:solidFill>
                  <a:srgbClr val="F8F8F2"/>
                </a:solidFill>
                <a:highlight>
                  <a:srgbClr val="0D0D0D"/>
                </a:highlight>
                <a:latin typeface="Inconsolata"/>
              </a:rPr>
              <a:t>(){</a:t>
            </a:r>
          </a:p>
          <a:p>
            <a:r>
              <a:rPr lang="en-US" sz="2000" dirty="0" smtClean="0">
                <a:solidFill>
                  <a:srgbClr val="F8F8F2"/>
                </a:solidFill>
                <a:highlight>
                  <a:srgbClr val="0D0D0D"/>
                </a:highlight>
                <a:latin typeface="Inconsolata"/>
              </a:rPr>
              <a:t>	…</a:t>
            </a:r>
          </a:p>
          <a:p>
            <a:r>
              <a:rPr lang="en-US" sz="2000" dirty="0" smtClean="0">
                <a:solidFill>
                  <a:srgbClr val="F8F8F2"/>
                </a:solidFill>
                <a:highlight>
                  <a:srgbClr val="0D0D0D"/>
                </a:highlight>
                <a:latin typeface="Inconsolata"/>
              </a:rPr>
              <a:t>	</a:t>
            </a:r>
            <a:r>
              <a:rPr lang="en-US" sz="2000" dirty="0" err="1" smtClean="0">
                <a:solidFill>
                  <a:srgbClr val="66D9EF"/>
                </a:solidFill>
                <a:highlight>
                  <a:srgbClr val="0D0D0D"/>
                </a:highlight>
                <a:latin typeface="Inconsolata"/>
              </a:rPr>
              <a:t>var</a:t>
            </a:r>
            <a:r>
              <a:rPr lang="en-US" sz="2000" dirty="0" smtClean="0">
                <a:solidFill>
                  <a:srgbClr val="66D9EF"/>
                </a:solidFill>
                <a:highlight>
                  <a:srgbClr val="0D0D0D"/>
                </a:highlight>
                <a:latin typeface="Inconsolata"/>
              </a:rPr>
              <a:t> </a:t>
            </a:r>
            <a:r>
              <a:rPr lang="en-US" sz="2000" dirty="0" err="1">
                <a:solidFill>
                  <a:srgbClr val="F8F8F2"/>
                </a:solidFill>
                <a:highlight>
                  <a:srgbClr val="0D0D0D"/>
                </a:highlight>
                <a:latin typeface="Inconsolata"/>
              </a:rPr>
              <a:t>casadinaRestaurants</a:t>
            </a:r>
            <a:r>
              <a:rPr lang="en-US" sz="2000" dirty="0">
                <a:solidFill>
                  <a:srgbClr val="F8F8F2"/>
                </a:solidFill>
                <a:highlight>
                  <a:srgbClr val="0D0D0D"/>
                </a:highlight>
                <a:latin typeface="Inconsolata"/>
              </a:rPr>
              <a:t> </a:t>
            </a:r>
            <a:r>
              <a:rPr lang="en-US" sz="2000" dirty="0">
                <a:solidFill>
                  <a:srgbClr val="F92672"/>
                </a:solidFill>
                <a:highlight>
                  <a:srgbClr val="0D0D0D"/>
                </a:highlight>
                <a:latin typeface="Inconsolata"/>
              </a:rPr>
              <a:t>= </a:t>
            </a:r>
            <a:r>
              <a:rPr lang="en-US" sz="2000" dirty="0" smtClean="0">
                <a:solidFill>
                  <a:srgbClr val="F8F8F2"/>
                </a:solidFill>
                <a:highlight>
                  <a:srgbClr val="0D0D0D"/>
                </a:highlight>
                <a:latin typeface="Inconsolata"/>
              </a:rPr>
              <a:t>[{ … }</a:t>
            </a:r>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a:t>
            </a:r>
          </a:p>
          <a:p>
            <a:pPr lvl="1"/>
            <a:r>
              <a:rPr lang="en-US" sz="2000" dirty="0" smtClean="0">
                <a:solidFill>
                  <a:srgbClr val="F8F8F2"/>
                </a:solidFill>
                <a:highlight>
                  <a:srgbClr val="0D0D0D"/>
                </a:highlight>
                <a:latin typeface="Inconsolata"/>
              </a:rPr>
              <a:t>fixture</a:t>
            </a:r>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a:t>
            </a:r>
            <a:r>
              <a:rPr lang="da-DK" sz="2000" dirty="0" smtClean="0">
                <a:solidFill>
                  <a:srgbClr val="F8F8F2"/>
                </a:solidFill>
                <a:highlight>
                  <a:srgbClr val="0D0D0D"/>
                </a:highlight>
                <a:latin typeface="Inconsolata"/>
              </a:rPr>
              <a:t>}</a:t>
            </a:r>
            <a:r>
              <a:rPr lang="da-DK" sz="2000" dirty="0">
                <a:solidFill>
                  <a:srgbClr val="F8F8F2"/>
                </a:solidFill>
                <a:highlight>
                  <a:srgbClr val="0D0D0D"/>
                </a:highlight>
                <a:latin typeface="Inconsolata"/>
              </a:rPr>
              <a:t>)	</a:t>
            </a:r>
          </a:p>
          <a:p>
            <a:endParaRPr lang="en-US" sz="2000" dirty="0" smtClean="0">
              <a:solidFill>
                <a:srgbClr val="F8F8F2"/>
              </a:solidFill>
              <a:highlight>
                <a:srgbClr val="1D1D1D"/>
              </a:highlight>
              <a:latin typeface="Inconsolata"/>
            </a:endParaRPr>
          </a:p>
          <a:p>
            <a:r>
              <a:rPr lang="en-US" sz="2000" dirty="0" smtClean="0">
                <a:solidFill>
                  <a:srgbClr val="F8F8F2"/>
                </a:solidFill>
                <a:highlight>
                  <a:srgbClr val="1D1D1D"/>
                </a:highlight>
                <a:latin typeface="Inconsolata"/>
              </a:rPr>
              <a:t>    </a:t>
            </a:r>
            <a:r>
              <a:rPr lang="en-US" sz="2000" i="1" dirty="0" err="1">
                <a:solidFill>
                  <a:srgbClr val="66D9EF"/>
                </a:solidFill>
                <a:highlight>
                  <a:srgbClr val="0D0D0D"/>
                </a:highlight>
                <a:latin typeface="Inconsolata"/>
              </a:rPr>
              <a:t>var</a:t>
            </a:r>
            <a:r>
              <a:rPr lang="en-US" sz="2000" i="1" dirty="0">
                <a:solidFill>
                  <a:srgbClr val="66D9EF"/>
                </a:solidFill>
                <a:highlight>
                  <a:srgbClr val="0D0D0D"/>
                </a:highlight>
                <a:latin typeface="Inconsolata"/>
              </a:rPr>
              <a:t> </a:t>
            </a:r>
            <a:r>
              <a:rPr lang="en-US" sz="2000" i="1" dirty="0" err="1">
                <a:solidFill>
                  <a:srgbClr val="F8F8F2"/>
                </a:solidFill>
                <a:highlight>
                  <a:srgbClr val="0D0D0D"/>
                </a:highlight>
                <a:latin typeface="Inconsolata"/>
              </a:rPr>
              <a:t>rlVM</a:t>
            </a:r>
            <a:r>
              <a:rPr lang="en-US" sz="2000" i="1" dirty="0">
                <a:solidFill>
                  <a:srgbClr val="F8F8F2"/>
                </a:solidFill>
                <a:highlight>
                  <a:srgbClr val="0D0D0D"/>
                </a:highlight>
                <a:latin typeface="Inconsolata"/>
              </a:rPr>
              <a:t> </a:t>
            </a:r>
            <a:r>
              <a:rPr lang="en-US" sz="2000" i="1" dirty="0">
                <a:solidFill>
                  <a:srgbClr val="F92672"/>
                </a:solidFill>
                <a:highlight>
                  <a:srgbClr val="0D0D0D"/>
                </a:highlight>
                <a:latin typeface="Inconsolata"/>
              </a:rPr>
              <a:t>= new </a:t>
            </a:r>
            <a:r>
              <a:rPr lang="en-US" sz="2000" i="1" dirty="0" err="1">
                <a:solidFill>
                  <a:srgbClr val="F8F8F2"/>
                </a:solidFill>
                <a:highlight>
                  <a:srgbClr val="0D0D0D"/>
                </a:highlight>
                <a:latin typeface="Inconsolata"/>
              </a:rPr>
              <a:t>RestaurantListVM</a:t>
            </a:r>
            <a:r>
              <a:rPr lang="en-US" sz="2000" i="1"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p>
          <a:p>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rlVM.attr</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"states"</a:t>
            </a:r>
            <a:r>
              <a:rPr lang="en-US" sz="2000" dirty="0">
                <a:solidFill>
                  <a:srgbClr val="F8F8F2"/>
                </a:solidFill>
                <a:highlight>
                  <a:srgbClr val="0D0D0D"/>
                </a:highlight>
                <a:latin typeface="Inconsolata"/>
              </a:rPr>
              <a:t>).then(</a:t>
            </a:r>
            <a:r>
              <a:rPr lang="en-US" sz="2000" i="1" dirty="0">
                <a:solidFill>
                  <a:srgbClr val="66D9EF"/>
                </a:solidFill>
                <a:highlight>
                  <a:srgbClr val="0D0D0D"/>
                </a:highlight>
                <a:latin typeface="Inconsolata"/>
              </a:rPr>
              <a:t>function</a:t>
            </a:r>
            <a:r>
              <a:rPr lang="en-US" sz="2000" i="1" dirty="0">
                <a:solidFill>
                  <a:srgbClr val="F8F8F2"/>
                </a:solidFill>
                <a:highlight>
                  <a:srgbClr val="0D0D0D"/>
                </a:highlight>
                <a:latin typeface="Inconsolata"/>
              </a:rPr>
              <a:t>(</a:t>
            </a:r>
            <a:r>
              <a:rPr lang="en-US" sz="2000" i="1" dirty="0" err="1">
                <a:solidFill>
                  <a:srgbClr val="FD971F"/>
                </a:solidFill>
                <a:highlight>
                  <a:srgbClr val="0D0D0D"/>
                </a:highlight>
                <a:latin typeface="Inconsolata"/>
              </a:rPr>
              <a:t>vmStates</a:t>
            </a:r>
            <a:r>
              <a:rPr lang="en-US" sz="2000" i="1"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QUnit.deepEqual</a:t>
            </a:r>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vmStates.attr</a:t>
            </a:r>
            <a:r>
              <a:rPr lang="en-US" sz="2000" dirty="0">
                <a:solidFill>
                  <a:srgbClr val="F8F8F2"/>
                </a:solidFill>
                <a:highlight>
                  <a:srgbClr val="0D0D0D"/>
                </a:highlight>
                <a:latin typeface="Inconsolata"/>
              </a:rPr>
              <a:t>(), states, </a:t>
            </a:r>
            <a:r>
              <a:rPr lang="en-US" sz="2000" dirty="0">
                <a:solidFill>
                  <a:srgbClr val="FFEE99"/>
                </a:solidFill>
                <a:highlight>
                  <a:srgbClr val="0D0D0D"/>
                </a:highlight>
                <a:latin typeface="Inconsolata"/>
              </a:rPr>
              <a:t>"Got states"</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endParaRPr lang="en-US" sz="2000" dirty="0" smtClean="0">
              <a:solidFill>
                <a:srgbClr val="F8F8F2"/>
              </a:solidFill>
              <a:highlight>
                <a:srgbClr val="0D0D0D"/>
              </a:highlight>
              <a:latin typeface="Inconsolata"/>
            </a:endParaRPr>
          </a:p>
          <a:p>
            <a:r>
              <a:rPr lang="en-US" sz="2000" dirty="0" smtClean="0">
                <a:solidFill>
                  <a:srgbClr val="F8F8F2"/>
                </a:solidFill>
                <a:highlight>
                  <a:srgbClr val="0D0D0D"/>
                </a:highlight>
                <a:latin typeface="Inconsolata"/>
              </a:rPr>
              <a:t>	});</a:t>
            </a:r>
          </a:p>
          <a:p>
            <a:endParaRPr lang="en-US" sz="2000" dirty="0">
              <a:solidFill>
                <a:srgbClr val="F8F8F2"/>
              </a:solidFill>
              <a:highlight>
                <a:srgbClr val="0D0D0D"/>
              </a:highlight>
              <a:latin typeface="Inconsolata"/>
            </a:endParaRPr>
          </a:p>
          <a:p>
            <a:endParaRPr lang="en-US" sz="2000" dirty="0" smtClean="0">
              <a:solidFill>
                <a:srgbClr val="F8F8F2"/>
              </a:solidFill>
              <a:highlight>
                <a:srgbClr val="1D1D1D"/>
              </a:highlight>
              <a:latin typeface="Inconsolata"/>
            </a:endParaRPr>
          </a:p>
          <a:p>
            <a:r>
              <a:rPr lang="en-US" sz="2000" dirty="0" smtClean="0">
                <a:solidFill>
                  <a:srgbClr val="F8F8F2"/>
                </a:solidFill>
                <a:highlight>
                  <a:srgbClr val="1D1D1D"/>
                </a:highlight>
                <a:latin typeface="Inconsolata"/>
              </a:rPr>
              <a:t>}</a:t>
            </a:r>
            <a:r>
              <a:rPr lang="en-US" sz="2000" dirty="0">
                <a:solidFill>
                  <a:srgbClr val="F8F8F2"/>
                </a:solidFill>
                <a:highlight>
                  <a:srgbClr val="1D1D1D"/>
                </a:highlight>
                <a:latin typeface="Inconsolata"/>
              </a:rPr>
              <a:t>);</a:t>
            </a:r>
            <a:endParaRPr lang="en-US" sz="2000" dirty="0">
              <a:solidFill>
                <a:srgbClr val="F8F8F2"/>
              </a:solidFill>
              <a:highlight>
                <a:srgbClr val="0D0D0D"/>
              </a:highlight>
              <a:latin typeface="Inconsolata"/>
            </a:endParaRPr>
          </a:p>
          <a:p>
            <a:endParaRPr lang="en-US" sz="2000" dirty="0">
              <a:solidFill>
                <a:srgbClr val="F8F8F2"/>
              </a:solidFill>
              <a:highlight>
                <a:srgbClr val="0D0D0D"/>
              </a:highlight>
              <a:latin typeface="Inconsolata"/>
            </a:endParaRPr>
          </a:p>
          <a:p>
            <a:endParaRPr lang="en-US" sz="2000" dirty="0"/>
          </a:p>
        </p:txBody>
      </p:sp>
    </p:spTree>
    <p:extLst>
      <p:ext uri="{BB962C8B-B14F-4D97-AF65-F5344CB8AC3E}">
        <p14:creationId xmlns:p14="http://schemas.microsoft.com/office/powerpoint/2010/main" val="348149974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5093502"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a:latin typeface="Inconsolata"/>
                <a:cs typeface="Inconsolata"/>
              </a:rPr>
              <a:t>list_test.js</a:t>
            </a:r>
            <a:endParaRPr lang="en-US" sz="1900" dirty="0">
              <a:latin typeface="Inconsolata"/>
              <a:cs typeface="Inconsolata"/>
            </a:endParaRPr>
          </a:p>
        </p:txBody>
      </p:sp>
      <p:sp>
        <p:nvSpPr>
          <p:cNvPr id="7" name="Multiply 6"/>
          <p:cNvSpPr/>
          <p:nvPr/>
        </p:nvSpPr>
        <p:spPr>
          <a:xfrm>
            <a:off x="4902145"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4" name="Rectangle 3"/>
          <p:cNvSpPr/>
          <p:nvPr/>
        </p:nvSpPr>
        <p:spPr>
          <a:xfrm>
            <a:off x="0" y="510216"/>
            <a:ext cx="9144000" cy="4633283"/>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err="1">
                <a:solidFill>
                  <a:srgbClr val="F8F8F2"/>
                </a:solidFill>
                <a:highlight>
                  <a:srgbClr val="0D0D0D"/>
                </a:highlight>
                <a:latin typeface="Inconsolata"/>
              </a:rPr>
              <a:t>QU</a:t>
            </a:r>
            <a:r>
              <a:rPr lang="en-US" sz="1900" dirty="0" err="1">
                <a:solidFill>
                  <a:srgbClr val="F8F8F2"/>
                </a:solidFill>
                <a:highlight>
                  <a:srgbClr val="0D0D0D"/>
                </a:highlight>
                <a:latin typeface="Inconsolata"/>
              </a:rPr>
              <a:t>nit.asyncTest</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"basics"</a:t>
            </a:r>
            <a:r>
              <a:rPr lang="en-US" sz="1900" dirty="0">
                <a:solidFill>
                  <a:srgbClr val="F8F8F2"/>
                </a:solidFill>
                <a:highlight>
                  <a:srgbClr val="0D0D0D"/>
                </a:highlight>
                <a:latin typeface="Inconsolata"/>
              </a:rPr>
              <a:t>, </a:t>
            </a:r>
            <a:r>
              <a:rPr lang="en-US" sz="1900" i="1" dirty="0">
                <a:solidFill>
                  <a:srgbClr val="66D9EF"/>
                </a:solidFill>
                <a:highlight>
                  <a:srgbClr val="0D0D0D"/>
                </a:highlight>
                <a:latin typeface="Inconsolata"/>
              </a:rPr>
              <a:t>function</a:t>
            </a:r>
            <a:r>
              <a:rPr lang="en-US" sz="1900" i="1" dirty="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	</a:t>
            </a:r>
          </a:p>
          <a:p>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rlVM.attr</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"states"</a:t>
            </a:r>
            <a:r>
              <a:rPr lang="en-US" sz="1900" dirty="0">
                <a:solidFill>
                  <a:srgbClr val="F8F8F2"/>
                </a:solidFill>
                <a:highlight>
                  <a:srgbClr val="0D0D0D"/>
                </a:highlight>
                <a:latin typeface="Inconsolata"/>
              </a:rPr>
              <a:t>).then(</a:t>
            </a:r>
            <a:r>
              <a:rPr lang="en-US" sz="1900" i="1" dirty="0">
                <a:solidFill>
                  <a:srgbClr val="66D9EF"/>
                </a:solidFill>
                <a:highlight>
                  <a:srgbClr val="0D0D0D"/>
                </a:highlight>
                <a:latin typeface="Inconsolata"/>
              </a:rPr>
              <a:t>function</a:t>
            </a:r>
            <a:r>
              <a:rPr lang="en-US" sz="1900" i="1" dirty="0">
                <a:solidFill>
                  <a:srgbClr val="F8F8F2"/>
                </a:solidFill>
                <a:highlight>
                  <a:srgbClr val="0D0D0D"/>
                </a:highlight>
                <a:latin typeface="Inconsolata"/>
              </a:rPr>
              <a:t>(</a:t>
            </a:r>
            <a:r>
              <a:rPr lang="en-US" sz="1900" i="1" dirty="0" err="1">
                <a:solidFill>
                  <a:srgbClr val="FD971F"/>
                </a:solidFill>
                <a:highlight>
                  <a:srgbClr val="0D0D0D"/>
                </a:highlight>
                <a:latin typeface="Inconsolata"/>
              </a:rPr>
              <a:t>vmStates</a:t>
            </a:r>
            <a:r>
              <a:rPr lang="en-US" sz="1900" i="1"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QUnit.deepEqual</a:t>
            </a:r>
            <a:r>
              <a:rPr lang="en-US" sz="1900" dirty="0">
                <a:solidFill>
                  <a:srgbClr val="F8F8F2"/>
                </a:solidFill>
                <a:highlight>
                  <a:srgbClr val="0D0D0D"/>
                </a:highlight>
                <a:latin typeface="Inconsolata"/>
              </a:rPr>
              <a:t>(</a:t>
            </a:r>
            <a:r>
              <a:rPr lang="en-US" sz="1900" dirty="0" err="1">
                <a:solidFill>
                  <a:srgbClr val="F8F8F2"/>
                </a:solidFill>
                <a:highlight>
                  <a:srgbClr val="0D0D0D"/>
                </a:highlight>
                <a:latin typeface="Inconsolata"/>
              </a:rPr>
              <a:t>vmStates.attr</a:t>
            </a:r>
            <a:r>
              <a:rPr lang="en-US" sz="1900" dirty="0">
                <a:solidFill>
                  <a:srgbClr val="F8F8F2"/>
                </a:solidFill>
                <a:highlight>
                  <a:srgbClr val="0D0D0D"/>
                </a:highlight>
                <a:latin typeface="Inconsolata"/>
              </a:rPr>
              <a:t>(), states, </a:t>
            </a:r>
            <a:r>
              <a:rPr lang="en-US" sz="1900" dirty="0">
                <a:solidFill>
                  <a:srgbClr val="FFEE99"/>
                </a:solidFill>
                <a:highlight>
                  <a:srgbClr val="0D0D0D"/>
                </a:highlight>
                <a:latin typeface="Inconsolata"/>
              </a:rPr>
              <a:t>"Got states"</a:t>
            </a:r>
            <a:r>
              <a:rPr lang="en-US" sz="1900"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rlVM.attr</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a:t>
            </a:r>
            <a:r>
              <a:rPr lang="en-US" sz="1900" dirty="0" err="1">
                <a:solidFill>
                  <a:srgbClr val="FFEE99"/>
                </a:solidFill>
                <a:highlight>
                  <a:srgbClr val="0D0D0D"/>
                </a:highlight>
                <a:latin typeface="Inconsolata"/>
              </a:rPr>
              <a:t>state"</a:t>
            </a:r>
            <a:r>
              <a:rPr lang="en-US" sz="1900" dirty="0" err="1">
                <a:solidFill>
                  <a:srgbClr val="F8F8F2"/>
                </a:solidFill>
                <a:highlight>
                  <a:srgbClr val="0D0D0D"/>
                </a:highlight>
                <a:latin typeface="Inconsolata"/>
              </a:rPr>
              <a:t>,</a:t>
            </a:r>
            <a:r>
              <a:rPr lang="en-US" sz="1900" dirty="0" err="1">
                <a:solidFill>
                  <a:srgbClr val="FFEE99"/>
                </a:solidFill>
                <a:highlight>
                  <a:srgbClr val="0D0D0D"/>
                </a:highlight>
                <a:latin typeface="Inconsolata"/>
              </a:rPr>
              <a:t>"CA</a:t>
            </a:r>
            <a:r>
              <a:rPr lang="en-US" sz="1900" dirty="0">
                <a:solidFill>
                  <a:srgbClr val="FFEE99"/>
                </a:solidFill>
                <a:highlight>
                  <a:srgbClr val="0D0D0D"/>
                </a:highlight>
                <a:latin typeface="Inconsolata"/>
              </a:rPr>
              <a:t>"</a:t>
            </a:r>
            <a:r>
              <a:rPr lang="en-US" sz="1900"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a:t>
            </a:r>
            <a:r>
              <a:rPr lang="en-US" sz="1900" dirty="0" smtClean="0">
                <a:solidFill>
                  <a:srgbClr val="F8F8F2"/>
                </a:solidFill>
                <a:highlight>
                  <a:srgbClr val="0D0D0D"/>
                </a:highlight>
                <a:latin typeface="Inconsolata"/>
              </a:rPr>
              <a:t>;</a:t>
            </a:r>
          </a:p>
          <a:p>
            <a:endParaRPr lang="en-US" sz="1900" dirty="0">
              <a:solidFill>
                <a:srgbClr val="F8F8F2"/>
              </a:solidFill>
              <a:highlight>
                <a:srgbClr val="0D0D0D"/>
              </a:highlight>
              <a:latin typeface="Inconsolata"/>
            </a:endParaRPr>
          </a:p>
          <a:p>
            <a:r>
              <a:rPr lang="en-US" sz="1900" dirty="0" smtClean="0">
                <a:solidFill>
                  <a:srgbClr val="F8F8F2"/>
                </a:solidFill>
                <a:highlight>
                  <a:srgbClr val="0D0D0D"/>
                </a:highlight>
                <a:latin typeface="Inconsolata"/>
              </a:rPr>
              <a:t>   </a:t>
            </a:r>
            <a:r>
              <a:rPr lang="en-US" sz="1900" dirty="0" err="1" smtClean="0">
                <a:solidFill>
                  <a:srgbClr val="F8F8F2"/>
                </a:solidFill>
                <a:highlight>
                  <a:srgbClr val="0D0D0D"/>
                </a:highlight>
                <a:latin typeface="Inconsolata"/>
              </a:rPr>
              <a:t>rlVM.one</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"cities"</a:t>
            </a:r>
            <a:r>
              <a:rPr lang="en-US" sz="1900" dirty="0">
                <a:solidFill>
                  <a:srgbClr val="F8F8F2"/>
                </a:solidFill>
                <a:highlight>
                  <a:srgbClr val="0D0D0D"/>
                </a:highlight>
                <a:latin typeface="Inconsolata"/>
              </a:rPr>
              <a:t>, </a:t>
            </a:r>
            <a:r>
              <a:rPr lang="en-US" sz="1900" i="1" dirty="0">
                <a:solidFill>
                  <a:srgbClr val="66D9EF"/>
                </a:solidFill>
                <a:highlight>
                  <a:srgbClr val="0D0D0D"/>
                </a:highlight>
                <a:latin typeface="Inconsolata"/>
              </a:rPr>
              <a:t>function</a:t>
            </a:r>
            <a:r>
              <a:rPr lang="en-US" sz="1900" i="1" dirty="0" smtClean="0">
                <a:solidFill>
                  <a:srgbClr val="F8F8F2"/>
                </a:solidFill>
                <a:highlight>
                  <a:srgbClr val="0D0D0D"/>
                </a:highlight>
                <a:latin typeface="Inconsolata"/>
              </a:rPr>
              <a:t>( </a:t>
            </a:r>
            <a:r>
              <a:rPr lang="en-US" sz="1900" i="1" dirty="0" err="1" smtClean="0">
                <a:solidFill>
                  <a:srgbClr val="FD971F"/>
                </a:solidFill>
                <a:highlight>
                  <a:srgbClr val="0D0D0D"/>
                </a:highlight>
                <a:latin typeface="Inconsolata"/>
              </a:rPr>
              <a:t>ev</a:t>
            </a:r>
            <a:r>
              <a:rPr lang="en-US" sz="1900" i="1" dirty="0">
                <a:solidFill>
                  <a:srgbClr val="F8F8F2"/>
                </a:solidFill>
                <a:highlight>
                  <a:srgbClr val="0D0D0D"/>
                </a:highlight>
                <a:latin typeface="Inconsolata"/>
              </a:rPr>
              <a:t>, </a:t>
            </a:r>
            <a:r>
              <a:rPr lang="en-US" sz="1900" i="1" dirty="0" err="1" smtClean="0">
                <a:solidFill>
                  <a:srgbClr val="FD971F"/>
                </a:solidFill>
                <a:highlight>
                  <a:srgbClr val="0D0D0D"/>
                </a:highlight>
                <a:latin typeface="Inconsolata"/>
              </a:rPr>
              <a:t>citiesPromise</a:t>
            </a:r>
            <a:r>
              <a:rPr lang="en-US" sz="1900" i="1" dirty="0" smtClean="0">
                <a:solidFill>
                  <a:srgbClr val="FD971F"/>
                </a:solidFill>
                <a:highlight>
                  <a:srgbClr val="0D0D0D"/>
                </a:highlight>
                <a:latin typeface="Inconsolata"/>
              </a:rPr>
              <a:t> </a:t>
            </a:r>
            <a:r>
              <a:rPr lang="en-US" sz="1900" i="1" dirty="0" smtClean="0">
                <a:solidFill>
                  <a:srgbClr val="F8F8F2"/>
                </a:solidFill>
                <a:highlight>
                  <a:srgbClr val="0D0D0D"/>
                </a:highlight>
                <a:latin typeface="Inconsolata"/>
              </a:rPr>
              <a:t>) {</a:t>
            </a:r>
            <a:endParaRPr lang="en-US" sz="1900" i="1" dirty="0">
              <a:solidFill>
                <a:srgbClr val="F8F8F2"/>
              </a:solidFill>
              <a:highlight>
                <a:srgbClr val="0D0D0D"/>
              </a:highlight>
              <a:latin typeface="Inconsolata"/>
            </a:endParaRPr>
          </a:p>
          <a:p>
            <a:r>
              <a:rPr lang="en-US" sz="1900" dirty="0">
                <a:solidFill>
                  <a:srgbClr val="F8F8F2"/>
                </a:solidFill>
                <a:highlight>
                  <a:srgbClr val="0D0D0D"/>
                </a:highlight>
                <a:latin typeface="Inconsolata"/>
              </a:rPr>
              <a:t>		</a:t>
            </a:r>
            <a:r>
              <a:rPr lang="en-US" sz="1900" dirty="0" err="1" smtClean="0">
                <a:solidFill>
                  <a:srgbClr val="F8F8F2"/>
                </a:solidFill>
                <a:highlight>
                  <a:srgbClr val="0D0D0D"/>
                </a:highlight>
                <a:latin typeface="Inconsolata"/>
              </a:rPr>
              <a:t>citiesPromise.then</a:t>
            </a:r>
            <a:r>
              <a:rPr lang="en-US" sz="1900" dirty="0">
                <a:solidFill>
                  <a:srgbClr val="F8F8F2"/>
                </a:solidFill>
                <a:highlight>
                  <a:srgbClr val="0D0D0D"/>
                </a:highlight>
                <a:latin typeface="Inconsolata"/>
              </a:rPr>
              <a:t>(</a:t>
            </a:r>
            <a:r>
              <a:rPr lang="en-US" sz="1900" i="1" dirty="0">
                <a:solidFill>
                  <a:srgbClr val="66D9EF"/>
                </a:solidFill>
                <a:highlight>
                  <a:srgbClr val="0D0D0D"/>
                </a:highlight>
                <a:latin typeface="Inconsolata"/>
              </a:rPr>
              <a:t>function</a:t>
            </a:r>
            <a:r>
              <a:rPr lang="en-US" sz="1900" i="1" dirty="0" smtClean="0">
                <a:solidFill>
                  <a:srgbClr val="F8F8F2"/>
                </a:solidFill>
                <a:highlight>
                  <a:srgbClr val="0D0D0D"/>
                </a:highlight>
                <a:latin typeface="Inconsolata"/>
              </a:rPr>
              <a:t>( </a:t>
            </a:r>
            <a:r>
              <a:rPr lang="en-US" sz="1900" i="1" dirty="0" err="1" smtClean="0">
                <a:solidFill>
                  <a:srgbClr val="FD971F"/>
                </a:solidFill>
                <a:highlight>
                  <a:srgbClr val="0D0D0D"/>
                </a:highlight>
                <a:latin typeface="Inconsolata"/>
              </a:rPr>
              <a:t>vmCities</a:t>
            </a:r>
            <a:r>
              <a:rPr lang="en-US" sz="1900" i="1" dirty="0" smtClean="0">
                <a:solidFill>
                  <a:srgbClr val="FD971F"/>
                </a:solidFill>
                <a:highlight>
                  <a:srgbClr val="0D0D0D"/>
                </a:highlight>
                <a:latin typeface="Inconsolata"/>
              </a:rPr>
              <a:t> </a:t>
            </a:r>
            <a:r>
              <a:rPr lang="en-US" sz="1900" i="1" dirty="0" smtClean="0">
                <a:solidFill>
                  <a:srgbClr val="F8F8F2"/>
                </a:solidFill>
                <a:highlight>
                  <a:srgbClr val="0D0D0D"/>
                </a:highlight>
                <a:latin typeface="Inconsolata"/>
              </a:rPr>
              <a:t>) {</a:t>
            </a:r>
            <a:endParaRPr lang="en-US" sz="1900" i="1" dirty="0">
              <a:solidFill>
                <a:srgbClr val="F8F8F2"/>
              </a:solidFill>
              <a:highlight>
                <a:srgbClr val="0D0D0D"/>
              </a:highlight>
              <a:latin typeface="Inconsolata"/>
            </a:endParaRPr>
          </a:p>
          <a:p>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deepEqual</a:t>
            </a:r>
            <a:r>
              <a:rPr lang="en-US" sz="1900" dirty="0">
                <a:solidFill>
                  <a:srgbClr val="F8F8F2"/>
                </a:solidFill>
                <a:highlight>
                  <a:srgbClr val="0D0D0D"/>
                </a:highlight>
                <a:latin typeface="Inconsolata"/>
              </a:rPr>
              <a:t>(</a:t>
            </a:r>
            <a:r>
              <a:rPr lang="en-US" sz="1900" dirty="0" err="1">
                <a:solidFill>
                  <a:srgbClr val="F8F8F2"/>
                </a:solidFill>
                <a:highlight>
                  <a:srgbClr val="0D0D0D"/>
                </a:highlight>
                <a:latin typeface="Inconsolata"/>
              </a:rPr>
              <a:t>vmCities.attr</a:t>
            </a:r>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caCities</a:t>
            </a:r>
            <a:r>
              <a:rPr lang="en-US" sz="1900" dirty="0">
                <a:solidFill>
                  <a:srgbClr val="F8F8F2"/>
                </a:solidFill>
                <a:highlight>
                  <a:srgbClr val="0D0D0D"/>
                </a:highlight>
                <a:latin typeface="Inconsolata"/>
              </a:rPr>
              <a:t>, </a:t>
            </a:r>
            <a:r>
              <a:rPr lang="en-US" sz="1900" dirty="0">
                <a:solidFill>
                  <a:srgbClr val="FFEE99"/>
                </a:solidFill>
                <a:highlight>
                  <a:srgbClr val="0D0D0D"/>
                </a:highlight>
                <a:latin typeface="Inconsolata"/>
              </a:rPr>
              <a:t>"Got </a:t>
            </a:r>
            <a:r>
              <a:rPr lang="en-US" sz="1900" dirty="0" err="1">
                <a:solidFill>
                  <a:srgbClr val="FFEE99"/>
                </a:solidFill>
                <a:highlight>
                  <a:srgbClr val="0D0D0D"/>
                </a:highlight>
                <a:latin typeface="Inconsolata"/>
              </a:rPr>
              <a:t>ca</a:t>
            </a:r>
            <a:r>
              <a:rPr lang="en-US" sz="1900" dirty="0">
                <a:solidFill>
                  <a:srgbClr val="FFEE99"/>
                </a:solidFill>
                <a:highlight>
                  <a:srgbClr val="0D0D0D"/>
                </a:highlight>
                <a:latin typeface="Inconsolata"/>
              </a:rPr>
              <a:t> cities"</a:t>
            </a:r>
            <a:r>
              <a:rPr lang="en-US" sz="1900"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rlVM.attr</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"city"</a:t>
            </a:r>
            <a:r>
              <a:rPr lang="en-US" sz="1900" dirty="0">
                <a:solidFill>
                  <a:srgbClr val="F8F8F2"/>
                </a:solidFill>
                <a:highlight>
                  <a:srgbClr val="0D0D0D"/>
                </a:highlight>
                <a:latin typeface="Inconsolata"/>
              </a:rPr>
              <a:t>, </a:t>
            </a:r>
            <a:r>
              <a:rPr lang="en-US" sz="1900" dirty="0">
                <a:solidFill>
                  <a:srgbClr val="FFEE99"/>
                </a:solidFill>
                <a:highlight>
                  <a:srgbClr val="0D0D0D"/>
                </a:highlight>
                <a:latin typeface="Inconsolata"/>
              </a:rPr>
              <a:t>"</a:t>
            </a:r>
            <a:r>
              <a:rPr lang="en-US" sz="1900" dirty="0" err="1">
                <a:solidFill>
                  <a:srgbClr val="FFEE99"/>
                </a:solidFill>
                <a:highlight>
                  <a:srgbClr val="0D0D0D"/>
                </a:highlight>
                <a:latin typeface="Inconsolata"/>
              </a:rPr>
              <a:t>Casadina</a:t>
            </a:r>
            <a:r>
              <a:rPr lang="en-US" sz="1900" dirty="0">
                <a:solidFill>
                  <a:srgbClr val="FFEE99"/>
                </a:solidFill>
                <a:highlight>
                  <a:srgbClr val="0D0D0D"/>
                </a:highlight>
                <a:latin typeface="Inconsolata"/>
              </a:rPr>
              <a:t>"</a:t>
            </a:r>
            <a:r>
              <a:rPr lang="en-US" sz="1900"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a:t>
            </a:r>
          </a:p>
          <a:p>
            <a:r>
              <a:rPr lang="en-US" sz="1900" dirty="0">
                <a:solidFill>
                  <a:srgbClr val="F8F8F2"/>
                </a:solidFill>
                <a:highlight>
                  <a:srgbClr val="0D0D0D"/>
                </a:highlight>
                <a:latin typeface="Inconsolata"/>
              </a:rPr>
              <a:t>	});</a:t>
            </a:r>
            <a:endParaRPr lang="en-US" sz="1900" dirty="0" smtClean="0">
              <a:solidFill>
                <a:srgbClr val="F8F8F2"/>
              </a:solidFill>
              <a:highlight>
                <a:srgbClr val="1D1D1D"/>
              </a:highlight>
              <a:latin typeface="Inconsolata"/>
            </a:endParaRPr>
          </a:p>
          <a:p>
            <a:endParaRPr lang="en-US" sz="1900" dirty="0" smtClean="0">
              <a:solidFill>
                <a:srgbClr val="F8F8F2"/>
              </a:solidFill>
              <a:highlight>
                <a:srgbClr val="1D1D1D"/>
              </a:highlight>
              <a:latin typeface="Inconsolata"/>
            </a:endParaRPr>
          </a:p>
          <a:p>
            <a:r>
              <a:rPr lang="en-US" sz="1900" dirty="0">
                <a:solidFill>
                  <a:srgbClr val="F8F8F2"/>
                </a:solidFill>
                <a:highlight>
                  <a:srgbClr val="1D1D1D"/>
                </a:highlight>
                <a:latin typeface="Inconsolata"/>
              </a:rPr>
              <a:t>});</a:t>
            </a:r>
            <a:endParaRPr lang="en-US" sz="1900" dirty="0">
              <a:solidFill>
                <a:srgbClr val="F8F8F2"/>
              </a:solidFill>
              <a:highlight>
                <a:srgbClr val="0D0D0D"/>
              </a:highlight>
              <a:latin typeface="Inconsolata"/>
            </a:endParaRPr>
          </a:p>
          <a:p>
            <a:endParaRPr lang="en-US" sz="2000" dirty="0">
              <a:solidFill>
                <a:srgbClr val="F8F8F2"/>
              </a:solidFill>
              <a:highlight>
                <a:srgbClr val="0D0D0D"/>
              </a:highlight>
              <a:latin typeface="Inconsolata"/>
            </a:endParaRPr>
          </a:p>
          <a:p>
            <a:endParaRPr lang="en-US" sz="2000" dirty="0"/>
          </a:p>
        </p:txBody>
      </p:sp>
    </p:spTree>
    <p:extLst>
      <p:ext uri="{BB962C8B-B14F-4D97-AF65-F5344CB8AC3E}">
        <p14:creationId xmlns:p14="http://schemas.microsoft.com/office/powerpoint/2010/main" val="59126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5093502"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a:latin typeface="Inconsolata"/>
                <a:cs typeface="Inconsolata"/>
              </a:rPr>
              <a:t>list_test.js</a:t>
            </a:r>
            <a:endParaRPr lang="en-US" sz="1900" dirty="0">
              <a:latin typeface="Inconsolata"/>
              <a:cs typeface="Inconsolata"/>
            </a:endParaRPr>
          </a:p>
        </p:txBody>
      </p:sp>
      <p:sp>
        <p:nvSpPr>
          <p:cNvPr id="7" name="Multiply 6"/>
          <p:cNvSpPr/>
          <p:nvPr/>
        </p:nvSpPr>
        <p:spPr>
          <a:xfrm>
            <a:off x="4902145"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4" name="Rectangle 3"/>
          <p:cNvSpPr/>
          <p:nvPr/>
        </p:nvSpPr>
        <p:spPr>
          <a:xfrm>
            <a:off x="0" y="510216"/>
            <a:ext cx="9144000" cy="4719195"/>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1900" dirty="0" err="1">
                <a:solidFill>
                  <a:srgbClr val="F8F8F2"/>
                </a:solidFill>
                <a:highlight>
                  <a:srgbClr val="0D0D0D"/>
                </a:highlight>
                <a:latin typeface="Inconsolata"/>
              </a:rPr>
              <a:t>QUnit.asyncTest</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"basics"</a:t>
            </a:r>
            <a:r>
              <a:rPr lang="en-US" sz="1900" dirty="0">
                <a:solidFill>
                  <a:srgbClr val="F8F8F2"/>
                </a:solidFill>
                <a:highlight>
                  <a:srgbClr val="0D0D0D"/>
                </a:highlight>
                <a:latin typeface="Inconsolata"/>
              </a:rPr>
              <a:t>, </a:t>
            </a:r>
            <a:r>
              <a:rPr lang="en-US" sz="1900" i="1" dirty="0">
                <a:solidFill>
                  <a:srgbClr val="66D9EF"/>
                </a:solidFill>
                <a:highlight>
                  <a:srgbClr val="0D0D0D"/>
                </a:highlight>
                <a:latin typeface="Inconsolata"/>
              </a:rPr>
              <a:t>function</a:t>
            </a:r>
            <a:r>
              <a:rPr lang="en-US" sz="1900" i="1" dirty="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	</a:t>
            </a:r>
          </a:p>
          <a:p>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rlVM.one</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"restaurants"</a:t>
            </a:r>
            <a:r>
              <a:rPr lang="en-US" sz="1900" dirty="0">
                <a:solidFill>
                  <a:srgbClr val="F8F8F2"/>
                </a:solidFill>
                <a:highlight>
                  <a:srgbClr val="0D0D0D"/>
                </a:highlight>
                <a:latin typeface="Inconsolata"/>
              </a:rPr>
              <a:t>, </a:t>
            </a:r>
            <a:r>
              <a:rPr lang="en-US" sz="1900" i="1" dirty="0">
                <a:solidFill>
                  <a:srgbClr val="66D9EF"/>
                </a:solidFill>
                <a:highlight>
                  <a:srgbClr val="0D0D0D"/>
                </a:highlight>
                <a:latin typeface="Inconsolata"/>
              </a:rPr>
              <a:t>function</a:t>
            </a:r>
            <a:r>
              <a:rPr lang="en-US" sz="1900" i="1" dirty="0">
                <a:solidFill>
                  <a:srgbClr val="F8F8F2"/>
                </a:solidFill>
                <a:highlight>
                  <a:srgbClr val="0D0D0D"/>
                </a:highlight>
                <a:latin typeface="Inconsolata"/>
              </a:rPr>
              <a:t>(</a:t>
            </a:r>
            <a:r>
              <a:rPr lang="en-US" sz="1900" i="1" dirty="0" err="1">
                <a:solidFill>
                  <a:srgbClr val="FD971F"/>
                </a:solidFill>
                <a:highlight>
                  <a:srgbClr val="0D0D0D"/>
                </a:highlight>
                <a:latin typeface="Inconsolata"/>
              </a:rPr>
              <a:t>ev</a:t>
            </a:r>
            <a:r>
              <a:rPr lang="en-US" sz="1900" i="1" dirty="0">
                <a:solidFill>
                  <a:srgbClr val="F8F8F2"/>
                </a:solidFill>
                <a:highlight>
                  <a:srgbClr val="0D0D0D"/>
                </a:highlight>
                <a:latin typeface="Inconsolata"/>
              </a:rPr>
              <a:t>, </a:t>
            </a:r>
            <a:r>
              <a:rPr lang="en-US" sz="1900" i="1" dirty="0" err="1">
                <a:solidFill>
                  <a:srgbClr val="FD971F"/>
                </a:solidFill>
                <a:highlight>
                  <a:srgbClr val="0D0D0D"/>
                </a:highlight>
                <a:latin typeface="Inconsolata"/>
              </a:rPr>
              <a:t>restaurantsPromise</a:t>
            </a:r>
            <a:r>
              <a:rPr lang="en-US" sz="1900" i="1"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restaurantsPromise.then</a:t>
            </a:r>
            <a:r>
              <a:rPr lang="en-US" sz="1900" dirty="0">
                <a:solidFill>
                  <a:srgbClr val="F8F8F2"/>
                </a:solidFill>
                <a:highlight>
                  <a:srgbClr val="0D0D0D"/>
                </a:highlight>
                <a:latin typeface="Inconsolata"/>
              </a:rPr>
              <a:t>(</a:t>
            </a:r>
            <a:r>
              <a:rPr lang="en-US" sz="1900" i="1" dirty="0">
                <a:solidFill>
                  <a:srgbClr val="66D9EF"/>
                </a:solidFill>
                <a:highlight>
                  <a:srgbClr val="0D0D0D"/>
                </a:highlight>
                <a:latin typeface="Inconsolata"/>
              </a:rPr>
              <a:t>function</a:t>
            </a:r>
            <a:r>
              <a:rPr lang="en-US" sz="1900" i="1" dirty="0">
                <a:solidFill>
                  <a:srgbClr val="F8F8F2"/>
                </a:solidFill>
                <a:highlight>
                  <a:srgbClr val="0D0D0D"/>
                </a:highlight>
                <a:latin typeface="Inconsolata"/>
              </a:rPr>
              <a:t>(</a:t>
            </a:r>
            <a:r>
              <a:rPr lang="en-US" sz="1900" i="1" dirty="0" err="1">
                <a:solidFill>
                  <a:srgbClr val="FD971F"/>
                </a:solidFill>
                <a:highlight>
                  <a:srgbClr val="0D0D0D"/>
                </a:highlight>
                <a:latin typeface="Inconsolata"/>
              </a:rPr>
              <a:t>vmRestaurants</a:t>
            </a:r>
            <a:r>
              <a:rPr lang="en-US" sz="1900" i="1"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deepEqual</a:t>
            </a:r>
            <a:r>
              <a:rPr lang="en-US" sz="1900" dirty="0">
                <a:solidFill>
                  <a:srgbClr val="F8F8F2"/>
                </a:solidFill>
                <a:highlight>
                  <a:srgbClr val="0D0D0D"/>
                </a:highlight>
                <a:latin typeface="Inconsolata"/>
              </a:rPr>
              <a:t>(</a:t>
            </a:r>
            <a:r>
              <a:rPr lang="en-US" sz="1900" dirty="0" err="1">
                <a:solidFill>
                  <a:srgbClr val="F8F8F2"/>
                </a:solidFill>
                <a:highlight>
                  <a:srgbClr val="0D0D0D"/>
                </a:highlight>
                <a:latin typeface="Inconsolata"/>
              </a:rPr>
              <a:t>vmRestaurants.attr</a:t>
            </a:r>
            <a:r>
              <a:rPr lang="en-US" sz="1900" dirty="0">
                <a:solidFill>
                  <a:srgbClr val="F8F8F2"/>
                </a:solidFill>
                <a:highlight>
                  <a:srgbClr val="0D0D0D"/>
                </a:highlight>
                <a:latin typeface="Inconsolata"/>
              </a:rPr>
              <a:t>(), </a:t>
            </a:r>
            <a:r>
              <a:rPr lang="en-US" sz="1900" dirty="0" err="1" smtClean="0">
                <a:solidFill>
                  <a:srgbClr val="F8F8F2"/>
                </a:solidFill>
                <a:highlight>
                  <a:srgbClr val="0D0D0D"/>
                </a:highlight>
                <a:latin typeface="Inconsolata"/>
              </a:rPr>
              <a:t>casadinaRestaurants</a:t>
            </a:r>
            <a:r>
              <a:rPr lang="en-US" sz="1900" dirty="0" smtClean="0">
                <a:solidFill>
                  <a:srgbClr val="F8F8F2"/>
                </a:solidFill>
                <a:highlight>
                  <a:srgbClr val="0D0D0D"/>
                </a:highlight>
                <a:latin typeface="Inconsolata"/>
              </a:rPr>
              <a:t>);</a:t>
            </a:r>
          </a:p>
          <a:p>
            <a:endParaRPr lang="en-US" sz="1900" dirty="0">
              <a:solidFill>
                <a:srgbClr val="F8F8F2"/>
              </a:solidFill>
              <a:highlight>
                <a:srgbClr val="0D0D0D"/>
              </a:highlight>
              <a:latin typeface="Inconsolata"/>
            </a:endParaRPr>
          </a:p>
          <a:p>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rlVM.attr</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a:t>
            </a:r>
            <a:r>
              <a:rPr lang="en-US" sz="1900" dirty="0" err="1">
                <a:solidFill>
                  <a:srgbClr val="FFEE99"/>
                </a:solidFill>
                <a:highlight>
                  <a:srgbClr val="0D0D0D"/>
                </a:highlight>
                <a:latin typeface="Inconsolata"/>
              </a:rPr>
              <a:t>state"</a:t>
            </a:r>
            <a:r>
              <a:rPr lang="en-US" sz="1900" dirty="0" err="1">
                <a:solidFill>
                  <a:srgbClr val="F8F8F2"/>
                </a:solidFill>
                <a:highlight>
                  <a:srgbClr val="0D0D0D"/>
                </a:highlight>
                <a:latin typeface="Inconsolata"/>
              </a:rPr>
              <a:t>,</a:t>
            </a:r>
            <a:r>
              <a:rPr lang="en-US" sz="1900" dirty="0" err="1">
                <a:solidFill>
                  <a:srgbClr val="FFEE99"/>
                </a:solidFill>
                <a:highlight>
                  <a:srgbClr val="0D0D0D"/>
                </a:highlight>
                <a:latin typeface="Inconsolata"/>
              </a:rPr>
              <a:t>"NT</a:t>
            </a:r>
            <a:r>
              <a:rPr lang="en-US" sz="1900" dirty="0">
                <a:solidFill>
                  <a:srgbClr val="FFEE99"/>
                </a:solidFill>
                <a:highlight>
                  <a:srgbClr val="0D0D0D"/>
                </a:highlight>
                <a:latin typeface="Inconsolata"/>
              </a:rPr>
              <a:t>"</a:t>
            </a:r>
            <a:r>
              <a:rPr lang="en-US" sz="1900" dirty="0">
                <a:solidFill>
                  <a:srgbClr val="F8F8F2"/>
                </a:solidFill>
                <a:highlight>
                  <a:srgbClr val="0D0D0D"/>
                </a:highlight>
                <a:latin typeface="Inconsolata"/>
              </a:rPr>
              <a:t>)</a:t>
            </a:r>
            <a:r>
              <a:rPr lang="en-US" sz="1900" dirty="0" smtClean="0">
                <a:solidFill>
                  <a:srgbClr val="F8F8F2"/>
                </a:solidFill>
                <a:highlight>
                  <a:srgbClr val="0D0D0D"/>
                </a:highlight>
                <a:latin typeface="Inconsolata"/>
              </a:rPr>
              <a:t>;</a:t>
            </a:r>
            <a:r>
              <a:rPr lang="en-US" sz="1900" dirty="0">
                <a:solidFill>
                  <a:srgbClr val="F8F8F2"/>
                </a:solidFill>
                <a:highlight>
                  <a:srgbClr val="0D0D0D"/>
                </a:highlight>
                <a:latin typeface="Inconsolata"/>
              </a:rPr>
              <a:t>			</a:t>
            </a:r>
          </a:p>
          <a:p>
            <a:r>
              <a:rPr lang="en-US" sz="1900" dirty="0">
                <a:solidFill>
                  <a:srgbClr val="F8F8F2"/>
                </a:solidFill>
                <a:highlight>
                  <a:srgbClr val="0D0D0D"/>
                </a:highlight>
                <a:latin typeface="Inconsolata"/>
              </a:rPr>
              <a:t>			</a:t>
            </a:r>
            <a:r>
              <a:rPr lang="en-US" sz="1900" dirty="0" smtClean="0">
                <a:solidFill>
                  <a:srgbClr val="F8F8F2"/>
                </a:solidFill>
                <a:highlight>
                  <a:srgbClr val="0D0D0D"/>
                </a:highlight>
                <a:latin typeface="Inconsolata"/>
              </a:rPr>
              <a:t>ok( !</a:t>
            </a:r>
            <a:r>
              <a:rPr lang="en-US" sz="1900" dirty="0" err="1" smtClean="0">
                <a:solidFill>
                  <a:srgbClr val="F8F8F2"/>
                </a:solidFill>
                <a:highlight>
                  <a:srgbClr val="0D0D0D"/>
                </a:highlight>
                <a:latin typeface="Inconsolata"/>
              </a:rPr>
              <a:t>rlVM.attr</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a:t>
            </a:r>
            <a:r>
              <a:rPr lang="en-US" sz="1900" dirty="0" smtClean="0">
                <a:solidFill>
                  <a:srgbClr val="FFEE99"/>
                </a:solidFill>
                <a:highlight>
                  <a:srgbClr val="0D0D0D"/>
                </a:highlight>
                <a:latin typeface="Inconsolata"/>
              </a:rPr>
              <a:t>city"</a:t>
            </a:r>
            <a:r>
              <a:rPr lang="en-US" sz="1900" dirty="0" smtClean="0">
                <a:solidFill>
                  <a:srgbClr val="F8F8F2"/>
                </a:solidFill>
                <a:highlight>
                  <a:srgbClr val="0D0D0D"/>
                </a:highlight>
                <a:latin typeface="Inconsolata"/>
              </a:rPr>
              <a:t>), </a:t>
            </a:r>
            <a:r>
              <a:rPr lang="en-US" sz="1900" dirty="0">
                <a:solidFill>
                  <a:srgbClr val="FFEE99"/>
                </a:solidFill>
                <a:highlight>
                  <a:srgbClr val="0D0D0D"/>
                </a:highlight>
                <a:latin typeface="Inconsolata"/>
              </a:rPr>
              <a:t>"city selection removed" </a:t>
            </a:r>
            <a:r>
              <a:rPr lang="en-US" sz="1900" dirty="0">
                <a:solidFill>
                  <a:srgbClr val="F8F8F2"/>
                </a:solidFill>
                <a:highlight>
                  <a:srgbClr val="0D0D0D"/>
                </a:highlight>
                <a:latin typeface="Inconsolata"/>
              </a:rPr>
              <a:t>)</a:t>
            </a:r>
            <a:r>
              <a:rPr lang="en-US" sz="1900" dirty="0" smtClean="0">
                <a:solidFill>
                  <a:srgbClr val="F8F8F2"/>
                </a:solidFill>
                <a:highlight>
                  <a:srgbClr val="0D0D0D"/>
                </a:highlight>
                <a:latin typeface="Inconsolata"/>
              </a:rPr>
              <a:t>;</a:t>
            </a:r>
            <a:endParaRPr lang="en-US" sz="1900" dirty="0">
              <a:solidFill>
                <a:srgbClr val="F8F8F2"/>
              </a:solidFill>
              <a:highlight>
                <a:srgbClr val="0D0D0D"/>
              </a:highlight>
              <a:latin typeface="Inconsolata"/>
            </a:endParaRPr>
          </a:p>
          <a:p>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rlVM.attr</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"cities"</a:t>
            </a:r>
            <a:r>
              <a:rPr lang="en-US" sz="1900" dirty="0">
                <a:solidFill>
                  <a:srgbClr val="F8F8F2"/>
                </a:solidFill>
                <a:highlight>
                  <a:srgbClr val="0D0D0D"/>
                </a:highlight>
                <a:latin typeface="Inconsolata"/>
              </a:rPr>
              <a:t>).then(</a:t>
            </a:r>
            <a:r>
              <a:rPr lang="en-US" sz="1900" i="1" dirty="0">
                <a:solidFill>
                  <a:srgbClr val="66D9EF"/>
                </a:solidFill>
                <a:highlight>
                  <a:srgbClr val="0D0D0D"/>
                </a:highlight>
                <a:latin typeface="Inconsolata"/>
              </a:rPr>
              <a:t>function</a:t>
            </a:r>
            <a:r>
              <a:rPr lang="en-US" sz="1900" i="1" dirty="0">
                <a:solidFill>
                  <a:srgbClr val="F8F8F2"/>
                </a:solidFill>
                <a:highlight>
                  <a:srgbClr val="0D0D0D"/>
                </a:highlight>
                <a:latin typeface="Inconsolata"/>
              </a:rPr>
              <a:t>(</a:t>
            </a:r>
            <a:r>
              <a:rPr lang="en-US" sz="1900" i="1" dirty="0" err="1">
                <a:solidFill>
                  <a:srgbClr val="FD971F"/>
                </a:solidFill>
                <a:highlight>
                  <a:srgbClr val="0D0D0D"/>
                </a:highlight>
                <a:latin typeface="Inconsolata"/>
              </a:rPr>
              <a:t>vmCities</a:t>
            </a:r>
            <a:r>
              <a:rPr lang="en-US" sz="1900" i="1"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a:t>
            </a:r>
            <a:r>
              <a:rPr lang="en-US" sz="1900" dirty="0" err="1">
                <a:solidFill>
                  <a:srgbClr val="F8F8F2"/>
                </a:solidFill>
                <a:highlight>
                  <a:srgbClr val="0D0D0D"/>
                </a:highlight>
                <a:latin typeface="Inconsolata"/>
              </a:rPr>
              <a:t>deepEqual</a:t>
            </a:r>
            <a:r>
              <a:rPr lang="en-US" sz="1900" dirty="0">
                <a:solidFill>
                  <a:srgbClr val="F8F8F2"/>
                </a:solidFill>
                <a:highlight>
                  <a:srgbClr val="0D0D0D"/>
                </a:highlight>
                <a:latin typeface="Inconsolata"/>
              </a:rPr>
              <a:t>(</a:t>
            </a:r>
            <a:r>
              <a:rPr lang="en-US" sz="1900" dirty="0" err="1">
                <a:solidFill>
                  <a:srgbClr val="F8F8F2"/>
                </a:solidFill>
                <a:highlight>
                  <a:srgbClr val="0D0D0D"/>
                </a:highlight>
                <a:latin typeface="Inconsolata"/>
              </a:rPr>
              <a:t>vmCities.attr</a:t>
            </a:r>
            <a:r>
              <a:rPr lang="en-US" sz="1900" dirty="0">
                <a:solidFill>
                  <a:srgbClr val="F8F8F2"/>
                </a:solidFill>
                <a:highlight>
                  <a:srgbClr val="0D0D0D"/>
                </a:highlight>
                <a:latin typeface="Inconsolata"/>
              </a:rPr>
              <a:t>(), </a:t>
            </a:r>
            <a:r>
              <a:rPr lang="en-US" sz="1900" dirty="0" err="1" smtClean="0">
                <a:solidFill>
                  <a:srgbClr val="F8F8F2"/>
                </a:solidFill>
                <a:highlight>
                  <a:srgbClr val="0D0D0D"/>
                </a:highlight>
                <a:latin typeface="Inconsolata"/>
              </a:rPr>
              <a:t>ntCities</a:t>
            </a:r>
            <a:r>
              <a:rPr lang="en-US" sz="1900" dirty="0" smtClean="0">
                <a:solidFill>
                  <a:srgbClr val="F8F8F2"/>
                </a:solidFill>
                <a:highlight>
                  <a:srgbClr val="0D0D0D"/>
                </a:highlight>
                <a:latin typeface="Inconsolata"/>
              </a:rPr>
              <a:t>)</a:t>
            </a:r>
            <a:r>
              <a:rPr lang="en-US" sz="1900" dirty="0">
                <a:solidFill>
                  <a:srgbClr val="F8F8F2"/>
                </a:solidFill>
                <a:highlight>
                  <a:srgbClr val="0D0D0D"/>
                </a:highlight>
                <a:latin typeface="Inconsolata"/>
              </a:rPr>
              <a:t>;</a:t>
            </a:r>
          </a:p>
          <a:p>
            <a:r>
              <a:rPr lang="hu-HU" sz="1900" dirty="0">
                <a:solidFill>
                  <a:srgbClr val="F8F8F2"/>
                </a:solidFill>
                <a:highlight>
                  <a:srgbClr val="0D0D0D"/>
                </a:highlight>
                <a:latin typeface="Inconsolata"/>
              </a:rPr>
              <a:t>				start();</a:t>
            </a:r>
          </a:p>
          <a:p>
            <a:r>
              <a:rPr lang="hu-HU" sz="1900" dirty="0">
                <a:solidFill>
                  <a:srgbClr val="F8F8F2"/>
                </a:solidFill>
                <a:highlight>
                  <a:srgbClr val="0D0D0D"/>
                </a:highlight>
                <a:latin typeface="Inconsolata"/>
              </a:rPr>
              <a:t>			});</a:t>
            </a:r>
          </a:p>
          <a:p>
            <a:r>
              <a:rPr lang="hu-HU" sz="1900" dirty="0">
                <a:solidFill>
                  <a:srgbClr val="F8F8F2"/>
                </a:solidFill>
                <a:highlight>
                  <a:srgbClr val="0D0D0D"/>
                </a:highlight>
                <a:latin typeface="Inconsolata"/>
              </a:rPr>
              <a:t>		});</a:t>
            </a:r>
          </a:p>
          <a:p>
            <a:r>
              <a:rPr lang="hu-HU" sz="1900" dirty="0">
                <a:solidFill>
                  <a:srgbClr val="F8F8F2"/>
                </a:solidFill>
                <a:highlight>
                  <a:srgbClr val="0D0D0D"/>
                </a:highlight>
                <a:latin typeface="Inconsolata"/>
              </a:rPr>
              <a:t>	});</a:t>
            </a:r>
            <a:endParaRPr lang="en-US" sz="1900" dirty="0" smtClean="0">
              <a:solidFill>
                <a:srgbClr val="F8F8F2"/>
              </a:solidFill>
              <a:highlight>
                <a:srgbClr val="1D1D1D"/>
              </a:highlight>
              <a:latin typeface="Inconsolata"/>
            </a:endParaRPr>
          </a:p>
          <a:p>
            <a:r>
              <a:rPr lang="en-US" sz="1900" dirty="0">
                <a:solidFill>
                  <a:srgbClr val="F8F8F2"/>
                </a:solidFill>
                <a:highlight>
                  <a:srgbClr val="1D1D1D"/>
                </a:highlight>
                <a:latin typeface="Inconsolata"/>
              </a:rPr>
              <a:t>});</a:t>
            </a:r>
            <a:endParaRPr lang="en-US" sz="1900" dirty="0">
              <a:solidFill>
                <a:srgbClr val="F8F8F2"/>
              </a:solidFill>
              <a:highlight>
                <a:srgbClr val="0D0D0D"/>
              </a:highlight>
              <a:latin typeface="Inconsolata"/>
            </a:endParaRPr>
          </a:p>
          <a:p>
            <a:endParaRPr lang="en-US" sz="1900" dirty="0">
              <a:solidFill>
                <a:srgbClr val="F8F8F2"/>
              </a:solidFill>
              <a:highlight>
                <a:srgbClr val="0D0D0D"/>
              </a:highlight>
              <a:latin typeface="Inconsolata"/>
            </a:endParaRPr>
          </a:p>
          <a:p>
            <a:endParaRPr lang="en-US" sz="1900" dirty="0"/>
          </a:p>
        </p:txBody>
      </p:sp>
    </p:spTree>
    <p:extLst>
      <p:ext uri="{BB962C8B-B14F-4D97-AF65-F5344CB8AC3E}">
        <p14:creationId xmlns:p14="http://schemas.microsoft.com/office/powerpoint/2010/main" val="16767432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Testable </a:t>
            </a:r>
            <a:r>
              <a:rPr lang="en-US" dirty="0" err="1" smtClean="0"/>
              <a:t>ViewModels</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Identify values that represent the state</a:t>
            </a:r>
          </a:p>
          <a:p>
            <a:pPr marL="514350" indent="-514350">
              <a:buAutoNum type="arabicPeriod"/>
            </a:pPr>
            <a:r>
              <a:rPr lang="en-US" dirty="0" smtClean="0"/>
              <a:t>Test the </a:t>
            </a:r>
            <a:r>
              <a:rPr lang="en-US" dirty="0" err="1" smtClean="0"/>
              <a:t>ViewModel</a:t>
            </a:r>
            <a:endParaRPr lang="en-US" dirty="0" smtClean="0"/>
          </a:p>
          <a:p>
            <a:pPr marL="514350" indent="-514350">
              <a:buAutoNum type="arabicPeriod"/>
            </a:pPr>
            <a:r>
              <a:rPr lang="en-US" dirty="0" smtClean="0"/>
              <a:t>Write the </a:t>
            </a:r>
            <a:r>
              <a:rPr lang="en-US" dirty="0" err="1" smtClean="0"/>
              <a:t>ViewModel</a:t>
            </a:r>
            <a:endParaRPr lang="en-US" dirty="0"/>
          </a:p>
        </p:txBody>
      </p:sp>
    </p:spTree>
    <p:extLst>
      <p:ext uri="{BB962C8B-B14F-4D97-AF65-F5344CB8AC3E}">
        <p14:creationId xmlns:p14="http://schemas.microsoft.com/office/powerpoint/2010/main" val="55372491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4502978"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smtClean="0">
                <a:latin typeface="Inconsolata"/>
                <a:cs typeface="Inconsolata"/>
              </a:rPr>
              <a:t>list.js</a:t>
            </a:r>
            <a:endParaRPr lang="en-US" sz="1900" dirty="0">
              <a:latin typeface="Inconsolata"/>
              <a:cs typeface="Inconsolata"/>
            </a:endParaRPr>
          </a:p>
        </p:txBody>
      </p:sp>
      <p:sp>
        <p:nvSpPr>
          <p:cNvPr id="7" name="Multiply 6"/>
          <p:cNvSpPr/>
          <p:nvPr/>
        </p:nvSpPr>
        <p:spPr>
          <a:xfrm>
            <a:off x="4311623"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Inconsolata"/>
              <a:cs typeface="Inconsolata"/>
            </a:endParaRPr>
          </a:p>
        </p:txBody>
      </p:sp>
      <p:sp>
        <p:nvSpPr>
          <p:cNvPr id="4" name="Rectangle 3"/>
          <p:cNvSpPr/>
          <p:nvPr/>
        </p:nvSpPr>
        <p:spPr>
          <a:xfrm>
            <a:off x="0" y="510216"/>
            <a:ext cx="9144000" cy="4633283"/>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1900" dirty="0">
                <a:solidFill>
                  <a:srgbClr val="F92672"/>
                </a:solidFill>
                <a:highlight>
                  <a:srgbClr val="1D1D1D"/>
                </a:highlight>
                <a:latin typeface="Inconsolata"/>
              </a:rPr>
              <a:t>import </a:t>
            </a:r>
            <a:r>
              <a:rPr lang="en-US" sz="1900" dirty="0">
                <a:solidFill>
                  <a:srgbClr val="F8F8F2"/>
                </a:solidFill>
                <a:highlight>
                  <a:srgbClr val="1D1D1D"/>
                </a:highlight>
                <a:latin typeface="Inconsolata"/>
              </a:rPr>
              <a:t>Map from </a:t>
            </a:r>
            <a:r>
              <a:rPr lang="en-US" sz="1900" dirty="0">
                <a:solidFill>
                  <a:srgbClr val="FFEE99"/>
                </a:solidFill>
                <a:highlight>
                  <a:srgbClr val="1D1D1D"/>
                </a:highlight>
                <a:latin typeface="Inconsolata"/>
              </a:rPr>
              <a:t>'can/map/'</a:t>
            </a:r>
            <a:r>
              <a:rPr lang="en-US" sz="1900" dirty="0" smtClean="0">
                <a:solidFill>
                  <a:srgbClr val="F8F8F2"/>
                </a:solidFill>
                <a:highlight>
                  <a:srgbClr val="1D1D1D"/>
                </a:highlight>
                <a:latin typeface="Inconsolata"/>
              </a:rPr>
              <a:t>;</a:t>
            </a:r>
          </a:p>
          <a:p>
            <a:endParaRPr lang="en-US" sz="1900" dirty="0">
              <a:solidFill>
                <a:srgbClr val="F8F8F2"/>
              </a:solidFill>
              <a:highlight>
                <a:srgbClr val="0D0D0D"/>
              </a:highlight>
              <a:latin typeface="Inconsolata"/>
            </a:endParaRPr>
          </a:p>
          <a:p>
            <a:r>
              <a:rPr lang="en-US" sz="1900" dirty="0">
                <a:solidFill>
                  <a:srgbClr val="F92672"/>
                </a:solidFill>
                <a:highlight>
                  <a:srgbClr val="0D0D0D"/>
                </a:highlight>
                <a:latin typeface="Inconsolata"/>
              </a:rPr>
              <a:t>export </a:t>
            </a:r>
            <a:r>
              <a:rPr lang="en-US" sz="1900" i="1" dirty="0" err="1">
                <a:solidFill>
                  <a:srgbClr val="66D9EF"/>
                </a:solidFill>
                <a:highlight>
                  <a:srgbClr val="0D0D0D"/>
                </a:highlight>
                <a:latin typeface="Inconsolata"/>
              </a:rPr>
              <a:t>const</a:t>
            </a:r>
            <a:r>
              <a:rPr lang="en-US" sz="1900" i="1" dirty="0">
                <a:solidFill>
                  <a:srgbClr val="66D9EF"/>
                </a:solidFill>
                <a:highlight>
                  <a:srgbClr val="0D0D0D"/>
                </a:highlight>
                <a:latin typeface="Inconsolata"/>
              </a:rPr>
              <a:t> </a:t>
            </a:r>
            <a:r>
              <a:rPr lang="en-US" sz="1900" i="1" dirty="0" err="1">
                <a:solidFill>
                  <a:srgbClr val="F8F8F2"/>
                </a:solidFill>
                <a:highlight>
                  <a:srgbClr val="0D0D0D"/>
                </a:highlight>
                <a:latin typeface="Inconsolata"/>
              </a:rPr>
              <a:t>ViewModel</a:t>
            </a:r>
            <a:r>
              <a:rPr lang="en-US" sz="1900" i="1" dirty="0">
                <a:solidFill>
                  <a:srgbClr val="F8F8F2"/>
                </a:solidFill>
                <a:highlight>
                  <a:srgbClr val="0D0D0D"/>
                </a:highlight>
                <a:latin typeface="Inconsolata"/>
              </a:rPr>
              <a:t> </a:t>
            </a:r>
            <a:r>
              <a:rPr lang="en-US" sz="1900" i="1" dirty="0">
                <a:solidFill>
                  <a:srgbClr val="F92672"/>
                </a:solidFill>
                <a:highlight>
                  <a:srgbClr val="0D0D0D"/>
                </a:highlight>
                <a:latin typeface="Inconsolata"/>
              </a:rPr>
              <a:t>= </a:t>
            </a:r>
            <a:r>
              <a:rPr lang="en-US" sz="1900" i="1" dirty="0" err="1">
                <a:solidFill>
                  <a:srgbClr val="F8F8F2"/>
                </a:solidFill>
                <a:highlight>
                  <a:srgbClr val="0D0D0D"/>
                </a:highlight>
                <a:latin typeface="Inconsolata"/>
              </a:rPr>
              <a:t>Map.extend</a:t>
            </a:r>
            <a:r>
              <a:rPr lang="en-US" sz="1900" i="1" dirty="0">
                <a:solidFill>
                  <a:srgbClr val="F8F8F2"/>
                </a:solidFill>
                <a:highlight>
                  <a:srgbClr val="0D0D0D"/>
                </a:highlight>
                <a:latin typeface="Inconsolata"/>
              </a:rPr>
              <a:t>(</a:t>
            </a:r>
            <a:r>
              <a:rPr lang="en-US" sz="1900" i="1" dirty="0" smtClean="0">
                <a:solidFill>
                  <a:srgbClr val="F8F8F2"/>
                </a:solidFill>
                <a:highlight>
                  <a:srgbClr val="0D0D0D"/>
                </a:highlight>
                <a:latin typeface="Inconsolata"/>
              </a:rPr>
              <a:t>{</a:t>
            </a:r>
          </a:p>
          <a:p>
            <a:r>
              <a:rPr lang="en-US" sz="1900" i="1" dirty="0" smtClean="0">
                <a:solidFill>
                  <a:srgbClr val="F8F8F2"/>
                </a:solidFill>
                <a:highlight>
                  <a:srgbClr val="0D0D0D"/>
                </a:highlight>
                <a:latin typeface="Inconsolata"/>
              </a:rPr>
              <a:t>  </a:t>
            </a:r>
            <a:r>
              <a:rPr lang="en-US" sz="1900" dirty="0" smtClean="0">
                <a:solidFill>
                  <a:srgbClr val="F8F8F2"/>
                </a:solidFill>
                <a:highlight>
                  <a:srgbClr val="0D0D0D"/>
                </a:highlight>
                <a:latin typeface="Inconsolata"/>
              </a:rPr>
              <a:t>define</a:t>
            </a:r>
            <a:r>
              <a:rPr lang="en-US" sz="1900" dirty="0">
                <a:solidFill>
                  <a:srgbClr val="F8F8F2"/>
                </a:solidFill>
                <a:highlight>
                  <a:srgbClr val="0D0D0D"/>
                </a:highlight>
                <a:latin typeface="Inconsolata"/>
              </a:rPr>
              <a:t>: </a:t>
            </a:r>
            <a:r>
              <a:rPr lang="en-US" sz="1900" dirty="0" smtClean="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a:t>
            </a:r>
            <a:r>
              <a:rPr lang="en-US" sz="1900" dirty="0">
                <a:solidFill>
                  <a:srgbClr val="F8F8F2"/>
                </a:solidFill>
                <a:highlight>
                  <a:srgbClr val="0D0D0D"/>
                </a:highlight>
                <a:latin typeface="Inconsolata"/>
              </a:rPr>
              <a:t>states: {</a:t>
            </a:r>
          </a:p>
          <a:p>
            <a:r>
              <a:rPr lang="fi-FI" sz="1900" dirty="0">
                <a:solidFill>
                  <a:srgbClr val="F8F8F2"/>
                </a:solidFill>
                <a:highlight>
                  <a:srgbClr val="0D0D0D"/>
                </a:highlight>
                <a:latin typeface="Inconsolata"/>
              </a:rPr>
              <a:t>      </a:t>
            </a:r>
            <a:r>
              <a:rPr lang="fi-FI" sz="1900" dirty="0" err="1">
                <a:solidFill>
                  <a:srgbClr val="F8F8F2"/>
                </a:solidFill>
                <a:highlight>
                  <a:srgbClr val="0D0D0D"/>
                </a:highlight>
                <a:latin typeface="Inconsolata"/>
              </a:rPr>
              <a:t>value</a:t>
            </a:r>
            <a:r>
              <a:rPr lang="fi-FI" sz="1900" dirty="0">
                <a:solidFill>
                  <a:srgbClr val="F8F8F2"/>
                </a:solidFill>
                <a:highlight>
                  <a:srgbClr val="0D0D0D"/>
                </a:highlight>
                <a:latin typeface="Inconsolata"/>
              </a:rPr>
              <a:t>() {</a:t>
            </a:r>
          </a:p>
          <a:p>
            <a:r>
              <a:rPr lang="fi-FI" sz="1900" dirty="0">
                <a:solidFill>
                  <a:srgbClr val="F8F8F2"/>
                </a:solidFill>
                <a:highlight>
                  <a:srgbClr val="0D0D0D"/>
                </a:highlight>
                <a:latin typeface="Inconsolata"/>
              </a:rPr>
              <a:t>        </a:t>
            </a:r>
            <a:r>
              <a:rPr lang="fi-FI" sz="1900" dirty="0" err="1">
                <a:solidFill>
                  <a:srgbClr val="F92672"/>
                </a:solidFill>
                <a:highlight>
                  <a:srgbClr val="0D0D0D"/>
                </a:highlight>
                <a:latin typeface="Inconsolata"/>
              </a:rPr>
              <a:t>return</a:t>
            </a:r>
            <a:r>
              <a:rPr lang="fi-FI" sz="1900" dirty="0">
                <a:solidFill>
                  <a:srgbClr val="F92672"/>
                </a:solidFill>
                <a:highlight>
                  <a:srgbClr val="0D0D0D"/>
                </a:highlight>
                <a:latin typeface="Inconsolata"/>
              </a:rPr>
              <a:t> </a:t>
            </a:r>
            <a:r>
              <a:rPr lang="fi-FI" sz="1900" dirty="0" err="1">
                <a:solidFill>
                  <a:srgbClr val="F8F8F2"/>
                </a:solidFill>
                <a:highlight>
                  <a:srgbClr val="0D0D0D"/>
                </a:highlight>
                <a:latin typeface="Inconsolata"/>
              </a:rPr>
              <a:t>State.findAll</a:t>
            </a:r>
            <a:r>
              <a:rPr lang="fi-FI" sz="1900" dirty="0">
                <a:solidFill>
                  <a:srgbClr val="F8F8F2"/>
                </a:solidFill>
                <a:highlight>
                  <a:srgbClr val="0D0D0D"/>
                </a:highlight>
                <a:latin typeface="Inconsolata"/>
              </a:rPr>
              <a:t>({});</a:t>
            </a:r>
          </a:p>
          <a:p>
            <a:r>
              <a:rPr lang="fi-FI" sz="1900" dirty="0">
                <a:solidFill>
                  <a:srgbClr val="F8F8F2"/>
                </a:solidFill>
                <a:highlight>
                  <a:srgbClr val="0D0D0D"/>
                </a:highlight>
                <a:latin typeface="Inconsolata"/>
              </a:rPr>
              <a:t>      }</a:t>
            </a:r>
          </a:p>
          <a:p>
            <a:r>
              <a:rPr lang="fi-FI" sz="1900" dirty="0">
                <a:solidFill>
                  <a:srgbClr val="F8F8F2"/>
                </a:solidFill>
                <a:highlight>
                  <a:srgbClr val="0D0D0D"/>
                </a:highlight>
                <a:latin typeface="Inconsolata"/>
              </a:rPr>
              <a:t>    </a:t>
            </a:r>
            <a:r>
              <a:rPr lang="fi-FI" sz="1900" dirty="0" smtClean="0">
                <a:solidFill>
                  <a:srgbClr val="F8F8F2"/>
                </a:solidFill>
                <a:highlight>
                  <a:srgbClr val="0D0D0D"/>
                </a:highlight>
                <a:latin typeface="Inconsolata"/>
              </a:rPr>
              <a:t>}</a:t>
            </a:r>
          </a:p>
          <a:p>
            <a:endParaRPr lang="fi-FI" sz="1900" u="sng" dirty="0">
              <a:solidFill>
                <a:srgbClr val="F8F8F2"/>
              </a:solidFill>
              <a:highlight>
                <a:srgbClr val="0D0D0D"/>
              </a:highlight>
              <a:latin typeface="Inconsolata"/>
            </a:endParaRPr>
          </a:p>
          <a:p>
            <a:endParaRPr lang="fi-FI" sz="1900" u="sng" dirty="0" smtClean="0">
              <a:solidFill>
                <a:srgbClr val="F8F8F2"/>
              </a:solidFill>
              <a:highlight>
                <a:srgbClr val="0D0D0D"/>
              </a:highlight>
              <a:latin typeface="Inconsolata"/>
            </a:endParaRPr>
          </a:p>
          <a:p>
            <a:endParaRPr lang="en-US" sz="1900" dirty="0" smtClean="0">
              <a:solidFill>
                <a:srgbClr val="F8F8F2"/>
              </a:solidFill>
              <a:highlight>
                <a:srgbClr val="0D0D0D"/>
              </a:highlight>
              <a:latin typeface="Inconsolata"/>
            </a:endParaRPr>
          </a:p>
          <a:p>
            <a:endParaRPr lang="en-US" sz="1900" dirty="0" smtClean="0">
              <a:solidFill>
                <a:srgbClr val="F8F8F2"/>
              </a:solidFill>
              <a:highlight>
                <a:srgbClr val="0D0D0D"/>
              </a:highlight>
              <a:latin typeface="Inconsolata"/>
            </a:endParaRPr>
          </a:p>
          <a:p>
            <a:r>
              <a:rPr lang="en-US" sz="1900" dirty="0" smtClean="0">
                <a:solidFill>
                  <a:srgbClr val="F8F8F2"/>
                </a:solidFill>
                <a:highlight>
                  <a:srgbClr val="0D0D0D"/>
                </a:highlight>
                <a:latin typeface="Inconsolata"/>
              </a:rPr>
              <a:t>  }</a:t>
            </a:r>
            <a:endParaRPr lang="en-US" sz="1900" dirty="0">
              <a:solidFill>
                <a:srgbClr val="F8F8F2"/>
              </a:solidFill>
              <a:highlight>
                <a:srgbClr val="0D0D0D"/>
              </a:highlight>
              <a:latin typeface="Inconsolata"/>
            </a:endParaRPr>
          </a:p>
          <a:p>
            <a:r>
              <a:rPr lang="en-US" sz="1900" dirty="0" smtClean="0">
                <a:solidFill>
                  <a:srgbClr val="F8F8F2"/>
                </a:solidFill>
                <a:highlight>
                  <a:srgbClr val="0D0D0D"/>
                </a:highlight>
                <a:latin typeface="Inconsolata"/>
              </a:rPr>
              <a:t>}</a:t>
            </a:r>
            <a:r>
              <a:rPr lang="en-US" sz="1900" dirty="0">
                <a:solidFill>
                  <a:srgbClr val="F8F8F2"/>
                </a:solidFill>
                <a:highlight>
                  <a:srgbClr val="0D0D0D"/>
                </a:highlight>
                <a:latin typeface="Inconsolata"/>
              </a:rPr>
              <a:t>);</a:t>
            </a:r>
            <a:endParaRPr lang="en-US" sz="1900" dirty="0"/>
          </a:p>
        </p:txBody>
      </p:sp>
    </p:spTree>
    <p:extLst>
      <p:ext uri="{BB962C8B-B14F-4D97-AF65-F5344CB8AC3E}">
        <p14:creationId xmlns:p14="http://schemas.microsoft.com/office/powerpoint/2010/main" val="200951569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1900"/>
          </a:p>
        </p:txBody>
      </p:sp>
      <p:sp>
        <p:nvSpPr>
          <p:cNvPr id="6" name="Round Same Side Corner Rectangle 5"/>
          <p:cNvSpPr/>
          <p:nvPr/>
        </p:nvSpPr>
        <p:spPr>
          <a:xfrm>
            <a:off x="83684" y="79556"/>
            <a:ext cx="4502978"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smtClean="0">
                <a:latin typeface="Inconsolata"/>
                <a:cs typeface="Inconsolata"/>
              </a:rPr>
              <a:t>list.js</a:t>
            </a:r>
            <a:endParaRPr lang="en-US" sz="1900" dirty="0">
              <a:latin typeface="Inconsolata"/>
              <a:cs typeface="Inconsolata"/>
            </a:endParaRPr>
          </a:p>
        </p:txBody>
      </p:sp>
      <p:sp>
        <p:nvSpPr>
          <p:cNvPr id="7" name="Multiply 6"/>
          <p:cNvSpPr/>
          <p:nvPr/>
        </p:nvSpPr>
        <p:spPr>
          <a:xfrm>
            <a:off x="4311623"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99"/>
            <a:ext cx="9144000" cy="4633902"/>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1900" dirty="0" smtClean="0">
                <a:solidFill>
                  <a:srgbClr val="F92672"/>
                </a:solidFill>
                <a:highlight>
                  <a:srgbClr val="0D0D0D"/>
                </a:highlight>
                <a:latin typeface="Inconsolata"/>
              </a:rPr>
              <a:t> </a:t>
            </a:r>
            <a:r>
              <a:rPr lang="en-US" sz="1900" dirty="0" smtClean="0">
                <a:solidFill>
                  <a:srgbClr val="F8F8F2"/>
                </a:solidFill>
                <a:highlight>
                  <a:srgbClr val="0D0D0D"/>
                </a:highlight>
                <a:latin typeface="Inconsolata"/>
              </a:rPr>
              <a:t>define</a:t>
            </a:r>
            <a:r>
              <a:rPr lang="en-US" sz="1900" dirty="0">
                <a:solidFill>
                  <a:srgbClr val="F8F8F2"/>
                </a:solidFill>
                <a:highlight>
                  <a:srgbClr val="0D0D0D"/>
                </a:highlight>
                <a:latin typeface="Inconsolata"/>
              </a:rPr>
              <a:t>: </a:t>
            </a:r>
            <a:r>
              <a:rPr lang="en-US" sz="1900" dirty="0" smtClean="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states: { … </a:t>
            </a:r>
            <a:r>
              <a:rPr lang="fi-FI" sz="1900" dirty="0" smtClean="0">
                <a:solidFill>
                  <a:srgbClr val="F8F8F2"/>
                </a:solidFill>
                <a:highlight>
                  <a:srgbClr val="0D0D0D"/>
                </a:highlight>
                <a:latin typeface="Inconsolata"/>
              </a:rPr>
              <a:t>}</a:t>
            </a:r>
            <a:r>
              <a:rPr lang="en-US" sz="1900" dirty="0" smtClean="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state: {</a:t>
            </a:r>
          </a:p>
          <a:p>
            <a:r>
              <a:rPr lang="en-US" sz="1900" dirty="0" smtClean="0">
                <a:solidFill>
                  <a:srgbClr val="F8F8F2"/>
                </a:solidFill>
                <a:highlight>
                  <a:srgbClr val="0D0D0D"/>
                </a:highlight>
                <a:latin typeface="Inconsolata"/>
              </a:rPr>
              <a:t>      set() {</a:t>
            </a:r>
          </a:p>
          <a:p>
            <a:r>
              <a:rPr lang="en-US" sz="1900" dirty="0" smtClean="0">
                <a:solidFill>
                  <a:srgbClr val="F8F8F2"/>
                </a:solidFill>
                <a:highlight>
                  <a:srgbClr val="0D0D0D"/>
                </a:highlight>
                <a:latin typeface="Inconsolata"/>
              </a:rPr>
              <a:t>        </a:t>
            </a:r>
            <a:r>
              <a:rPr lang="en-US" sz="1900" dirty="0" smtClean="0">
                <a:solidFill>
                  <a:srgbClr val="8C8C8C"/>
                </a:solidFill>
                <a:highlight>
                  <a:srgbClr val="0D0D0D"/>
                </a:highlight>
                <a:latin typeface="Inconsolata"/>
              </a:rPr>
              <a:t>// Remove the city when the state changes</a:t>
            </a:r>
          </a:p>
          <a:p>
            <a:r>
              <a:rPr lang="en-US" sz="1900" dirty="0" smtClean="0">
                <a:solidFill>
                  <a:srgbClr val="F8F8F2"/>
                </a:solidFill>
                <a:highlight>
                  <a:srgbClr val="0D0D0D"/>
                </a:highlight>
                <a:latin typeface="Inconsolata"/>
              </a:rPr>
              <a:t>        </a:t>
            </a:r>
            <a:r>
              <a:rPr lang="en-US" sz="1900" dirty="0" err="1" smtClean="0">
                <a:solidFill>
                  <a:srgbClr val="F8F8F2"/>
                </a:solidFill>
                <a:highlight>
                  <a:srgbClr val="0D0D0D"/>
                </a:highlight>
                <a:latin typeface="Inconsolata"/>
              </a:rPr>
              <a:t>this.removeAttr</a:t>
            </a:r>
            <a:r>
              <a:rPr lang="en-US" sz="1900" dirty="0" smtClean="0">
                <a:solidFill>
                  <a:srgbClr val="F8F8F2"/>
                </a:solidFill>
                <a:highlight>
                  <a:srgbClr val="0D0D0D"/>
                </a:highlight>
                <a:latin typeface="Inconsolata"/>
              </a:rPr>
              <a:t>(</a:t>
            </a:r>
            <a:r>
              <a:rPr lang="en-US" sz="1900" dirty="0" smtClean="0">
                <a:solidFill>
                  <a:srgbClr val="FFEE99"/>
                </a:solidFill>
                <a:highlight>
                  <a:srgbClr val="0D0D0D"/>
                </a:highlight>
                <a:latin typeface="Inconsolata"/>
              </a:rPr>
              <a:t>'city'</a:t>
            </a:r>
            <a:r>
              <a:rPr lang="en-US" sz="1900" dirty="0" smtClean="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a:t>
            </a:r>
          </a:p>
          <a:p>
            <a:r>
              <a:rPr lang="en-US" sz="1900" dirty="0" smtClean="0">
                <a:solidFill>
                  <a:srgbClr val="F8F8F2"/>
                </a:solidFill>
                <a:highlight>
                  <a:srgbClr val="0D0D0D"/>
                </a:highlight>
                <a:latin typeface="Inconsolata"/>
              </a:rPr>
              <a:t>    },</a:t>
            </a:r>
            <a:endParaRPr lang="fi-FI" sz="1900" dirty="0" smtClean="0">
              <a:solidFill>
                <a:srgbClr val="F8F8F2"/>
              </a:solidFill>
              <a:highlight>
                <a:srgbClr val="0D0D0D"/>
              </a:highlight>
              <a:latin typeface="Inconsolata"/>
            </a:endParaRPr>
          </a:p>
          <a:p>
            <a:r>
              <a:rPr lang="en-US" sz="1900" dirty="0" smtClean="0">
                <a:solidFill>
                  <a:srgbClr val="F8F8F2"/>
                </a:solidFill>
                <a:highlight>
                  <a:srgbClr val="0D0D0D"/>
                </a:highlight>
                <a:latin typeface="Inconsolata"/>
              </a:rPr>
              <a:t>    cities: {</a:t>
            </a:r>
          </a:p>
          <a:p>
            <a:r>
              <a:rPr lang="is-IS" sz="1900" dirty="0" smtClean="0">
                <a:solidFill>
                  <a:srgbClr val="F8F8F2"/>
                </a:solidFill>
                <a:highlight>
                  <a:srgbClr val="0D0D0D"/>
                </a:highlight>
                <a:latin typeface="Inconsolata"/>
              </a:rPr>
              <a:t>      get() {</a:t>
            </a:r>
          </a:p>
          <a:p>
            <a:r>
              <a:rPr lang="en-US" sz="1900" dirty="0" smtClean="0">
                <a:solidFill>
                  <a:srgbClr val="F8F8F2"/>
                </a:solidFill>
                <a:highlight>
                  <a:srgbClr val="0D0D0D"/>
                </a:highlight>
                <a:latin typeface="Inconsolata"/>
              </a:rPr>
              <a:t>        </a:t>
            </a:r>
            <a:r>
              <a:rPr lang="en-US" sz="1900" i="1" dirty="0" err="1" smtClean="0">
                <a:solidFill>
                  <a:srgbClr val="66D9EF"/>
                </a:solidFill>
                <a:highlight>
                  <a:srgbClr val="0D0D0D"/>
                </a:highlight>
                <a:latin typeface="Inconsolata"/>
              </a:rPr>
              <a:t>var</a:t>
            </a:r>
            <a:r>
              <a:rPr lang="en-US" sz="1900" i="1" dirty="0" smtClean="0">
                <a:solidFill>
                  <a:srgbClr val="66D9EF"/>
                </a:solidFill>
                <a:highlight>
                  <a:srgbClr val="0D0D0D"/>
                </a:highlight>
                <a:latin typeface="Inconsolata"/>
              </a:rPr>
              <a:t> </a:t>
            </a:r>
            <a:r>
              <a:rPr lang="en-US" sz="1900" i="1" dirty="0" smtClean="0">
                <a:solidFill>
                  <a:srgbClr val="F8F8F2"/>
                </a:solidFill>
                <a:highlight>
                  <a:srgbClr val="0D0D0D"/>
                </a:highlight>
                <a:latin typeface="Inconsolata"/>
              </a:rPr>
              <a:t>state </a:t>
            </a:r>
            <a:r>
              <a:rPr lang="en-US" sz="1900" i="1" dirty="0" smtClean="0">
                <a:solidFill>
                  <a:srgbClr val="F92672"/>
                </a:solidFill>
                <a:highlight>
                  <a:srgbClr val="0D0D0D"/>
                </a:highlight>
                <a:latin typeface="Inconsolata"/>
              </a:rPr>
              <a:t>= </a:t>
            </a:r>
            <a:r>
              <a:rPr lang="en-US" sz="1900" i="1" dirty="0" err="1" smtClean="0">
                <a:solidFill>
                  <a:srgbClr val="F8F8F2"/>
                </a:solidFill>
                <a:highlight>
                  <a:srgbClr val="0D0D0D"/>
                </a:highlight>
                <a:latin typeface="Inconsolata"/>
              </a:rPr>
              <a:t>this.attr</a:t>
            </a:r>
            <a:r>
              <a:rPr lang="en-US" sz="1900" i="1" dirty="0" smtClean="0">
                <a:solidFill>
                  <a:srgbClr val="F8F8F2"/>
                </a:solidFill>
                <a:highlight>
                  <a:srgbClr val="0D0D0D"/>
                </a:highlight>
                <a:latin typeface="Inconsolata"/>
              </a:rPr>
              <a:t>(</a:t>
            </a:r>
            <a:r>
              <a:rPr lang="en-US" sz="1900" i="1" dirty="0" smtClean="0">
                <a:solidFill>
                  <a:srgbClr val="FFEE99"/>
                </a:solidFill>
                <a:highlight>
                  <a:srgbClr val="0D0D0D"/>
                </a:highlight>
                <a:latin typeface="Inconsolata"/>
              </a:rPr>
              <a:t>'state'</a:t>
            </a:r>
            <a:r>
              <a:rPr lang="en-US" sz="1900" i="1" dirty="0" smtClean="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a:t>
            </a:r>
            <a:r>
              <a:rPr lang="en-US" sz="1900" dirty="0" smtClean="0">
                <a:solidFill>
                  <a:srgbClr val="F92672"/>
                </a:solidFill>
                <a:highlight>
                  <a:srgbClr val="0D0D0D"/>
                </a:highlight>
                <a:latin typeface="Inconsolata"/>
              </a:rPr>
              <a:t>return </a:t>
            </a:r>
            <a:r>
              <a:rPr lang="en-US" sz="1900" dirty="0" smtClean="0">
                <a:solidFill>
                  <a:srgbClr val="F8F8F2"/>
                </a:solidFill>
                <a:highlight>
                  <a:srgbClr val="0D0D0D"/>
                </a:highlight>
                <a:latin typeface="Inconsolata"/>
              </a:rPr>
              <a:t>state </a:t>
            </a:r>
            <a:r>
              <a:rPr lang="en-US" sz="1900" dirty="0" smtClean="0">
                <a:solidFill>
                  <a:srgbClr val="F92672"/>
                </a:solidFill>
                <a:highlight>
                  <a:srgbClr val="0D0D0D"/>
                </a:highlight>
                <a:latin typeface="Inconsolata"/>
              </a:rPr>
              <a:t>? </a:t>
            </a:r>
            <a:r>
              <a:rPr lang="en-US" sz="1900" dirty="0" err="1" smtClean="0">
                <a:solidFill>
                  <a:srgbClr val="F8F8F2"/>
                </a:solidFill>
                <a:highlight>
                  <a:srgbClr val="0D0D0D"/>
                </a:highlight>
                <a:latin typeface="Inconsolata"/>
              </a:rPr>
              <a:t>City.findAll</a:t>
            </a:r>
            <a:r>
              <a:rPr lang="en-US" sz="1900" dirty="0" smtClean="0">
                <a:solidFill>
                  <a:srgbClr val="F8F8F2"/>
                </a:solidFill>
                <a:highlight>
                  <a:srgbClr val="0D0D0D"/>
                </a:highlight>
                <a:latin typeface="Inconsolata"/>
              </a:rPr>
              <a:t>({ state }) </a:t>
            </a:r>
            <a:r>
              <a:rPr lang="en-US" sz="1900" dirty="0" smtClean="0">
                <a:solidFill>
                  <a:srgbClr val="F92672"/>
                </a:solidFill>
                <a:highlight>
                  <a:srgbClr val="0D0D0D"/>
                </a:highlight>
                <a:latin typeface="Inconsolata"/>
              </a:rPr>
              <a:t>:</a:t>
            </a:r>
            <a:r>
              <a:rPr lang="en-US" sz="1900" dirty="0" smtClean="0">
                <a:solidFill>
                  <a:srgbClr val="F8F8F2"/>
                </a:solidFill>
                <a:highlight>
                  <a:srgbClr val="0D0D0D"/>
                </a:highlight>
                <a:latin typeface="Inconsolata"/>
              </a:rPr>
              <a:t> </a:t>
            </a:r>
            <a:r>
              <a:rPr lang="en-US" sz="1900" dirty="0" smtClean="0">
                <a:solidFill>
                  <a:srgbClr val="FF80F4"/>
                </a:solidFill>
                <a:highlight>
                  <a:srgbClr val="0D0D0D"/>
                </a:highlight>
                <a:latin typeface="Inconsolata"/>
              </a:rPr>
              <a:t>null</a:t>
            </a:r>
            <a:r>
              <a:rPr lang="en-US" sz="1900" dirty="0" smtClean="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a:t>
            </a:r>
          </a:p>
          <a:p>
            <a:r>
              <a:rPr lang="en-US" sz="1900" dirty="0" smtClean="0">
                <a:solidFill>
                  <a:srgbClr val="F8F8F2"/>
                </a:solidFill>
                <a:highlight>
                  <a:srgbClr val="0D0D0D"/>
                </a:highlight>
                <a:latin typeface="Inconsolata"/>
              </a:rPr>
              <a:t>    }</a:t>
            </a:r>
          </a:p>
          <a:p>
            <a:r>
              <a:rPr lang="en-US" sz="1900" dirty="0" smtClean="0">
                <a:solidFill>
                  <a:srgbClr val="F8F8F2"/>
                </a:solidFill>
                <a:highlight>
                  <a:srgbClr val="0D0D0D"/>
                </a:highlight>
                <a:latin typeface="Inconsolata"/>
              </a:rPr>
              <a:t>  }</a:t>
            </a:r>
            <a:endParaRPr lang="en-US" sz="1900" dirty="0">
              <a:solidFill>
                <a:srgbClr val="F8F8F2"/>
              </a:solidFill>
              <a:highlight>
                <a:srgbClr val="0D0D0D"/>
              </a:highlight>
              <a:latin typeface="Inconsolata"/>
            </a:endParaRPr>
          </a:p>
        </p:txBody>
      </p:sp>
    </p:spTree>
    <p:extLst>
      <p:ext uri="{BB962C8B-B14F-4D97-AF65-F5344CB8AC3E}">
        <p14:creationId xmlns:p14="http://schemas.microsoft.com/office/powerpoint/2010/main" val="1674155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4502978"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smtClean="0">
                <a:latin typeface="Inconsolata"/>
                <a:cs typeface="Inconsolata"/>
              </a:rPr>
              <a:t>list.js</a:t>
            </a:r>
            <a:endParaRPr lang="en-US" sz="1900" dirty="0">
              <a:latin typeface="Inconsolata"/>
              <a:cs typeface="Inconsolata"/>
            </a:endParaRPr>
          </a:p>
        </p:txBody>
      </p:sp>
      <p:sp>
        <p:nvSpPr>
          <p:cNvPr id="7" name="Multiply 6"/>
          <p:cNvSpPr/>
          <p:nvPr/>
        </p:nvSpPr>
        <p:spPr>
          <a:xfrm>
            <a:off x="4311623"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1900" dirty="0" smtClean="0">
                <a:solidFill>
                  <a:srgbClr val="F92672"/>
                </a:solidFill>
                <a:highlight>
                  <a:srgbClr val="0D0D0D"/>
                </a:highlight>
                <a:latin typeface="Inconsolata"/>
              </a:rPr>
              <a:t>  </a:t>
            </a:r>
            <a:r>
              <a:rPr lang="en-US" sz="1900" dirty="0" smtClean="0">
                <a:solidFill>
                  <a:srgbClr val="F8F8F2"/>
                </a:solidFill>
                <a:highlight>
                  <a:srgbClr val="0D0D0D"/>
                </a:highlight>
                <a:latin typeface="Inconsolata"/>
              </a:rPr>
              <a:t>define</a:t>
            </a:r>
            <a:r>
              <a:rPr lang="en-US" sz="1900" dirty="0">
                <a:solidFill>
                  <a:srgbClr val="F8F8F2"/>
                </a:solidFill>
                <a:highlight>
                  <a:srgbClr val="0D0D0D"/>
                </a:highlight>
                <a:latin typeface="Inconsolata"/>
              </a:rPr>
              <a:t>: </a:t>
            </a:r>
            <a:r>
              <a:rPr lang="en-US" sz="1900" dirty="0" smtClean="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states: { … </a:t>
            </a:r>
            <a:r>
              <a:rPr lang="fi-FI" sz="1900" dirty="0" smtClean="0">
                <a:solidFill>
                  <a:srgbClr val="F8F8F2"/>
                </a:solidFill>
                <a:highlight>
                  <a:srgbClr val="0D0D0D"/>
                </a:highlight>
                <a:latin typeface="Inconsolata"/>
              </a:rPr>
              <a:t>}</a:t>
            </a:r>
            <a:r>
              <a:rPr lang="en-US" sz="1900" dirty="0" smtClean="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state: { … },</a:t>
            </a:r>
            <a:endParaRPr lang="fi-FI" sz="1900" dirty="0" smtClean="0">
              <a:solidFill>
                <a:srgbClr val="F8F8F2"/>
              </a:solidFill>
              <a:highlight>
                <a:srgbClr val="0D0D0D"/>
              </a:highlight>
              <a:latin typeface="Inconsolata"/>
            </a:endParaRPr>
          </a:p>
          <a:p>
            <a:r>
              <a:rPr lang="en-US" sz="1900" dirty="0" smtClean="0">
                <a:solidFill>
                  <a:srgbClr val="F8F8F2"/>
                </a:solidFill>
                <a:highlight>
                  <a:srgbClr val="0D0D0D"/>
                </a:highlight>
                <a:latin typeface="Inconsolata"/>
              </a:rPr>
              <a:t>    cities: { … }</a:t>
            </a:r>
            <a:r>
              <a:rPr lang="en-US" sz="1900" dirty="0">
                <a:solidFill>
                  <a:srgbClr val="F8F8F2"/>
                </a:solidFill>
                <a:highlight>
                  <a:srgbClr val="0D0D0D"/>
                </a:highlight>
                <a:latin typeface="Inconsolata"/>
              </a:rPr>
              <a:t> </a:t>
            </a:r>
            <a:r>
              <a:rPr lang="en-US" sz="1900" dirty="0" smtClean="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a:t>
            </a:r>
            <a:r>
              <a:rPr lang="en-US" sz="1900" dirty="0">
                <a:solidFill>
                  <a:srgbClr val="F8F8F2"/>
                </a:solidFill>
                <a:highlight>
                  <a:srgbClr val="0D0D0D"/>
                </a:highlight>
                <a:latin typeface="Inconsolata"/>
              </a:rPr>
              <a:t> city: </a:t>
            </a:r>
            <a:r>
              <a:rPr lang="en-US" sz="1900" dirty="0" smtClean="0">
                <a:solidFill>
                  <a:srgbClr val="F8F8F2"/>
                </a:solidFill>
                <a:highlight>
                  <a:srgbClr val="0D0D0D"/>
                </a:highlight>
                <a:latin typeface="Inconsolata"/>
              </a:rPr>
              <a:t>{ </a:t>
            </a:r>
            <a:r>
              <a:rPr lang="fi-FI" sz="1900" dirty="0" err="1" smtClean="0">
                <a:solidFill>
                  <a:srgbClr val="F8F8F2"/>
                </a:solidFill>
                <a:highlight>
                  <a:srgbClr val="0D0D0D"/>
                </a:highlight>
                <a:latin typeface="Inconsolata"/>
              </a:rPr>
              <a:t>value</a:t>
            </a:r>
            <a:r>
              <a:rPr lang="fi-FI" sz="1900" dirty="0">
                <a:solidFill>
                  <a:srgbClr val="F8F8F2"/>
                </a:solidFill>
                <a:highlight>
                  <a:srgbClr val="0D0D0D"/>
                </a:highlight>
                <a:latin typeface="Inconsolata"/>
              </a:rPr>
              <a:t>: </a:t>
            </a:r>
            <a:r>
              <a:rPr lang="fi-FI" sz="1900" dirty="0" err="1" smtClean="0">
                <a:solidFill>
                  <a:srgbClr val="FF80F4"/>
                </a:solidFill>
                <a:highlight>
                  <a:srgbClr val="0D0D0D"/>
                </a:highlight>
                <a:latin typeface="Inconsolata"/>
              </a:rPr>
              <a:t>null</a:t>
            </a:r>
            <a:r>
              <a:rPr lang="fi-FI" sz="1900" dirty="0" smtClean="0">
                <a:solidFill>
                  <a:srgbClr val="FF80F4"/>
                </a:solidFill>
                <a:highlight>
                  <a:srgbClr val="0D0D0D"/>
                </a:highlight>
                <a:latin typeface="Inconsolata"/>
              </a:rPr>
              <a:t> </a:t>
            </a:r>
            <a:r>
              <a:rPr lang="fi-FI" sz="1900" dirty="0" smtClean="0">
                <a:solidFill>
                  <a:srgbClr val="F8F8F2"/>
                </a:solidFill>
                <a:highlight>
                  <a:srgbClr val="0D0D0D"/>
                </a:highlight>
                <a:latin typeface="Inconsolata"/>
              </a:rPr>
              <a:t>}</a:t>
            </a:r>
            <a:r>
              <a:rPr lang="fi-FI" sz="1900" dirty="0">
                <a:solidFill>
                  <a:srgbClr val="F8F8F2"/>
                </a:solidFill>
                <a:highlight>
                  <a:srgbClr val="0D0D0D"/>
                </a:highlight>
                <a:latin typeface="Inconsolata"/>
              </a:rPr>
              <a:t>,</a:t>
            </a:r>
            <a:endParaRPr lang="en-US" sz="1900" dirty="0">
              <a:solidFill>
                <a:srgbClr val="F8F8F2"/>
              </a:solidFill>
              <a:highlight>
                <a:srgbClr val="0D0D0D"/>
              </a:highlight>
              <a:latin typeface="Inconsolata"/>
            </a:endParaRPr>
          </a:p>
          <a:p>
            <a:r>
              <a:rPr lang="en-US" sz="1900" dirty="0">
                <a:solidFill>
                  <a:srgbClr val="F8F8F2"/>
                </a:solidFill>
                <a:highlight>
                  <a:srgbClr val="0D0D0D"/>
                </a:highlight>
                <a:latin typeface="Inconsolata"/>
              </a:rPr>
              <a:t>    restaurants: {</a:t>
            </a:r>
          </a:p>
          <a:p>
            <a:r>
              <a:rPr lang="en-US" sz="1900" dirty="0">
                <a:solidFill>
                  <a:srgbClr val="F8F8F2"/>
                </a:solidFill>
                <a:highlight>
                  <a:srgbClr val="0D0D0D"/>
                </a:highlight>
                <a:latin typeface="Inconsolata"/>
              </a:rPr>
              <a:t>      get: </a:t>
            </a:r>
            <a:r>
              <a:rPr lang="en-US" sz="1900" dirty="0">
                <a:solidFill>
                  <a:srgbClr val="66D9EF"/>
                </a:solidFill>
                <a:highlight>
                  <a:srgbClr val="0D0D0D"/>
                </a:highlight>
                <a:latin typeface="Inconsolata"/>
              </a:rPr>
              <a:t>function</a:t>
            </a:r>
            <a:r>
              <a:rPr lang="en-US" sz="1900"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a:t>
            </a:r>
            <a:r>
              <a:rPr lang="en-US" sz="1900" dirty="0" err="1">
                <a:solidFill>
                  <a:srgbClr val="66D9EF"/>
                </a:solidFill>
                <a:highlight>
                  <a:srgbClr val="0D0D0D"/>
                </a:highlight>
                <a:latin typeface="Inconsolata"/>
              </a:rPr>
              <a:t>var</a:t>
            </a:r>
            <a:r>
              <a:rPr lang="en-US" sz="1900" dirty="0">
                <a:solidFill>
                  <a:srgbClr val="66D9EF"/>
                </a:solidFill>
                <a:highlight>
                  <a:srgbClr val="0D0D0D"/>
                </a:highlight>
                <a:latin typeface="Inconsolata"/>
              </a:rPr>
              <a:t> </a:t>
            </a:r>
            <a:r>
              <a:rPr lang="en-US" sz="1900" dirty="0">
                <a:solidFill>
                  <a:srgbClr val="F8F8F2"/>
                </a:solidFill>
                <a:highlight>
                  <a:srgbClr val="0D0D0D"/>
                </a:highlight>
                <a:latin typeface="Inconsolata"/>
              </a:rPr>
              <a:t>state </a:t>
            </a:r>
            <a:r>
              <a:rPr lang="en-US" sz="1900" dirty="0">
                <a:solidFill>
                  <a:srgbClr val="F92672"/>
                </a:solidFill>
                <a:highlight>
                  <a:srgbClr val="0D0D0D"/>
                </a:highlight>
                <a:latin typeface="Inconsolata"/>
              </a:rPr>
              <a:t>= </a:t>
            </a:r>
            <a:r>
              <a:rPr lang="en-US" sz="1900" dirty="0" err="1">
                <a:solidFill>
                  <a:srgbClr val="F8F8F2"/>
                </a:solidFill>
                <a:highlight>
                  <a:srgbClr val="0D0D0D"/>
                </a:highlight>
                <a:latin typeface="Inconsolata"/>
              </a:rPr>
              <a:t>this.attr</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'state'</a:t>
            </a:r>
            <a:r>
              <a:rPr lang="en-US" sz="1900" dirty="0">
                <a:solidFill>
                  <a:srgbClr val="F8F8F2"/>
                </a:solidFill>
                <a:highlight>
                  <a:srgbClr val="0D0D0D"/>
                </a:highlight>
                <a:latin typeface="Inconsolata"/>
              </a:rPr>
              <a:t>),</a:t>
            </a:r>
          </a:p>
          <a:p>
            <a:r>
              <a:rPr lang="en-US" sz="1900" dirty="0">
                <a:solidFill>
                  <a:srgbClr val="F8F8F2"/>
                </a:solidFill>
                <a:highlight>
                  <a:srgbClr val="0D0D0D"/>
                </a:highlight>
                <a:latin typeface="Inconsolata"/>
              </a:rPr>
              <a:t>            city </a:t>
            </a:r>
            <a:r>
              <a:rPr lang="en-US" sz="1900" dirty="0">
                <a:solidFill>
                  <a:srgbClr val="F92672"/>
                </a:solidFill>
                <a:highlight>
                  <a:srgbClr val="0D0D0D"/>
                </a:highlight>
                <a:latin typeface="Inconsolata"/>
              </a:rPr>
              <a:t>= </a:t>
            </a:r>
            <a:r>
              <a:rPr lang="en-US" sz="1900" dirty="0" err="1">
                <a:solidFill>
                  <a:srgbClr val="F8F8F2"/>
                </a:solidFill>
                <a:highlight>
                  <a:srgbClr val="0D0D0D"/>
                </a:highlight>
                <a:latin typeface="Inconsolata"/>
              </a:rPr>
              <a:t>this.attr</a:t>
            </a:r>
            <a:r>
              <a:rPr lang="en-US" sz="1900" dirty="0">
                <a:solidFill>
                  <a:srgbClr val="F8F8F2"/>
                </a:solidFill>
                <a:highlight>
                  <a:srgbClr val="0D0D0D"/>
                </a:highlight>
                <a:latin typeface="Inconsolata"/>
              </a:rPr>
              <a:t>(</a:t>
            </a:r>
            <a:r>
              <a:rPr lang="en-US" sz="1900" dirty="0">
                <a:solidFill>
                  <a:srgbClr val="FFEE99"/>
                </a:solidFill>
                <a:highlight>
                  <a:srgbClr val="0D0D0D"/>
                </a:highlight>
                <a:latin typeface="Inconsolata"/>
              </a:rPr>
              <a:t>'city'</a:t>
            </a:r>
            <a:r>
              <a:rPr lang="en-US" sz="1900" dirty="0">
                <a:solidFill>
                  <a:srgbClr val="F8F8F2"/>
                </a:solidFill>
                <a:highlight>
                  <a:srgbClr val="0D0D0D"/>
                </a:highlight>
                <a:latin typeface="Inconsolata"/>
              </a:rPr>
              <a:t>);</a:t>
            </a:r>
          </a:p>
          <a:p>
            <a:endParaRPr lang="en-US" sz="1900" dirty="0">
              <a:latin typeface="Inconsolata"/>
            </a:endParaRPr>
          </a:p>
          <a:p>
            <a:r>
              <a:rPr lang="en-US" sz="1900" dirty="0">
                <a:solidFill>
                  <a:srgbClr val="F8F8F2"/>
                </a:solidFill>
                <a:highlight>
                  <a:srgbClr val="0D0D0D"/>
                </a:highlight>
                <a:latin typeface="Inconsolata"/>
              </a:rPr>
              <a:t>        </a:t>
            </a:r>
            <a:r>
              <a:rPr lang="en-US" sz="1900" dirty="0">
                <a:solidFill>
                  <a:srgbClr val="F92672"/>
                </a:solidFill>
                <a:highlight>
                  <a:srgbClr val="0D0D0D"/>
                </a:highlight>
                <a:latin typeface="Inconsolata"/>
              </a:rPr>
              <a:t>return </a:t>
            </a:r>
            <a:r>
              <a:rPr lang="en-US" sz="1900" dirty="0" smtClean="0">
                <a:solidFill>
                  <a:srgbClr val="F8F8F2"/>
                </a:solidFill>
                <a:highlight>
                  <a:srgbClr val="0D0D0D"/>
                </a:highlight>
                <a:latin typeface="Inconsolata"/>
              </a:rPr>
              <a:t>state </a:t>
            </a:r>
            <a:r>
              <a:rPr lang="en-US" sz="1900" dirty="0" smtClean="0">
                <a:solidFill>
                  <a:srgbClr val="F92672"/>
                </a:solidFill>
                <a:highlight>
                  <a:srgbClr val="0D0D0D"/>
                </a:highlight>
                <a:latin typeface="Inconsolata"/>
              </a:rPr>
              <a:t>&amp;&amp; </a:t>
            </a:r>
            <a:r>
              <a:rPr lang="en-US" sz="1900" dirty="0" smtClean="0">
                <a:solidFill>
                  <a:srgbClr val="F8F8F2"/>
                </a:solidFill>
                <a:highlight>
                  <a:srgbClr val="0D0D0D"/>
                </a:highlight>
                <a:latin typeface="Inconsolata"/>
              </a:rPr>
              <a:t>city </a:t>
            </a:r>
            <a:r>
              <a:rPr lang="en-US" sz="1900" dirty="0">
                <a:solidFill>
                  <a:srgbClr val="F92672"/>
                </a:solidFill>
                <a:highlight>
                  <a:srgbClr val="0D0D0D"/>
                </a:highlight>
                <a:latin typeface="Inconsolata"/>
              </a:rPr>
              <a:t>? </a:t>
            </a:r>
            <a:endParaRPr lang="en-US" sz="1900" dirty="0" smtClean="0">
              <a:solidFill>
                <a:srgbClr val="F92672"/>
              </a:solidFill>
              <a:highlight>
                <a:srgbClr val="0D0D0D"/>
              </a:highlight>
              <a:latin typeface="Inconsolata"/>
            </a:endParaRPr>
          </a:p>
          <a:p>
            <a:r>
              <a:rPr lang="en-US" sz="1900" dirty="0">
                <a:solidFill>
                  <a:srgbClr val="F92672"/>
                </a:solidFill>
                <a:highlight>
                  <a:srgbClr val="0D0D0D"/>
                </a:highlight>
                <a:latin typeface="Inconsolata"/>
              </a:rPr>
              <a:t> </a:t>
            </a:r>
            <a:r>
              <a:rPr lang="en-US" sz="1900" dirty="0" smtClean="0">
                <a:solidFill>
                  <a:srgbClr val="F92672"/>
                </a:solidFill>
                <a:highlight>
                  <a:srgbClr val="0D0D0D"/>
                </a:highlight>
                <a:latin typeface="Inconsolata"/>
              </a:rPr>
              <a:t>              </a:t>
            </a:r>
            <a:r>
              <a:rPr lang="en-US" sz="1900" dirty="0" err="1" smtClean="0">
                <a:solidFill>
                  <a:srgbClr val="F8F8F2"/>
                </a:solidFill>
                <a:highlight>
                  <a:srgbClr val="0D0D0D"/>
                </a:highlight>
                <a:latin typeface="Inconsolata"/>
              </a:rPr>
              <a:t>Restaurant.findAll</a:t>
            </a:r>
            <a:r>
              <a:rPr lang="en-US" sz="1900" dirty="0">
                <a:solidFill>
                  <a:srgbClr val="F8F8F2"/>
                </a:solidFill>
                <a:highlight>
                  <a:srgbClr val="0D0D0D"/>
                </a:highlight>
                <a:latin typeface="Inconsolata"/>
              </a:rPr>
              <a:t>({ state, city }) : </a:t>
            </a:r>
            <a:r>
              <a:rPr lang="en-US" sz="1900" dirty="0">
                <a:solidFill>
                  <a:srgbClr val="FF80F4"/>
                </a:solidFill>
                <a:highlight>
                  <a:srgbClr val="0D0D0D"/>
                </a:highlight>
                <a:latin typeface="Inconsolata"/>
              </a:rPr>
              <a:t>null</a:t>
            </a:r>
            <a:r>
              <a:rPr lang="en-US" sz="1900" dirty="0" smtClean="0">
                <a:solidFill>
                  <a:srgbClr val="F8F8F2"/>
                </a:solidFill>
                <a:highlight>
                  <a:srgbClr val="0D0D0D"/>
                </a:highlight>
                <a:latin typeface="Inconsolata"/>
              </a:rPr>
              <a:t>;</a:t>
            </a:r>
            <a:endParaRPr lang="en-US" sz="1900" dirty="0">
              <a:latin typeface="Inconsolata"/>
            </a:endParaRPr>
          </a:p>
          <a:p>
            <a:r>
              <a:rPr lang="en-US" sz="1900" dirty="0">
                <a:solidFill>
                  <a:srgbClr val="F8F8F2"/>
                </a:solidFill>
                <a:highlight>
                  <a:srgbClr val="0D0D0D"/>
                </a:highlight>
                <a:latin typeface="Inconsolata"/>
              </a:rPr>
              <a:t>      }</a:t>
            </a:r>
          </a:p>
          <a:p>
            <a:r>
              <a:rPr lang="en-US" sz="1900" dirty="0">
                <a:solidFill>
                  <a:srgbClr val="F8F8F2"/>
                </a:solidFill>
                <a:highlight>
                  <a:srgbClr val="0D0D0D"/>
                </a:highlight>
                <a:latin typeface="Inconsolata"/>
              </a:rPr>
              <a:t>    </a:t>
            </a:r>
            <a:r>
              <a:rPr lang="en-US" sz="1900" dirty="0" smtClean="0">
                <a:solidFill>
                  <a:srgbClr val="F8F8F2"/>
                </a:solidFill>
                <a:highlight>
                  <a:srgbClr val="0D0D0D"/>
                </a:highlight>
                <a:latin typeface="Inconsolata"/>
              </a:rPr>
              <a:t>}</a:t>
            </a:r>
          </a:p>
          <a:p>
            <a:r>
              <a:rPr lang="en-US" sz="1900" dirty="0" smtClean="0">
                <a:solidFill>
                  <a:srgbClr val="F8F8F2"/>
                </a:solidFill>
                <a:highlight>
                  <a:srgbClr val="0D0D0D"/>
                </a:highlight>
                <a:latin typeface="Inconsolata"/>
              </a:rPr>
              <a:t>  }</a:t>
            </a:r>
            <a:endParaRPr lang="en-US" sz="1900" dirty="0">
              <a:solidFill>
                <a:srgbClr val="F8F8F2"/>
              </a:solidFill>
              <a:highlight>
                <a:srgbClr val="0D0D0D"/>
              </a:highlight>
              <a:latin typeface="Inconsolata"/>
            </a:endParaRPr>
          </a:p>
        </p:txBody>
      </p:sp>
    </p:spTree>
    <p:extLst>
      <p:ext uri="{BB962C8B-B14F-4D97-AF65-F5344CB8AC3E}">
        <p14:creationId xmlns:p14="http://schemas.microsoft.com/office/powerpoint/2010/main" val="2623895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Testable </a:t>
            </a:r>
            <a:r>
              <a:rPr lang="en-US" dirty="0" err="1" smtClean="0"/>
              <a:t>ViewModels</a:t>
            </a:r>
            <a:endParaRPr lang="en-US" dirty="0"/>
          </a:p>
        </p:txBody>
      </p:sp>
      <p:sp>
        <p:nvSpPr>
          <p:cNvPr id="3" name="Content Placeholder 2"/>
          <p:cNvSpPr>
            <a:spLocks noGrp="1"/>
          </p:cNvSpPr>
          <p:nvPr>
            <p:ph idx="1"/>
          </p:nvPr>
        </p:nvSpPr>
        <p:spPr/>
        <p:txBody>
          <a:bodyPr/>
          <a:lstStyle/>
          <a:p>
            <a:pPr marL="514350" indent="-514350">
              <a:buAutoNum type="arabicPeriod"/>
            </a:pPr>
            <a:r>
              <a:rPr lang="en-US" dirty="0" smtClean="0"/>
              <a:t>Identify values that represent the state</a:t>
            </a:r>
          </a:p>
          <a:p>
            <a:pPr marL="514350" indent="-514350">
              <a:buAutoNum type="arabicPeriod"/>
            </a:pPr>
            <a:r>
              <a:rPr lang="en-US" dirty="0" smtClean="0"/>
              <a:t>Test the </a:t>
            </a:r>
            <a:r>
              <a:rPr lang="en-US" dirty="0" err="1" smtClean="0"/>
              <a:t>ViewModel</a:t>
            </a:r>
            <a:endParaRPr lang="en-US" dirty="0" smtClean="0"/>
          </a:p>
          <a:p>
            <a:pPr marL="514350" indent="-514350">
              <a:buAutoNum type="arabicPeriod"/>
            </a:pPr>
            <a:r>
              <a:rPr lang="en-US" dirty="0" smtClean="0"/>
              <a:t>Write the </a:t>
            </a:r>
            <a:r>
              <a:rPr lang="en-US" dirty="0" err="1" smtClean="0"/>
              <a:t>ViewModel</a:t>
            </a:r>
            <a:endParaRPr lang="en-US" dirty="0" smtClean="0"/>
          </a:p>
          <a:p>
            <a:pPr marL="514350" indent="-514350">
              <a:buAutoNum type="arabicPeriod"/>
            </a:pPr>
            <a:r>
              <a:rPr lang="en-US" dirty="0" smtClean="0"/>
              <a:t>Write the template</a:t>
            </a:r>
            <a:endParaRPr lang="en-US" dirty="0"/>
          </a:p>
        </p:txBody>
      </p:sp>
    </p:spTree>
    <p:extLst>
      <p:ext uri="{BB962C8B-B14F-4D97-AF65-F5344CB8AC3E}">
        <p14:creationId xmlns:p14="http://schemas.microsoft.com/office/powerpoint/2010/main" val="161815846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4971668"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smtClean="0">
                <a:latin typeface="Inconsolata"/>
                <a:cs typeface="Inconsolata"/>
              </a:rPr>
              <a:t>list.stache</a:t>
            </a:r>
            <a:endParaRPr lang="en-US" sz="1900" dirty="0">
              <a:latin typeface="Inconsolata"/>
              <a:cs typeface="Inconsolata"/>
            </a:endParaRPr>
          </a:p>
        </p:txBody>
      </p:sp>
      <p:sp>
        <p:nvSpPr>
          <p:cNvPr id="7" name="Multiply 6"/>
          <p:cNvSpPr/>
          <p:nvPr/>
        </p:nvSpPr>
        <p:spPr>
          <a:xfrm>
            <a:off x="4751221"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8F8F2"/>
                </a:solidFill>
                <a:highlight>
                  <a:srgbClr val="0D0D0D"/>
                </a:highlight>
                <a:latin typeface="Inconsolata"/>
              </a:rPr>
              <a:t>&lt;</a:t>
            </a:r>
            <a:r>
              <a:rPr lang="en-US" sz="2000" dirty="0">
                <a:solidFill>
                  <a:srgbClr val="F92672"/>
                </a:solidFill>
                <a:highlight>
                  <a:srgbClr val="0D0D0D"/>
                </a:highlight>
                <a:latin typeface="Inconsolata"/>
              </a:rPr>
              <a:t>label</a:t>
            </a:r>
            <a:r>
              <a:rPr lang="en-US" sz="2000" dirty="0">
                <a:solidFill>
                  <a:srgbClr val="F8F8F2"/>
                </a:solidFill>
                <a:highlight>
                  <a:srgbClr val="0D0D0D"/>
                </a:highlight>
                <a:latin typeface="Inconsolata"/>
              </a:rPr>
              <a:t>&gt;State&lt;/</a:t>
            </a:r>
            <a:r>
              <a:rPr lang="en-US" sz="2000" dirty="0">
                <a:solidFill>
                  <a:srgbClr val="F92672"/>
                </a:solidFill>
                <a:highlight>
                  <a:srgbClr val="0D0D0D"/>
                </a:highlight>
                <a:latin typeface="Inconsolata"/>
              </a:rPr>
              <a:t>label</a:t>
            </a:r>
            <a:r>
              <a:rPr lang="en-US" sz="2000" dirty="0">
                <a:solidFill>
                  <a:srgbClr val="F8F8F2"/>
                </a:solidFill>
                <a:highlight>
                  <a:srgbClr val="0D0D0D"/>
                </a:highlight>
                <a:latin typeface="Inconsolata"/>
              </a:rPr>
              <a:t>&gt;</a:t>
            </a:r>
          </a:p>
          <a:p>
            <a:r>
              <a:rPr lang="en-US" sz="2000" dirty="0" smtClean="0">
                <a:solidFill>
                  <a:srgbClr val="F8F8F2"/>
                </a:solidFill>
                <a:highlight>
                  <a:srgbClr val="0D0D0D"/>
                </a:highlight>
                <a:latin typeface="Inconsolata"/>
              </a:rPr>
              <a:t>&lt;</a:t>
            </a:r>
            <a:r>
              <a:rPr lang="en-US" sz="2000" dirty="0">
                <a:solidFill>
                  <a:srgbClr val="F92672"/>
                </a:solidFill>
                <a:highlight>
                  <a:srgbClr val="0D0D0D"/>
                </a:highlight>
                <a:latin typeface="Inconsolata"/>
              </a:rPr>
              <a:t>select </a:t>
            </a:r>
            <a:r>
              <a:rPr lang="en-US" sz="2000" dirty="0">
                <a:solidFill>
                  <a:srgbClr val="A6E22E"/>
                </a:solidFill>
                <a:highlight>
                  <a:srgbClr val="0D0D0D"/>
                </a:highlight>
                <a:latin typeface="Inconsolata"/>
              </a:rPr>
              <a:t>can-value</a:t>
            </a:r>
            <a:r>
              <a:rPr lang="en-US" sz="2000" dirty="0">
                <a:solidFill>
                  <a:srgbClr val="F8F8F2"/>
                </a:solidFill>
                <a:highlight>
                  <a:srgbClr val="0D0D0D"/>
                </a:highlight>
                <a:latin typeface="Inconsolata"/>
              </a:rPr>
              <a:t>=</a:t>
            </a:r>
            <a:r>
              <a:rPr lang="en-US" sz="2000" dirty="0">
                <a:solidFill>
                  <a:srgbClr val="FFEE99"/>
                </a:solidFill>
                <a:highlight>
                  <a:srgbClr val="0D0D0D"/>
                </a:highlight>
                <a:latin typeface="Inconsolata"/>
              </a:rPr>
              <a:t>"{state}" </a:t>
            </a:r>
            <a:r>
              <a:rPr lang="en-US" sz="2000" dirty="0">
                <a:solidFill>
                  <a:srgbClr val="F8F8F2"/>
                </a:solidFill>
                <a:highlight>
                  <a:srgbClr val="0D0D0D"/>
                </a:highlight>
                <a:latin typeface="Inconsolata"/>
              </a:rPr>
              <a:t>{{#</a:t>
            </a:r>
            <a:r>
              <a:rPr lang="en-US" sz="2000" dirty="0">
                <a:solidFill>
                  <a:srgbClr val="A6E22E"/>
                </a:solidFill>
                <a:highlight>
                  <a:srgbClr val="0D0D0D"/>
                </a:highlight>
                <a:latin typeface="Inconsolata"/>
              </a:rPr>
              <a:t>if </a:t>
            </a:r>
            <a:r>
              <a:rPr lang="en-US" sz="2000" dirty="0" err="1">
                <a:solidFill>
                  <a:srgbClr val="A6E22E"/>
                </a:solidFill>
                <a:highlight>
                  <a:srgbClr val="0D0D0D"/>
                </a:highlight>
                <a:latin typeface="Inconsolata"/>
              </a:rPr>
              <a:t>states</a:t>
            </a:r>
            <a:r>
              <a:rPr lang="en-US" sz="2000" dirty="0" err="1">
                <a:solidFill>
                  <a:srgbClr val="F8F8F2"/>
                </a:solidFill>
                <a:highlight>
                  <a:srgbClr val="0D0D0D"/>
                </a:highlight>
                <a:latin typeface="Inconsolata"/>
              </a:rPr>
              <a:t>.</a:t>
            </a:r>
            <a:r>
              <a:rPr lang="en-US" sz="2000" dirty="0" err="1">
                <a:solidFill>
                  <a:srgbClr val="A6E22E"/>
                </a:solidFill>
                <a:highlight>
                  <a:srgbClr val="0D0D0D"/>
                </a:highlight>
                <a:latin typeface="Inconsolata"/>
              </a:rPr>
              <a:t>isPending</a:t>
            </a:r>
            <a:r>
              <a:rPr lang="en-US" sz="2000" dirty="0">
                <a:solidFill>
                  <a:srgbClr val="F8F8F2"/>
                </a:solidFill>
                <a:highlight>
                  <a:srgbClr val="0D0D0D"/>
                </a:highlight>
                <a:latin typeface="Inconsolata"/>
              </a:rPr>
              <a:t>}}</a:t>
            </a:r>
            <a:r>
              <a:rPr lang="en-US" sz="2000" dirty="0">
                <a:solidFill>
                  <a:srgbClr val="A6E22E"/>
                </a:solidFill>
                <a:highlight>
                  <a:srgbClr val="0D0D0D"/>
                </a:highlight>
                <a:latin typeface="Inconsolata"/>
              </a:rPr>
              <a:t>disabled</a:t>
            </a:r>
            <a:r>
              <a:rPr lang="en-US" sz="2000" dirty="0">
                <a:solidFill>
                  <a:srgbClr val="F8F8F2"/>
                </a:solidFill>
                <a:highlight>
                  <a:srgbClr val="0D0D0D"/>
                </a:highlight>
                <a:latin typeface="Inconsolata"/>
              </a:rPr>
              <a:t>{{/</a:t>
            </a:r>
            <a:r>
              <a:rPr lang="en-US" sz="2000" dirty="0">
                <a:solidFill>
                  <a:srgbClr val="A6E22E"/>
                </a:solidFill>
                <a:highlight>
                  <a:srgbClr val="0D0D0D"/>
                </a:highlight>
                <a:latin typeface="Inconsolata"/>
              </a:rPr>
              <a:t>if</a:t>
            </a:r>
            <a:r>
              <a:rPr lang="en-US" sz="2000" dirty="0">
                <a:solidFill>
                  <a:srgbClr val="F8F8F2"/>
                </a:solidFill>
                <a:highlight>
                  <a:srgbClr val="0D0D0D"/>
                </a:highlight>
                <a:latin typeface="Inconsolata"/>
              </a:rPr>
              <a:t>}}&gt;</a:t>
            </a:r>
          </a:p>
          <a:p>
            <a:r>
              <a:rPr lang="en-US" sz="2000" dirty="0" smtClean="0">
                <a:solidFill>
                  <a:srgbClr val="F8F8F2"/>
                </a:solidFill>
                <a:highlight>
                  <a:srgbClr val="0D0D0D"/>
                </a:highlight>
                <a:latin typeface="Inconsolata"/>
              </a:rPr>
              <a:t>  {</a:t>
            </a:r>
            <a:r>
              <a:rPr lang="en-US" sz="2000" dirty="0">
                <a:solidFill>
                  <a:srgbClr val="F8F8F2"/>
                </a:solidFill>
                <a:highlight>
                  <a:srgbClr val="0D0D0D"/>
                </a:highlight>
                <a:latin typeface="Inconsolata"/>
              </a:rPr>
              <a:t>{#if </a:t>
            </a:r>
            <a:r>
              <a:rPr lang="en-US" sz="2000" dirty="0" err="1">
                <a:solidFill>
                  <a:srgbClr val="F8F8F2"/>
                </a:solidFill>
                <a:highlight>
                  <a:srgbClr val="0D0D0D"/>
                </a:highlight>
                <a:latin typeface="Inconsolata"/>
              </a:rPr>
              <a:t>states.isPending</a:t>
            </a:r>
            <a:r>
              <a:rPr lang="en-US" sz="2000" dirty="0">
                <a:solidFill>
                  <a:srgbClr val="F8F8F2"/>
                </a:solidFill>
                <a:highlight>
                  <a:srgbClr val="0D0D0D"/>
                </a:highlight>
                <a:latin typeface="Inconsolata"/>
              </a:rPr>
              <a:t>}}</a:t>
            </a:r>
          </a:p>
          <a:p>
            <a:r>
              <a:rPr lang="en-US" sz="2000" dirty="0" smtClean="0">
                <a:solidFill>
                  <a:srgbClr val="F8F8F2"/>
                </a:solidFill>
                <a:highlight>
                  <a:srgbClr val="0D0D0D"/>
                </a:highlight>
                <a:latin typeface="Inconsolata"/>
              </a:rPr>
              <a:t>    &lt;</a:t>
            </a:r>
            <a:r>
              <a:rPr lang="en-US" sz="2000" dirty="0">
                <a:solidFill>
                  <a:srgbClr val="F92672"/>
                </a:solidFill>
                <a:highlight>
                  <a:srgbClr val="0D0D0D"/>
                </a:highlight>
                <a:latin typeface="Inconsolata"/>
              </a:rPr>
              <a:t>option</a:t>
            </a:r>
            <a:r>
              <a:rPr lang="en-US" sz="2000" dirty="0">
                <a:solidFill>
                  <a:srgbClr val="F8F8F2"/>
                </a:solidFill>
                <a:highlight>
                  <a:srgbClr val="0D0D0D"/>
                </a:highlight>
                <a:latin typeface="Inconsolata"/>
              </a:rPr>
              <a:t>&gt;Loading...&lt;/</a:t>
            </a:r>
            <a:r>
              <a:rPr lang="en-US" sz="2000" dirty="0">
                <a:solidFill>
                  <a:srgbClr val="F92672"/>
                </a:solidFill>
                <a:highlight>
                  <a:srgbClr val="0D0D0D"/>
                </a:highlight>
                <a:latin typeface="Inconsolata"/>
              </a:rPr>
              <a:t>option</a:t>
            </a:r>
            <a:r>
              <a:rPr lang="en-US" sz="2000" dirty="0">
                <a:solidFill>
                  <a:srgbClr val="F8F8F2"/>
                </a:solidFill>
                <a:highlight>
                  <a:srgbClr val="0D0D0D"/>
                </a:highlight>
                <a:latin typeface="Inconsolata"/>
              </a:rPr>
              <a:t>&gt;</a:t>
            </a:r>
          </a:p>
          <a:p>
            <a:r>
              <a:rPr lang="da-DK" sz="2000" dirty="0" smtClean="0">
                <a:solidFill>
                  <a:srgbClr val="F8F8F2"/>
                </a:solidFill>
                <a:highlight>
                  <a:srgbClr val="0D0D0D"/>
                </a:highlight>
                <a:latin typeface="Inconsolata"/>
              </a:rPr>
              <a:t>  {</a:t>
            </a:r>
            <a:r>
              <a:rPr lang="da-DK" sz="2000" dirty="0">
                <a:solidFill>
                  <a:srgbClr val="F8F8F2"/>
                </a:solidFill>
                <a:highlight>
                  <a:srgbClr val="0D0D0D"/>
                </a:highlight>
                <a:latin typeface="Inconsolata"/>
              </a:rPr>
              <a:t>{</a:t>
            </a:r>
            <a:r>
              <a:rPr lang="da-DK" sz="2000" dirty="0" err="1">
                <a:solidFill>
                  <a:srgbClr val="F8F8F2"/>
                </a:solidFill>
                <a:highlight>
                  <a:srgbClr val="0D0D0D"/>
                </a:highlight>
                <a:latin typeface="Inconsolata"/>
              </a:rPr>
              <a:t>else</a:t>
            </a:r>
            <a:r>
              <a:rPr lang="da-DK" sz="2000" dirty="0">
                <a:solidFill>
                  <a:srgbClr val="F8F8F2"/>
                </a:solidFill>
                <a:highlight>
                  <a:srgbClr val="0D0D0D"/>
                </a:highlight>
                <a:latin typeface="Inconsolata"/>
              </a:rPr>
              <a:t>}}</a:t>
            </a:r>
          </a:p>
          <a:p>
            <a:r>
              <a:rPr lang="da-DK" sz="2000" dirty="0" smtClean="0">
                <a:solidFill>
                  <a:srgbClr val="F8F8F2"/>
                </a:solidFill>
                <a:highlight>
                  <a:srgbClr val="0D0D0D"/>
                </a:highlight>
                <a:latin typeface="Inconsolata"/>
              </a:rPr>
              <a:t>    {</a:t>
            </a:r>
            <a:r>
              <a:rPr lang="da-DK" sz="2000" dirty="0">
                <a:solidFill>
                  <a:srgbClr val="F8F8F2"/>
                </a:solidFill>
                <a:highlight>
                  <a:srgbClr val="0D0D0D"/>
                </a:highlight>
                <a:latin typeface="Inconsolata"/>
              </a:rPr>
              <a:t>{^</a:t>
            </a:r>
            <a:r>
              <a:rPr lang="da-DK" sz="2000" dirty="0" err="1">
                <a:solidFill>
                  <a:srgbClr val="F8F8F2"/>
                </a:solidFill>
                <a:highlight>
                  <a:srgbClr val="0D0D0D"/>
                </a:highlight>
                <a:latin typeface="Inconsolata"/>
              </a:rPr>
              <a:t>state</a:t>
            </a:r>
            <a:r>
              <a:rPr lang="da-DK" sz="2000" dirty="0">
                <a:solidFill>
                  <a:srgbClr val="F8F8F2"/>
                </a:solidFill>
                <a:highlight>
                  <a:srgbClr val="0D0D0D"/>
                </a:highlight>
                <a:latin typeface="Inconsolata"/>
              </a:rPr>
              <a:t>}}</a:t>
            </a:r>
          </a:p>
          <a:p>
            <a:r>
              <a:rPr lang="da-DK" sz="2000" dirty="0" smtClean="0">
                <a:solidFill>
                  <a:srgbClr val="F8F8F2"/>
                </a:solidFill>
                <a:highlight>
                  <a:srgbClr val="0D0D0D"/>
                </a:highlight>
                <a:latin typeface="Inconsolata"/>
              </a:rPr>
              <a:t>      &lt;</a:t>
            </a:r>
            <a:r>
              <a:rPr lang="da-DK" sz="2000" dirty="0">
                <a:solidFill>
                  <a:srgbClr val="F92672"/>
                </a:solidFill>
                <a:highlight>
                  <a:srgbClr val="0D0D0D"/>
                </a:highlight>
                <a:latin typeface="Inconsolata"/>
              </a:rPr>
              <a:t>option</a:t>
            </a:r>
            <a:r>
              <a:rPr lang="da-DK" sz="2000" dirty="0">
                <a:solidFill>
                  <a:srgbClr val="F8F8F2"/>
                </a:solidFill>
                <a:highlight>
                  <a:srgbClr val="0D0D0D"/>
                </a:highlight>
                <a:latin typeface="Inconsolata"/>
              </a:rPr>
              <a:t>&gt;</a:t>
            </a:r>
            <a:r>
              <a:rPr lang="da-DK" sz="2000" dirty="0" err="1">
                <a:solidFill>
                  <a:srgbClr val="F8F8F2"/>
                </a:solidFill>
                <a:highlight>
                  <a:srgbClr val="0D0D0D"/>
                </a:highlight>
                <a:latin typeface="Inconsolata"/>
              </a:rPr>
              <a:t>Choose</a:t>
            </a:r>
            <a:r>
              <a:rPr lang="da-DK" sz="2000" dirty="0">
                <a:solidFill>
                  <a:srgbClr val="F8F8F2"/>
                </a:solidFill>
                <a:highlight>
                  <a:srgbClr val="0D0D0D"/>
                </a:highlight>
                <a:latin typeface="Inconsolata"/>
              </a:rPr>
              <a:t> a </a:t>
            </a:r>
            <a:r>
              <a:rPr lang="da-DK" sz="2000" dirty="0" err="1">
                <a:solidFill>
                  <a:srgbClr val="F8F8F2"/>
                </a:solidFill>
                <a:highlight>
                  <a:srgbClr val="0D0D0D"/>
                </a:highlight>
                <a:latin typeface="Inconsolata"/>
              </a:rPr>
              <a:t>state</a:t>
            </a:r>
            <a:r>
              <a:rPr lang="da-DK" sz="2000" dirty="0">
                <a:solidFill>
                  <a:srgbClr val="F8F8F2"/>
                </a:solidFill>
                <a:highlight>
                  <a:srgbClr val="0D0D0D"/>
                </a:highlight>
                <a:latin typeface="Inconsolata"/>
              </a:rPr>
              <a:t>&lt;/</a:t>
            </a:r>
            <a:r>
              <a:rPr lang="da-DK" sz="2000" dirty="0">
                <a:solidFill>
                  <a:srgbClr val="F92672"/>
                </a:solidFill>
                <a:highlight>
                  <a:srgbClr val="0D0D0D"/>
                </a:highlight>
                <a:latin typeface="Inconsolata"/>
              </a:rPr>
              <a:t>option</a:t>
            </a:r>
            <a:r>
              <a:rPr lang="da-DK" sz="2000" dirty="0">
                <a:solidFill>
                  <a:srgbClr val="F8F8F2"/>
                </a:solidFill>
                <a:highlight>
                  <a:srgbClr val="0D0D0D"/>
                </a:highlight>
                <a:latin typeface="Inconsolata"/>
              </a:rPr>
              <a:t>&gt;</a:t>
            </a:r>
          </a:p>
          <a:p>
            <a:r>
              <a:rPr lang="da-DK" sz="2000" dirty="0" smtClean="0">
                <a:solidFill>
                  <a:srgbClr val="F8F8F2"/>
                </a:solidFill>
                <a:highlight>
                  <a:srgbClr val="0D0D0D"/>
                </a:highlight>
                <a:latin typeface="Inconsolata"/>
              </a:rPr>
              <a:t>    {</a:t>
            </a:r>
            <a:r>
              <a:rPr lang="da-DK" sz="2000" dirty="0">
                <a:solidFill>
                  <a:srgbClr val="F8F8F2"/>
                </a:solidFill>
                <a:highlight>
                  <a:srgbClr val="0D0D0D"/>
                </a:highlight>
                <a:latin typeface="Inconsolata"/>
              </a:rPr>
              <a:t>{/</a:t>
            </a:r>
            <a:r>
              <a:rPr lang="da-DK" sz="2000" dirty="0" err="1">
                <a:solidFill>
                  <a:srgbClr val="F8F8F2"/>
                </a:solidFill>
                <a:highlight>
                  <a:srgbClr val="0D0D0D"/>
                </a:highlight>
                <a:latin typeface="Inconsolata"/>
              </a:rPr>
              <a:t>state</a:t>
            </a:r>
            <a:r>
              <a:rPr lang="da-DK" sz="2000" dirty="0">
                <a:solidFill>
                  <a:srgbClr val="F8F8F2"/>
                </a:solidFill>
                <a:highlight>
                  <a:srgbClr val="0D0D0D"/>
                </a:highlight>
                <a:latin typeface="Inconsolata"/>
              </a:rPr>
              <a:t>}}</a:t>
            </a:r>
          </a:p>
          <a:p>
            <a:r>
              <a:rPr lang="da-DK" sz="2000" dirty="0" smtClean="0">
                <a:solidFill>
                  <a:srgbClr val="F8F8F2"/>
                </a:solidFill>
                <a:highlight>
                  <a:srgbClr val="0D0D0D"/>
                </a:highlight>
                <a:latin typeface="Inconsolata"/>
              </a:rPr>
              <a:t>    {</a:t>
            </a:r>
            <a:r>
              <a:rPr lang="da-DK" sz="2000" dirty="0">
                <a:solidFill>
                  <a:srgbClr val="F8F8F2"/>
                </a:solidFill>
                <a:highlight>
                  <a:srgbClr val="0D0D0D"/>
                </a:highlight>
                <a:latin typeface="Inconsolata"/>
              </a:rPr>
              <a:t>{#</a:t>
            </a:r>
            <a:r>
              <a:rPr lang="da-DK" sz="2000" dirty="0" err="1">
                <a:solidFill>
                  <a:srgbClr val="F8F8F2"/>
                </a:solidFill>
                <a:highlight>
                  <a:srgbClr val="0D0D0D"/>
                </a:highlight>
                <a:latin typeface="Inconsolata"/>
              </a:rPr>
              <a:t>each</a:t>
            </a:r>
            <a:r>
              <a:rPr lang="da-DK" sz="2000" dirty="0">
                <a:solidFill>
                  <a:srgbClr val="F8F8F2"/>
                </a:solidFill>
                <a:highlight>
                  <a:srgbClr val="0D0D0D"/>
                </a:highlight>
                <a:latin typeface="Inconsolata"/>
              </a:rPr>
              <a:t> </a:t>
            </a:r>
            <a:r>
              <a:rPr lang="da-DK" sz="2000" dirty="0" err="1">
                <a:solidFill>
                  <a:srgbClr val="F8F8F2"/>
                </a:solidFill>
                <a:highlight>
                  <a:srgbClr val="0D0D0D"/>
                </a:highlight>
                <a:latin typeface="Inconsolata"/>
              </a:rPr>
              <a:t>states.value</a:t>
            </a:r>
            <a:r>
              <a:rPr lang="da-DK" sz="2000" dirty="0">
                <a:solidFill>
                  <a:srgbClr val="F8F8F2"/>
                </a:solidFill>
                <a:highlight>
                  <a:srgbClr val="0D0D0D"/>
                </a:highlight>
                <a:latin typeface="Inconsolata"/>
              </a:rPr>
              <a:t>}}</a:t>
            </a:r>
          </a:p>
          <a:p>
            <a:r>
              <a:rPr lang="fi-FI" sz="2000" dirty="0" smtClean="0">
                <a:solidFill>
                  <a:srgbClr val="F8F8F2"/>
                </a:solidFill>
                <a:highlight>
                  <a:srgbClr val="0D0D0D"/>
                </a:highlight>
                <a:latin typeface="Inconsolata"/>
              </a:rPr>
              <a:t>      &lt;</a:t>
            </a:r>
            <a:r>
              <a:rPr lang="fi-FI" sz="2000" dirty="0">
                <a:solidFill>
                  <a:srgbClr val="F92672"/>
                </a:solidFill>
                <a:highlight>
                  <a:srgbClr val="0D0D0D"/>
                </a:highlight>
                <a:latin typeface="Inconsolata"/>
              </a:rPr>
              <a:t>option </a:t>
            </a:r>
            <a:r>
              <a:rPr lang="fi-FI" sz="2000" dirty="0" err="1">
                <a:solidFill>
                  <a:srgbClr val="A6E22E"/>
                </a:solidFill>
                <a:highlight>
                  <a:srgbClr val="0D0D0D"/>
                </a:highlight>
                <a:latin typeface="Inconsolata"/>
              </a:rPr>
              <a:t>value</a:t>
            </a:r>
            <a:r>
              <a:rPr lang="fi-FI" sz="2000" dirty="0" err="1">
                <a:solidFill>
                  <a:srgbClr val="F8F8F2"/>
                </a:solidFill>
                <a:highlight>
                  <a:srgbClr val="0D0D0D"/>
                </a:highlight>
                <a:latin typeface="Inconsolata"/>
              </a:rPr>
              <a:t>=</a:t>
            </a:r>
            <a:r>
              <a:rPr lang="fi-FI" sz="2000" dirty="0" err="1">
                <a:solidFill>
                  <a:srgbClr val="FFEE99"/>
                </a:solidFill>
                <a:highlight>
                  <a:srgbClr val="0D0D0D"/>
                </a:highlight>
                <a:latin typeface="Inconsolata"/>
              </a:rPr>
              <a:t>"{{short</a:t>
            </a:r>
            <a:r>
              <a:rPr lang="fi-FI" sz="2000" dirty="0">
                <a:solidFill>
                  <a:srgbClr val="FFEE99"/>
                </a:solidFill>
                <a:highlight>
                  <a:srgbClr val="0D0D0D"/>
                </a:highlight>
                <a:latin typeface="Inconsolata"/>
              </a:rPr>
              <a:t>}}"</a:t>
            </a:r>
            <a:r>
              <a:rPr lang="fi-FI" sz="2000" dirty="0">
                <a:solidFill>
                  <a:srgbClr val="F8F8F2"/>
                </a:solidFill>
                <a:highlight>
                  <a:srgbClr val="0D0D0D"/>
                </a:highlight>
                <a:latin typeface="Inconsolata"/>
              </a:rPr>
              <a:t>&gt;{{</a:t>
            </a:r>
            <a:r>
              <a:rPr lang="fi-FI" sz="2000" dirty="0" err="1">
                <a:solidFill>
                  <a:srgbClr val="F8F8F2"/>
                </a:solidFill>
                <a:highlight>
                  <a:srgbClr val="0D0D0D"/>
                </a:highlight>
                <a:latin typeface="Inconsolata"/>
              </a:rPr>
              <a:t>name</a:t>
            </a:r>
            <a:r>
              <a:rPr lang="fi-FI" sz="2000" dirty="0">
                <a:solidFill>
                  <a:srgbClr val="F8F8F2"/>
                </a:solidFill>
                <a:highlight>
                  <a:srgbClr val="0D0D0D"/>
                </a:highlight>
                <a:latin typeface="Inconsolata"/>
              </a:rPr>
              <a:t>}}&lt;/</a:t>
            </a:r>
            <a:r>
              <a:rPr lang="fi-FI" sz="2000" dirty="0">
                <a:solidFill>
                  <a:srgbClr val="F92672"/>
                </a:solidFill>
                <a:highlight>
                  <a:srgbClr val="0D0D0D"/>
                </a:highlight>
                <a:latin typeface="Inconsolata"/>
              </a:rPr>
              <a:t>option</a:t>
            </a:r>
            <a:r>
              <a:rPr lang="fi-FI" sz="2000" dirty="0">
                <a:solidFill>
                  <a:srgbClr val="F8F8F2"/>
                </a:solidFill>
                <a:highlight>
                  <a:srgbClr val="0D0D0D"/>
                </a:highlight>
                <a:latin typeface="Inconsolata"/>
              </a:rPr>
              <a:t>&gt;</a:t>
            </a:r>
          </a:p>
          <a:p>
            <a:r>
              <a:rPr lang="en-US" sz="2000" dirty="0" smtClean="0">
                <a:solidFill>
                  <a:srgbClr val="F8F8F2"/>
                </a:solidFill>
                <a:highlight>
                  <a:srgbClr val="0D0D0D"/>
                </a:highlight>
                <a:latin typeface="Inconsolata"/>
              </a:rPr>
              <a:t>    {</a:t>
            </a:r>
            <a:r>
              <a:rPr lang="en-US" sz="2000" dirty="0">
                <a:solidFill>
                  <a:srgbClr val="F8F8F2"/>
                </a:solidFill>
                <a:highlight>
                  <a:srgbClr val="0D0D0D"/>
                </a:highlight>
                <a:latin typeface="Inconsolata"/>
              </a:rPr>
              <a:t>{/each}}</a:t>
            </a:r>
          </a:p>
          <a:p>
            <a:r>
              <a:rPr lang="en-US" sz="2000" dirty="0" smtClean="0">
                <a:solidFill>
                  <a:srgbClr val="F8F8F2"/>
                </a:solidFill>
                <a:highlight>
                  <a:srgbClr val="0D0D0D"/>
                </a:highlight>
                <a:latin typeface="Inconsolata"/>
              </a:rPr>
              <a:t>  {</a:t>
            </a:r>
            <a:r>
              <a:rPr lang="en-US" sz="2000" dirty="0">
                <a:solidFill>
                  <a:srgbClr val="F8F8F2"/>
                </a:solidFill>
                <a:highlight>
                  <a:srgbClr val="0D0D0D"/>
                </a:highlight>
                <a:latin typeface="Inconsolata"/>
              </a:rPr>
              <a:t>{/if}}</a:t>
            </a:r>
          </a:p>
          <a:p>
            <a:r>
              <a:rPr lang="en-US" sz="2000" dirty="0" smtClean="0">
                <a:solidFill>
                  <a:srgbClr val="F8F8F2"/>
                </a:solidFill>
                <a:highlight>
                  <a:srgbClr val="0D0D0D"/>
                </a:highlight>
                <a:latin typeface="Inconsolata"/>
              </a:rPr>
              <a:t>&lt;</a:t>
            </a:r>
            <a:r>
              <a:rPr lang="en-US" sz="2000" dirty="0">
                <a:solidFill>
                  <a:srgbClr val="F8F8F2"/>
                </a:solidFill>
                <a:highlight>
                  <a:srgbClr val="0D0D0D"/>
                </a:highlight>
                <a:latin typeface="Inconsolata"/>
              </a:rPr>
              <a:t>/</a:t>
            </a:r>
            <a:r>
              <a:rPr lang="en-US" sz="2000" dirty="0">
                <a:solidFill>
                  <a:srgbClr val="F92672"/>
                </a:solidFill>
                <a:highlight>
                  <a:srgbClr val="0D0D0D"/>
                </a:highlight>
                <a:latin typeface="Inconsolata"/>
              </a:rPr>
              <a:t>select</a:t>
            </a:r>
            <a:r>
              <a:rPr lang="en-US" sz="2000" dirty="0">
                <a:solidFill>
                  <a:srgbClr val="F8F8F2"/>
                </a:solidFill>
                <a:highlight>
                  <a:srgbClr val="0D0D0D"/>
                </a:highlight>
                <a:latin typeface="Inconsolata"/>
              </a:rPr>
              <a:t>&gt;</a:t>
            </a:r>
          </a:p>
        </p:txBody>
      </p:sp>
    </p:spTree>
    <p:extLst>
      <p:ext uri="{BB962C8B-B14F-4D97-AF65-F5344CB8AC3E}">
        <p14:creationId xmlns:p14="http://schemas.microsoft.com/office/powerpoint/2010/main" val="13179179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Management</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a:t>Release &lt; 6 months </a:t>
            </a:r>
            <a:r>
              <a:rPr lang="en-US" dirty="0" smtClean="0">
                <a:solidFill>
                  <a:srgbClr val="E04E4C"/>
                </a:solidFill>
              </a:rPr>
              <a:t>0.48</a:t>
            </a:r>
            <a:r>
              <a:rPr lang="en-US" dirty="0" smtClean="0"/>
              <a:t> </a:t>
            </a:r>
          </a:p>
          <a:p>
            <a:pPr>
              <a:buFont typeface="Wingdings" charset="2"/>
              <a:buChar char="ü"/>
            </a:pPr>
            <a:r>
              <a:rPr lang="en-US" dirty="0"/>
              <a:t>Yearly Trainings </a:t>
            </a:r>
            <a:r>
              <a:rPr lang="en-US" dirty="0" smtClean="0">
                <a:solidFill>
                  <a:srgbClr val="E04E4C"/>
                </a:solidFill>
              </a:rPr>
              <a:t>0.46</a:t>
            </a:r>
            <a:endParaRPr lang="en-US" dirty="0" smtClean="0"/>
          </a:p>
          <a:p>
            <a:pPr>
              <a:buFont typeface="Wingdings" charset="2"/>
              <a:buChar char="ü"/>
            </a:pPr>
            <a:r>
              <a:rPr lang="en-US" dirty="0" smtClean="0"/>
              <a:t>Vision, Goals, Strategy, Roadmap </a:t>
            </a:r>
            <a:r>
              <a:rPr lang="en-US" dirty="0" smtClean="0">
                <a:solidFill>
                  <a:srgbClr val="E04E4C"/>
                </a:solidFill>
              </a:rPr>
              <a:t>0.45</a:t>
            </a:r>
          </a:p>
          <a:p>
            <a:pPr>
              <a:buFont typeface="Wingdings" charset="2"/>
              <a:buChar char="ü"/>
            </a:pPr>
            <a:r>
              <a:rPr lang="en-US" dirty="0" smtClean="0"/>
              <a:t>Social Events </a:t>
            </a:r>
            <a:r>
              <a:rPr lang="en-US" dirty="0" smtClean="0">
                <a:solidFill>
                  <a:srgbClr val="E04E4C"/>
                </a:solidFill>
              </a:rPr>
              <a:t>0.45</a:t>
            </a:r>
            <a:endParaRPr lang="en-US" dirty="0">
              <a:solidFill>
                <a:srgbClr val="E04E4C"/>
              </a:solidFill>
            </a:endParaRPr>
          </a:p>
        </p:txBody>
      </p:sp>
    </p:spTree>
    <p:extLst>
      <p:ext uri="{BB962C8B-B14F-4D97-AF65-F5344CB8AC3E}">
        <p14:creationId xmlns:p14="http://schemas.microsoft.com/office/powerpoint/2010/main" val="42465575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lstStyle/>
          <a:p>
            <a:r>
              <a:rPr lang="en-US" dirty="0" smtClean="0"/>
              <a:t>Unit tests without a DOM.</a:t>
            </a:r>
          </a:p>
          <a:p>
            <a:r>
              <a:rPr lang="en-US" dirty="0" smtClean="0"/>
              <a:t>Makes you think about describing the behavior as a set of data changes.</a:t>
            </a:r>
            <a:endParaRPr lang="en-US" dirty="0"/>
          </a:p>
        </p:txBody>
      </p:sp>
    </p:spTree>
    <p:extLst>
      <p:ext uri="{BB962C8B-B14F-4D97-AF65-F5344CB8AC3E}">
        <p14:creationId xmlns:p14="http://schemas.microsoft.com/office/powerpoint/2010/main" val="364112430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Two way routing</a:t>
            </a:r>
            <a:endParaRPr lang="en-US" dirty="0"/>
          </a:p>
        </p:txBody>
      </p:sp>
      <p:sp>
        <p:nvSpPr>
          <p:cNvPr id="3" name="Content Placeholder 2"/>
          <p:cNvSpPr>
            <a:spLocks noGrp="1"/>
          </p:cNvSpPr>
          <p:nvPr>
            <p:ph idx="1"/>
          </p:nvPr>
        </p:nvSpPr>
        <p:spPr/>
        <p:txBody>
          <a:bodyPr/>
          <a:lstStyle/>
          <a:p>
            <a:r>
              <a:rPr lang="en-US" dirty="0" smtClean="0"/>
              <a:t>Differences from one way routing</a:t>
            </a:r>
          </a:p>
          <a:p>
            <a:r>
              <a:rPr lang="en-US" dirty="0" smtClean="0"/>
              <a:t>Example use</a:t>
            </a:r>
          </a:p>
          <a:p>
            <a:r>
              <a:rPr lang="en-US" dirty="0" smtClean="0"/>
              <a:t>Benefits</a:t>
            </a:r>
            <a:endParaRPr lang="en-US" dirty="0"/>
          </a:p>
          <a:p>
            <a:pPr marL="0" indent="0">
              <a:buNone/>
            </a:pPr>
            <a:endParaRPr lang="en-US" dirty="0" smtClean="0"/>
          </a:p>
          <a:p>
            <a:endParaRPr lang="en-US" dirty="0"/>
          </a:p>
        </p:txBody>
      </p:sp>
    </p:spTree>
    <p:extLst>
      <p:ext uri="{BB962C8B-B14F-4D97-AF65-F5344CB8AC3E}">
        <p14:creationId xmlns:p14="http://schemas.microsoft.com/office/powerpoint/2010/main" val="188719029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06132" y="1720666"/>
            <a:ext cx="3531736" cy="923330"/>
          </a:xfrm>
          <a:prstGeom prst="rect">
            <a:avLst/>
          </a:prstGeom>
          <a:solidFill>
            <a:schemeClr val="tx1">
              <a:lumMod val="85000"/>
              <a:lumOff val="15000"/>
            </a:schemeClr>
          </a:solidFill>
          <a:ln w="57150" cmpd="sng">
            <a:solidFill>
              <a:srgbClr val="832481"/>
            </a:solidFill>
            <a:prstDash val="solid"/>
          </a:ln>
        </p:spPr>
        <p:txBody>
          <a:bodyPr wrap="none" rtlCol="0">
            <a:spAutoFit/>
          </a:bodyPr>
          <a:lstStyle/>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a:t>
            </a:r>
            <a:r>
              <a:rPr lang="fr-FR" dirty="0" smtClean="0">
                <a:solidFill>
                  <a:srgbClr val="FFEE99"/>
                </a:solidFill>
                <a:highlight>
                  <a:srgbClr val="0D0D0D"/>
                </a:highlight>
                <a:latin typeface="Inconsolata"/>
              </a:rPr>
              <a:t>page'</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p>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':page/:</a:t>
            </a:r>
            <a:r>
              <a:rPr lang="fr-FR" dirty="0" smtClean="0">
                <a:solidFill>
                  <a:srgbClr val="FFEE99"/>
                </a:solidFill>
                <a:highlight>
                  <a:srgbClr val="0D0D0D"/>
                </a:highlight>
                <a:latin typeface="Inconsolata"/>
              </a:rPr>
              <a:t>slug'</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p>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':page/:slug/:</a:t>
            </a:r>
            <a:r>
              <a:rPr lang="fr-FR" dirty="0" smtClean="0">
                <a:solidFill>
                  <a:srgbClr val="FFEE99"/>
                </a:solidFill>
                <a:highlight>
                  <a:srgbClr val="0D0D0D"/>
                </a:highlight>
                <a:latin typeface="Inconsolata"/>
              </a:rPr>
              <a:t>action'</a:t>
            </a:r>
            <a:r>
              <a:rPr lang="fr-FR" dirty="0" smtClean="0">
                <a:solidFill>
                  <a:srgbClr val="F8F8F2"/>
                </a:solidFill>
                <a:highlight>
                  <a:srgbClr val="0D0D0D"/>
                </a:highlight>
                <a:latin typeface="Inconsolata"/>
              </a:rPr>
              <a:t>);</a:t>
            </a:r>
            <a:endParaRPr lang="en-US" dirty="0"/>
          </a:p>
        </p:txBody>
      </p:sp>
      <p:sp>
        <p:nvSpPr>
          <p:cNvPr id="6" name="TextBox 5"/>
          <p:cNvSpPr txBox="1"/>
          <p:nvPr/>
        </p:nvSpPr>
        <p:spPr>
          <a:xfrm>
            <a:off x="2806133" y="374830"/>
            <a:ext cx="3531735" cy="369332"/>
          </a:xfrm>
          <a:prstGeom prst="rect">
            <a:avLst/>
          </a:prstGeom>
          <a:solidFill>
            <a:schemeClr val="tx1">
              <a:lumMod val="85000"/>
              <a:lumOff val="15000"/>
            </a:schemeClr>
          </a:solidFill>
          <a:ln w="28575" cmpd="sng">
            <a:noFill/>
            <a:prstDash val="sysDash"/>
          </a:ln>
        </p:spPr>
        <p:txBody>
          <a:bodyPr wrap="square" rtlCol="0">
            <a:spAutoFit/>
          </a:bodyPr>
          <a:lstStyle/>
          <a:p>
            <a:r>
              <a:rPr lang="fr-FR" dirty="0" smtClean="0">
                <a:solidFill>
                  <a:srgbClr val="F8F8F2"/>
                </a:solidFill>
                <a:highlight>
                  <a:srgbClr val="0D0D0D"/>
                </a:highlight>
                <a:latin typeface="Inconsolata"/>
              </a:rPr>
              <a:t>/restaurants/</a:t>
            </a:r>
            <a:r>
              <a:rPr lang="fr-FR" dirty="0" err="1" smtClean="0">
                <a:solidFill>
                  <a:srgbClr val="F8F8F2"/>
                </a:solidFill>
                <a:highlight>
                  <a:srgbClr val="0D0D0D"/>
                </a:highlight>
                <a:latin typeface="Inconsolata"/>
              </a:rPr>
              <a:t>cheese</a:t>
            </a:r>
            <a:r>
              <a:rPr lang="fr-FR" dirty="0" smtClean="0">
                <a:solidFill>
                  <a:srgbClr val="F8F8F2"/>
                </a:solidFill>
                <a:highlight>
                  <a:srgbClr val="0D0D0D"/>
                </a:highlight>
                <a:latin typeface="Inconsolata"/>
              </a:rPr>
              <a:t>-city</a:t>
            </a:r>
            <a:endParaRPr lang="en-US" dirty="0"/>
          </a:p>
        </p:txBody>
      </p:sp>
      <p:sp>
        <p:nvSpPr>
          <p:cNvPr id="7" name="Down Arrow 6"/>
          <p:cNvSpPr/>
          <p:nvPr/>
        </p:nvSpPr>
        <p:spPr>
          <a:xfrm>
            <a:off x="4333394" y="939713"/>
            <a:ext cx="477212" cy="585402"/>
          </a:xfrm>
          <a:prstGeom prst="down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
        <p:nvSpPr>
          <p:cNvPr id="9" name="TextBox 8"/>
          <p:cNvSpPr txBox="1"/>
          <p:nvPr/>
        </p:nvSpPr>
        <p:spPr>
          <a:xfrm>
            <a:off x="2782034" y="3620501"/>
            <a:ext cx="3579932" cy="1200329"/>
          </a:xfrm>
          <a:prstGeom prst="rect">
            <a:avLst/>
          </a:prstGeom>
          <a:solidFill>
            <a:schemeClr val="tx1">
              <a:lumMod val="85000"/>
              <a:lumOff val="15000"/>
            </a:schemeClr>
          </a:solidFill>
          <a:ln w="28575" cmpd="sng">
            <a:noFill/>
            <a:prstDash val="sysDash"/>
          </a:ln>
        </p:spPr>
        <p:txBody>
          <a:bodyPr wrap="square" rtlCol="0">
            <a:spAutoFit/>
          </a:bodyPr>
          <a:lstStyle/>
          <a:p>
            <a:r>
              <a:rPr lang="en-US" dirty="0">
                <a:solidFill>
                  <a:srgbClr val="F8F8F2"/>
                </a:solidFill>
                <a:highlight>
                  <a:srgbClr val="0D0D0D"/>
                </a:highlight>
                <a:latin typeface="Inconsolata"/>
              </a:rPr>
              <a:t>{</a:t>
            </a:r>
          </a:p>
          <a:p>
            <a:r>
              <a:rPr lang="en-US" dirty="0">
                <a:solidFill>
                  <a:srgbClr val="F8F8F2"/>
                </a:solidFill>
                <a:highlight>
                  <a:srgbClr val="0D0D0D"/>
                </a:highlight>
                <a:latin typeface="Inconsolata"/>
              </a:rPr>
              <a:t>	page: </a:t>
            </a:r>
            <a:r>
              <a:rPr lang="en-US" dirty="0">
                <a:solidFill>
                  <a:srgbClr val="FFEE99"/>
                </a:solidFill>
                <a:highlight>
                  <a:srgbClr val="0D0D0D"/>
                </a:highlight>
                <a:latin typeface="Inconsolata"/>
              </a:rPr>
              <a:t>'restaurants'</a:t>
            </a:r>
            <a:r>
              <a:rPr lang="en-US" dirty="0">
                <a:solidFill>
                  <a:srgbClr val="F8F8F2"/>
                </a:solidFill>
                <a:highlight>
                  <a:srgbClr val="0D0D0D"/>
                </a:highlight>
                <a:latin typeface="Inconsolata"/>
              </a:rPr>
              <a:t>,</a:t>
            </a:r>
          </a:p>
          <a:p>
            <a:r>
              <a:rPr lang="en-US" dirty="0">
                <a:solidFill>
                  <a:srgbClr val="F8F8F2"/>
                </a:solidFill>
                <a:highlight>
                  <a:srgbClr val="0D0D0D"/>
                </a:highlight>
                <a:latin typeface="Inconsolata"/>
              </a:rPr>
              <a:t>	slug: </a:t>
            </a:r>
            <a:r>
              <a:rPr lang="en-US" dirty="0">
                <a:solidFill>
                  <a:srgbClr val="FFEE99"/>
                </a:solidFill>
                <a:highlight>
                  <a:srgbClr val="0D0D0D"/>
                </a:highlight>
                <a:latin typeface="Inconsolata"/>
              </a:rPr>
              <a:t>'cheese-city'</a:t>
            </a:r>
          </a:p>
          <a:p>
            <a:r>
              <a:rPr lang="en-US" dirty="0">
                <a:solidFill>
                  <a:srgbClr val="F8F8F2"/>
                </a:solidFill>
                <a:highlight>
                  <a:srgbClr val="0D0D0D"/>
                </a:highlight>
                <a:latin typeface="Inconsolata"/>
              </a:rPr>
              <a:t>}</a:t>
            </a:r>
            <a:endParaRPr lang="en-US" dirty="0"/>
          </a:p>
        </p:txBody>
      </p:sp>
      <p:sp>
        <p:nvSpPr>
          <p:cNvPr id="10" name="Down Arrow 9"/>
          <p:cNvSpPr/>
          <p:nvPr/>
        </p:nvSpPr>
        <p:spPr>
          <a:xfrm>
            <a:off x="4333394" y="2839547"/>
            <a:ext cx="477212" cy="585402"/>
          </a:xfrm>
          <a:prstGeom prst="down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Tree>
    <p:extLst>
      <p:ext uri="{BB962C8B-B14F-4D97-AF65-F5344CB8AC3E}">
        <p14:creationId xmlns:p14="http://schemas.microsoft.com/office/powerpoint/2010/main" val="373721293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48424" y="300598"/>
            <a:ext cx="3647152" cy="369332"/>
          </a:xfrm>
          <a:prstGeom prst="rect">
            <a:avLst/>
          </a:prstGeom>
          <a:solidFill>
            <a:schemeClr val="tx1">
              <a:lumMod val="85000"/>
              <a:lumOff val="15000"/>
            </a:schemeClr>
          </a:solidFill>
          <a:ln w="28575" cmpd="sng">
            <a:noFill/>
            <a:prstDash val="solid"/>
          </a:ln>
        </p:spPr>
        <p:txBody>
          <a:bodyPr wrap="none" rtlCol="0">
            <a:spAutoFit/>
          </a:bodyPr>
          <a:lstStyle/>
          <a:p>
            <a:r>
              <a:rPr lang="fr-FR" dirty="0" smtClean="0">
                <a:solidFill>
                  <a:srgbClr val="F8F8F2"/>
                </a:solidFill>
                <a:highlight>
                  <a:srgbClr val="0D0D0D"/>
                </a:highlight>
                <a:latin typeface="Inconsolata"/>
              </a:rPr>
              <a:t>/restaurants/</a:t>
            </a:r>
            <a:r>
              <a:rPr lang="fr-FR" dirty="0" err="1" smtClean="0">
                <a:solidFill>
                  <a:srgbClr val="F8F8F2"/>
                </a:solidFill>
                <a:highlight>
                  <a:srgbClr val="0D0D0D"/>
                </a:highlight>
                <a:latin typeface="Inconsolata"/>
              </a:rPr>
              <a:t>cheese</a:t>
            </a:r>
            <a:r>
              <a:rPr lang="fr-FR" dirty="0" smtClean="0">
                <a:solidFill>
                  <a:srgbClr val="F8F8F2"/>
                </a:solidFill>
                <a:highlight>
                  <a:srgbClr val="0D0D0D"/>
                </a:highlight>
                <a:latin typeface="Inconsolata"/>
              </a:rPr>
              <a:t>-city/</a:t>
            </a:r>
            <a:r>
              <a:rPr lang="fr-FR" dirty="0" err="1" smtClean="0">
                <a:solidFill>
                  <a:srgbClr val="F8F8F2"/>
                </a:solidFill>
                <a:highlight>
                  <a:srgbClr val="0D0D0D"/>
                </a:highlight>
                <a:latin typeface="Inconsolata"/>
              </a:rPr>
              <a:t>order</a:t>
            </a:r>
            <a:endParaRPr lang="en-US" dirty="0"/>
          </a:p>
        </p:txBody>
      </p:sp>
      <p:sp>
        <p:nvSpPr>
          <p:cNvPr id="9" name="TextBox 8"/>
          <p:cNvSpPr txBox="1"/>
          <p:nvPr/>
        </p:nvSpPr>
        <p:spPr>
          <a:xfrm>
            <a:off x="2776709" y="3479773"/>
            <a:ext cx="3590583" cy="1477328"/>
          </a:xfrm>
          <a:prstGeom prst="rect">
            <a:avLst/>
          </a:prstGeom>
          <a:solidFill>
            <a:schemeClr val="tx1">
              <a:lumMod val="85000"/>
              <a:lumOff val="15000"/>
            </a:schemeClr>
          </a:solidFill>
          <a:ln w="28575" cmpd="sng">
            <a:noFill/>
            <a:prstDash val="solid"/>
          </a:ln>
        </p:spPr>
        <p:txBody>
          <a:bodyPr wrap="square" rtlCol="0">
            <a:spAutoFit/>
          </a:bodyPr>
          <a:lstStyle/>
          <a:p>
            <a:r>
              <a:rPr lang="en-US" dirty="0">
                <a:solidFill>
                  <a:srgbClr val="F8F8F2"/>
                </a:solidFill>
                <a:highlight>
                  <a:srgbClr val="0D0D0D"/>
                </a:highlight>
                <a:latin typeface="Inconsolata"/>
              </a:rPr>
              <a:t>{</a:t>
            </a:r>
          </a:p>
          <a:p>
            <a:r>
              <a:rPr lang="en-US" dirty="0">
                <a:solidFill>
                  <a:srgbClr val="F8F8F2"/>
                </a:solidFill>
                <a:highlight>
                  <a:srgbClr val="0D0D0D"/>
                </a:highlight>
                <a:latin typeface="Inconsolata"/>
              </a:rPr>
              <a:t>	page: </a:t>
            </a:r>
            <a:r>
              <a:rPr lang="en-US" dirty="0">
                <a:solidFill>
                  <a:srgbClr val="FFEE99"/>
                </a:solidFill>
                <a:highlight>
                  <a:srgbClr val="0D0D0D"/>
                </a:highlight>
                <a:latin typeface="Inconsolata"/>
              </a:rPr>
              <a:t>'restaurants'</a:t>
            </a:r>
            <a:r>
              <a:rPr lang="en-US" dirty="0">
                <a:solidFill>
                  <a:srgbClr val="F8F8F2"/>
                </a:solidFill>
                <a:highlight>
                  <a:srgbClr val="0D0D0D"/>
                </a:highlight>
                <a:latin typeface="Inconsolata"/>
              </a:rPr>
              <a:t>,</a:t>
            </a:r>
          </a:p>
          <a:p>
            <a:r>
              <a:rPr lang="en-US" dirty="0">
                <a:solidFill>
                  <a:srgbClr val="F8F8F2"/>
                </a:solidFill>
                <a:highlight>
                  <a:srgbClr val="0D0D0D"/>
                </a:highlight>
                <a:latin typeface="Inconsolata"/>
              </a:rPr>
              <a:t>	slug: </a:t>
            </a:r>
            <a:r>
              <a:rPr lang="en-US" dirty="0">
                <a:solidFill>
                  <a:srgbClr val="FFEE99"/>
                </a:solidFill>
                <a:highlight>
                  <a:srgbClr val="0D0D0D"/>
                </a:highlight>
                <a:latin typeface="Inconsolata"/>
              </a:rPr>
              <a:t>'cheese-city'</a:t>
            </a:r>
            <a:r>
              <a:rPr lang="en-US" dirty="0">
                <a:solidFill>
                  <a:srgbClr val="F8F8F2"/>
                </a:solidFill>
                <a:highlight>
                  <a:srgbClr val="0D0D0D"/>
                </a:highlight>
                <a:latin typeface="Inconsolata"/>
              </a:rPr>
              <a:t>,</a:t>
            </a:r>
          </a:p>
          <a:p>
            <a:r>
              <a:rPr lang="en-US" dirty="0">
                <a:solidFill>
                  <a:srgbClr val="F8F8F2"/>
                </a:solidFill>
                <a:highlight>
                  <a:srgbClr val="0D0D0D"/>
                </a:highlight>
                <a:latin typeface="Inconsolata"/>
              </a:rPr>
              <a:t>	action: </a:t>
            </a:r>
            <a:r>
              <a:rPr lang="en-US" dirty="0">
                <a:solidFill>
                  <a:srgbClr val="FFEE99"/>
                </a:solidFill>
                <a:highlight>
                  <a:srgbClr val="0D0D0D"/>
                </a:highlight>
                <a:latin typeface="Inconsolata"/>
              </a:rPr>
              <a:t>'order'</a:t>
            </a:r>
          </a:p>
          <a:p>
            <a:r>
              <a:rPr lang="en-US" dirty="0">
                <a:solidFill>
                  <a:srgbClr val="F8F8F2"/>
                </a:solidFill>
                <a:highlight>
                  <a:srgbClr val="0D0D0D"/>
                </a:highlight>
                <a:latin typeface="Inconsolata"/>
              </a:rPr>
              <a:t>}</a:t>
            </a:r>
            <a:endParaRPr lang="en-US" dirty="0"/>
          </a:p>
        </p:txBody>
      </p:sp>
      <p:sp>
        <p:nvSpPr>
          <p:cNvPr id="10" name="TextBox 9"/>
          <p:cNvSpPr txBox="1"/>
          <p:nvPr/>
        </p:nvSpPr>
        <p:spPr>
          <a:xfrm>
            <a:off x="2776709" y="1613186"/>
            <a:ext cx="3590583" cy="923330"/>
          </a:xfrm>
          <a:prstGeom prst="rect">
            <a:avLst/>
          </a:prstGeom>
          <a:solidFill>
            <a:schemeClr val="tx1">
              <a:lumMod val="85000"/>
              <a:lumOff val="15000"/>
            </a:schemeClr>
          </a:solidFill>
          <a:ln w="57150" cmpd="sng">
            <a:solidFill>
              <a:srgbClr val="832481"/>
            </a:solidFill>
            <a:prstDash val="solid"/>
          </a:ln>
        </p:spPr>
        <p:txBody>
          <a:bodyPr wrap="square" rtlCol="0">
            <a:spAutoFit/>
          </a:bodyPr>
          <a:lstStyle/>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a:t>
            </a:r>
            <a:r>
              <a:rPr lang="fr-FR" dirty="0" smtClean="0">
                <a:solidFill>
                  <a:srgbClr val="FFEE99"/>
                </a:solidFill>
                <a:highlight>
                  <a:srgbClr val="0D0D0D"/>
                </a:highlight>
                <a:latin typeface="Inconsolata"/>
              </a:rPr>
              <a:t>page'</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p>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':page/:</a:t>
            </a:r>
            <a:r>
              <a:rPr lang="fr-FR" dirty="0" smtClean="0">
                <a:solidFill>
                  <a:srgbClr val="FFEE99"/>
                </a:solidFill>
                <a:highlight>
                  <a:srgbClr val="0D0D0D"/>
                </a:highlight>
                <a:latin typeface="Inconsolata"/>
              </a:rPr>
              <a:t>slug'</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p>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':page/:slug/:</a:t>
            </a:r>
            <a:r>
              <a:rPr lang="fr-FR" dirty="0" smtClean="0">
                <a:solidFill>
                  <a:srgbClr val="FFEE99"/>
                </a:solidFill>
                <a:highlight>
                  <a:srgbClr val="0D0D0D"/>
                </a:highlight>
                <a:latin typeface="Inconsolata"/>
              </a:rPr>
              <a:t>action'</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endParaRPr lang="en-US" dirty="0"/>
          </a:p>
        </p:txBody>
      </p:sp>
      <p:sp>
        <p:nvSpPr>
          <p:cNvPr id="13" name="Down Arrow 12"/>
          <p:cNvSpPr/>
          <p:nvPr/>
        </p:nvSpPr>
        <p:spPr>
          <a:xfrm>
            <a:off x="4333394" y="848857"/>
            <a:ext cx="477212" cy="585402"/>
          </a:xfrm>
          <a:prstGeom prst="down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
        <p:nvSpPr>
          <p:cNvPr id="15" name="Down Arrow 14"/>
          <p:cNvSpPr/>
          <p:nvPr/>
        </p:nvSpPr>
        <p:spPr>
          <a:xfrm>
            <a:off x="4333394" y="2715443"/>
            <a:ext cx="477212" cy="585402"/>
          </a:xfrm>
          <a:prstGeom prst="down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Tree>
    <p:extLst>
      <p:ext uri="{BB962C8B-B14F-4D97-AF65-F5344CB8AC3E}">
        <p14:creationId xmlns:p14="http://schemas.microsoft.com/office/powerpoint/2010/main" val="354939973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06132" y="4274728"/>
            <a:ext cx="3531736" cy="369332"/>
          </a:xfrm>
          <a:prstGeom prst="rect">
            <a:avLst/>
          </a:prstGeom>
          <a:solidFill>
            <a:srgbClr val="262626"/>
          </a:solidFill>
          <a:ln w="28575" cmpd="sng">
            <a:noFill/>
            <a:prstDash val="sysDash"/>
          </a:ln>
        </p:spPr>
        <p:txBody>
          <a:bodyPr wrap="square" rtlCol="0">
            <a:spAutoFit/>
          </a:bodyPr>
          <a:lstStyle/>
          <a:p>
            <a:pPr algn="ctr"/>
            <a:r>
              <a:rPr lang="fr-FR" dirty="0" smtClean="0">
                <a:solidFill>
                  <a:srgbClr val="F8F8F2"/>
                </a:solidFill>
                <a:highlight>
                  <a:srgbClr val="0D0D0D"/>
                </a:highlight>
                <a:latin typeface="Inconsolata"/>
              </a:rPr>
              <a:t>/</a:t>
            </a:r>
            <a:r>
              <a:rPr lang="fr-FR" dirty="0" err="1" smtClean="0">
                <a:solidFill>
                  <a:srgbClr val="F8F8F2"/>
                </a:solidFill>
                <a:highlight>
                  <a:srgbClr val="0D0D0D"/>
                </a:highlight>
                <a:latin typeface="Inconsolata"/>
              </a:rPr>
              <a:t>order-history</a:t>
            </a:r>
            <a:endParaRPr lang="en-US" dirty="0"/>
          </a:p>
        </p:txBody>
      </p:sp>
      <p:sp>
        <p:nvSpPr>
          <p:cNvPr id="9" name="TextBox 8"/>
          <p:cNvSpPr txBox="1"/>
          <p:nvPr/>
        </p:nvSpPr>
        <p:spPr>
          <a:xfrm>
            <a:off x="2836094" y="383282"/>
            <a:ext cx="3471812" cy="923330"/>
          </a:xfrm>
          <a:prstGeom prst="rect">
            <a:avLst/>
          </a:prstGeom>
          <a:solidFill>
            <a:srgbClr val="262626"/>
          </a:solidFill>
          <a:ln w="28575" cmpd="sng">
            <a:noFill/>
            <a:prstDash val="sysDash"/>
          </a:ln>
        </p:spPr>
        <p:txBody>
          <a:bodyPr wrap="square" rtlCol="0">
            <a:spAutoFit/>
          </a:bodyPr>
          <a:lstStyle/>
          <a:p>
            <a:r>
              <a:rPr lang="en-US" dirty="0" smtClean="0">
                <a:solidFill>
                  <a:srgbClr val="F8F8F2"/>
                </a:solidFill>
                <a:highlight>
                  <a:srgbClr val="0D0D0D"/>
                </a:highlight>
                <a:latin typeface="Inconsolata"/>
              </a:rPr>
              <a:t>{</a:t>
            </a:r>
          </a:p>
          <a:p>
            <a:r>
              <a:rPr lang="en-US" dirty="0" smtClean="0">
                <a:solidFill>
                  <a:srgbClr val="F8F8F2"/>
                </a:solidFill>
                <a:highlight>
                  <a:srgbClr val="0D0D0D"/>
                </a:highlight>
                <a:latin typeface="Inconsolata"/>
              </a:rPr>
              <a:t>	page: </a:t>
            </a:r>
            <a:r>
              <a:rPr lang="en-US" dirty="0" smtClean="0">
                <a:solidFill>
                  <a:srgbClr val="FFEE99"/>
                </a:solidFill>
                <a:highlight>
                  <a:srgbClr val="0D0D0D"/>
                </a:highlight>
                <a:latin typeface="Inconsolata"/>
              </a:rPr>
              <a:t>'order-history'</a:t>
            </a:r>
            <a:endParaRPr lang="en-US" dirty="0" smtClean="0">
              <a:solidFill>
                <a:srgbClr val="F8F8F2"/>
              </a:solidFill>
              <a:highlight>
                <a:srgbClr val="0D0D0D"/>
              </a:highlight>
              <a:latin typeface="Inconsolata"/>
            </a:endParaRPr>
          </a:p>
          <a:p>
            <a:r>
              <a:rPr lang="en-US" dirty="0" smtClean="0">
                <a:solidFill>
                  <a:srgbClr val="F8F8F2"/>
                </a:solidFill>
                <a:highlight>
                  <a:srgbClr val="0D0D0D"/>
                </a:highlight>
                <a:latin typeface="Inconsolata"/>
              </a:rPr>
              <a:t>}</a:t>
            </a:r>
            <a:endParaRPr lang="en-US" dirty="0"/>
          </a:p>
        </p:txBody>
      </p:sp>
      <p:sp>
        <p:nvSpPr>
          <p:cNvPr id="10" name="TextBox 9"/>
          <p:cNvSpPr txBox="1"/>
          <p:nvPr/>
        </p:nvSpPr>
        <p:spPr>
          <a:xfrm>
            <a:off x="2806132" y="2329004"/>
            <a:ext cx="3531736" cy="923330"/>
          </a:xfrm>
          <a:prstGeom prst="rect">
            <a:avLst/>
          </a:prstGeom>
          <a:solidFill>
            <a:srgbClr val="262626"/>
          </a:solidFill>
          <a:ln w="57150" cmpd="sng">
            <a:solidFill>
              <a:srgbClr val="832481"/>
            </a:solidFill>
            <a:prstDash val="solid"/>
          </a:ln>
        </p:spPr>
        <p:txBody>
          <a:bodyPr wrap="none" rtlCol="0">
            <a:spAutoFit/>
          </a:bodyPr>
          <a:lstStyle/>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a:t>
            </a:r>
            <a:r>
              <a:rPr lang="fr-FR" dirty="0" smtClean="0">
                <a:solidFill>
                  <a:srgbClr val="FFEE99"/>
                </a:solidFill>
                <a:highlight>
                  <a:srgbClr val="0D0D0D"/>
                </a:highlight>
                <a:latin typeface="Inconsolata"/>
              </a:rPr>
              <a:t>page'</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p>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':page/:</a:t>
            </a:r>
            <a:r>
              <a:rPr lang="fr-FR" dirty="0" smtClean="0">
                <a:solidFill>
                  <a:srgbClr val="FFEE99"/>
                </a:solidFill>
                <a:highlight>
                  <a:srgbClr val="0D0D0D"/>
                </a:highlight>
                <a:latin typeface="Inconsolata"/>
              </a:rPr>
              <a:t>slug'</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p>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':page/:slug/:</a:t>
            </a:r>
            <a:r>
              <a:rPr lang="fr-FR" dirty="0" smtClean="0">
                <a:solidFill>
                  <a:srgbClr val="FFEE99"/>
                </a:solidFill>
                <a:highlight>
                  <a:srgbClr val="0D0D0D"/>
                </a:highlight>
                <a:latin typeface="Inconsolata"/>
              </a:rPr>
              <a:t>action'</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endParaRPr lang="en-US" dirty="0"/>
          </a:p>
        </p:txBody>
      </p:sp>
      <p:sp>
        <p:nvSpPr>
          <p:cNvPr id="14" name="Down Arrow 13"/>
          <p:cNvSpPr/>
          <p:nvPr/>
        </p:nvSpPr>
        <p:spPr>
          <a:xfrm>
            <a:off x="4333394" y="1525107"/>
            <a:ext cx="477212" cy="585402"/>
          </a:xfrm>
          <a:prstGeom prst="down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
        <p:nvSpPr>
          <p:cNvPr id="15" name="Down Arrow 14"/>
          <p:cNvSpPr/>
          <p:nvPr/>
        </p:nvSpPr>
        <p:spPr>
          <a:xfrm>
            <a:off x="4333394" y="3470829"/>
            <a:ext cx="477212" cy="585402"/>
          </a:xfrm>
          <a:prstGeom prst="down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Tree>
    <p:extLst>
      <p:ext uri="{BB962C8B-B14F-4D97-AF65-F5344CB8AC3E}">
        <p14:creationId xmlns:p14="http://schemas.microsoft.com/office/powerpoint/2010/main" val="55389928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2690716" y="4413591"/>
            <a:ext cx="3762568" cy="369332"/>
          </a:xfrm>
          <a:prstGeom prst="rect">
            <a:avLst/>
          </a:prstGeom>
          <a:solidFill>
            <a:srgbClr val="262626"/>
          </a:solidFill>
          <a:ln w="28575" cmpd="sng">
            <a:noFill/>
            <a:prstDash val="sysDash"/>
          </a:ln>
        </p:spPr>
        <p:txBody>
          <a:bodyPr wrap="none" rtlCol="0">
            <a:spAutoFit/>
          </a:bodyPr>
          <a:lstStyle/>
          <a:p>
            <a:r>
              <a:rPr lang="fr-FR" dirty="0">
                <a:solidFill>
                  <a:srgbClr val="F8F8F2"/>
                </a:solidFill>
                <a:highlight>
                  <a:srgbClr val="0D0D0D"/>
                </a:highlight>
                <a:latin typeface="Inconsolata"/>
              </a:rPr>
              <a:t>/restaurants</a:t>
            </a:r>
            <a:r>
              <a:rPr lang="fr-FR" dirty="0" smtClean="0">
                <a:solidFill>
                  <a:srgbClr val="F8F8F2"/>
                </a:solidFill>
                <a:highlight>
                  <a:srgbClr val="0D0D0D"/>
                </a:highlight>
                <a:latin typeface="Inconsolata"/>
              </a:rPr>
              <a:t>/burger-bar/</a:t>
            </a:r>
            <a:r>
              <a:rPr lang="fr-FR" dirty="0" err="1" smtClean="0">
                <a:solidFill>
                  <a:srgbClr val="F8F8F2"/>
                </a:solidFill>
                <a:highlight>
                  <a:srgbClr val="0D0D0D"/>
                </a:highlight>
                <a:latin typeface="Inconsolata"/>
              </a:rPr>
              <a:t>confirm</a:t>
            </a:r>
            <a:endParaRPr lang="en-US" dirty="0"/>
          </a:p>
        </p:txBody>
      </p:sp>
      <p:sp>
        <p:nvSpPr>
          <p:cNvPr id="9" name="TextBox 8"/>
          <p:cNvSpPr txBox="1"/>
          <p:nvPr/>
        </p:nvSpPr>
        <p:spPr>
          <a:xfrm>
            <a:off x="2806132" y="308004"/>
            <a:ext cx="3531736" cy="1477328"/>
          </a:xfrm>
          <a:prstGeom prst="rect">
            <a:avLst/>
          </a:prstGeom>
          <a:solidFill>
            <a:srgbClr val="262626"/>
          </a:solidFill>
          <a:ln w="28575" cmpd="sng">
            <a:noFill/>
            <a:prstDash val="sysDash"/>
          </a:ln>
        </p:spPr>
        <p:txBody>
          <a:bodyPr wrap="square" rtlCol="0">
            <a:spAutoFit/>
          </a:bodyPr>
          <a:lstStyle/>
          <a:p>
            <a:r>
              <a:rPr lang="en-US" dirty="0">
                <a:solidFill>
                  <a:srgbClr val="F8F8F2"/>
                </a:solidFill>
                <a:highlight>
                  <a:srgbClr val="0D0D0D"/>
                </a:highlight>
                <a:latin typeface="Inconsolata"/>
              </a:rPr>
              <a:t>{</a:t>
            </a:r>
          </a:p>
          <a:p>
            <a:r>
              <a:rPr lang="en-US" dirty="0">
                <a:solidFill>
                  <a:srgbClr val="F8F8F2"/>
                </a:solidFill>
                <a:highlight>
                  <a:srgbClr val="0D0D0D"/>
                </a:highlight>
                <a:latin typeface="Inconsolata"/>
              </a:rPr>
              <a:t>	page: </a:t>
            </a:r>
            <a:r>
              <a:rPr lang="en-US" dirty="0">
                <a:solidFill>
                  <a:srgbClr val="FFEE99"/>
                </a:solidFill>
                <a:highlight>
                  <a:srgbClr val="0D0D0D"/>
                </a:highlight>
                <a:latin typeface="Inconsolata"/>
              </a:rPr>
              <a:t>'restaurants'</a:t>
            </a:r>
            <a:r>
              <a:rPr lang="en-US" dirty="0">
                <a:solidFill>
                  <a:srgbClr val="F8F8F2"/>
                </a:solidFill>
                <a:highlight>
                  <a:srgbClr val="0D0D0D"/>
                </a:highlight>
                <a:latin typeface="Inconsolata"/>
              </a:rPr>
              <a:t>,</a:t>
            </a:r>
          </a:p>
          <a:p>
            <a:r>
              <a:rPr lang="en-US" dirty="0">
                <a:solidFill>
                  <a:srgbClr val="F8F8F2"/>
                </a:solidFill>
                <a:highlight>
                  <a:srgbClr val="0D0D0D"/>
                </a:highlight>
                <a:latin typeface="Inconsolata"/>
              </a:rPr>
              <a:t>	slug: </a:t>
            </a:r>
            <a:r>
              <a:rPr lang="en-US" dirty="0" smtClean="0">
                <a:solidFill>
                  <a:srgbClr val="FFEE99"/>
                </a:solidFill>
                <a:highlight>
                  <a:srgbClr val="0D0D0D"/>
                </a:highlight>
                <a:latin typeface="Inconsolata"/>
              </a:rPr>
              <a:t>'burger-bar'</a:t>
            </a:r>
            <a:r>
              <a:rPr lang="en-US" dirty="0">
                <a:solidFill>
                  <a:srgbClr val="F8F8F2"/>
                </a:solidFill>
                <a:highlight>
                  <a:srgbClr val="0D0D0D"/>
                </a:highlight>
                <a:latin typeface="Inconsolata"/>
              </a:rPr>
              <a:t>,</a:t>
            </a:r>
          </a:p>
          <a:p>
            <a:r>
              <a:rPr lang="en-US" dirty="0">
                <a:solidFill>
                  <a:srgbClr val="F8F8F2"/>
                </a:solidFill>
                <a:highlight>
                  <a:srgbClr val="0D0D0D"/>
                </a:highlight>
                <a:latin typeface="Inconsolata"/>
              </a:rPr>
              <a:t>	action: </a:t>
            </a:r>
            <a:r>
              <a:rPr lang="en-US" dirty="0" smtClean="0">
                <a:solidFill>
                  <a:srgbClr val="FFEE99"/>
                </a:solidFill>
                <a:highlight>
                  <a:srgbClr val="0D0D0D"/>
                </a:highlight>
                <a:latin typeface="Inconsolata"/>
              </a:rPr>
              <a:t>'confirm'</a:t>
            </a:r>
            <a:endParaRPr lang="en-US" dirty="0">
              <a:solidFill>
                <a:srgbClr val="FFEE99"/>
              </a:solidFill>
              <a:highlight>
                <a:srgbClr val="0D0D0D"/>
              </a:highlight>
              <a:latin typeface="Inconsolata"/>
            </a:endParaRPr>
          </a:p>
          <a:p>
            <a:r>
              <a:rPr lang="en-US" dirty="0">
                <a:solidFill>
                  <a:srgbClr val="F8F8F2"/>
                </a:solidFill>
                <a:highlight>
                  <a:srgbClr val="0D0D0D"/>
                </a:highlight>
                <a:latin typeface="Inconsolata"/>
              </a:rPr>
              <a:t>}</a:t>
            </a:r>
            <a:endParaRPr lang="en-US" dirty="0"/>
          </a:p>
        </p:txBody>
      </p:sp>
      <p:sp>
        <p:nvSpPr>
          <p:cNvPr id="10" name="TextBox 9"/>
          <p:cNvSpPr txBox="1"/>
          <p:nvPr/>
        </p:nvSpPr>
        <p:spPr>
          <a:xfrm>
            <a:off x="2806132" y="2637796"/>
            <a:ext cx="3531736" cy="923330"/>
          </a:xfrm>
          <a:prstGeom prst="rect">
            <a:avLst/>
          </a:prstGeom>
          <a:solidFill>
            <a:srgbClr val="262626"/>
          </a:solidFill>
          <a:ln w="57150" cmpd="sng">
            <a:solidFill>
              <a:srgbClr val="832481"/>
            </a:solidFill>
            <a:prstDash val="solid"/>
          </a:ln>
        </p:spPr>
        <p:txBody>
          <a:bodyPr wrap="none" rtlCol="0">
            <a:spAutoFit/>
          </a:bodyPr>
          <a:lstStyle/>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a:t>
            </a:r>
            <a:r>
              <a:rPr lang="fr-FR" dirty="0" smtClean="0">
                <a:solidFill>
                  <a:srgbClr val="FFEE99"/>
                </a:solidFill>
                <a:highlight>
                  <a:srgbClr val="0D0D0D"/>
                </a:highlight>
                <a:latin typeface="Inconsolata"/>
              </a:rPr>
              <a:t>page'</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p>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':page/:</a:t>
            </a:r>
            <a:r>
              <a:rPr lang="fr-FR" dirty="0" smtClean="0">
                <a:solidFill>
                  <a:srgbClr val="FFEE99"/>
                </a:solidFill>
                <a:highlight>
                  <a:srgbClr val="0D0D0D"/>
                </a:highlight>
                <a:latin typeface="Inconsolata"/>
              </a:rPr>
              <a:t>slug'</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p>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':page/:slug/:</a:t>
            </a:r>
            <a:r>
              <a:rPr lang="fr-FR" dirty="0" smtClean="0">
                <a:solidFill>
                  <a:srgbClr val="FFEE99"/>
                </a:solidFill>
                <a:highlight>
                  <a:srgbClr val="0D0D0D"/>
                </a:highlight>
                <a:latin typeface="Inconsolata"/>
              </a:rPr>
              <a:t>action'</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endParaRPr lang="en-US" dirty="0"/>
          </a:p>
        </p:txBody>
      </p:sp>
      <p:sp>
        <p:nvSpPr>
          <p:cNvPr id="15" name="Down Arrow 14"/>
          <p:cNvSpPr/>
          <p:nvPr/>
        </p:nvSpPr>
        <p:spPr>
          <a:xfrm>
            <a:off x="4333394" y="1918863"/>
            <a:ext cx="477212" cy="585402"/>
          </a:xfrm>
          <a:prstGeom prst="down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
        <p:nvSpPr>
          <p:cNvPr id="16" name="Down Arrow 15"/>
          <p:cNvSpPr/>
          <p:nvPr/>
        </p:nvSpPr>
        <p:spPr>
          <a:xfrm>
            <a:off x="4333394" y="3694657"/>
            <a:ext cx="477212" cy="585402"/>
          </a:xfrm>
          <a:prstGeom prst="down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Tree>
    <p:extLst>
      <p:ext uri="{BB962C8B-B14F-4D97-AF65-F5344CB8AC3E}">
        <p14:creationId xmlns:p14="http://schemas.microsoft.com/office/powerpoint/2010/main" val="24026455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9583" y="4413591"/>
            <a:ext cx="4544834" cy="400110"/>
          </a:xfrm>
          <a:prstGeom prst="rect">
            <a:avLst/>
          </a:prstGeom>
          <a:solidFill>
            <a:srgbClr val="262626"/>
          </a:solidFill>
          <a:ln w="28575" cmpd="sng">
            <a:noFill/>
            <a:prstDash val="sysDash"/>
          </a:ln>
        </p:spPr>
        <p:txBody>
          <a:bodyPr wrap="none" rtlCol="0">
            <a:spAutoFit/>
          </a:bodyPr>
          <a:lstStyle/>
          <a:p>
            <a:r>
              <a:rPr lang="fr-FR" sz="2000" dirty="0">
                <a:solidFill>
                  <a:srgbClr val="F8F8F2"/>
                </a:solidFill>
                <a:highlight>
                  <a:srgbClr val="0D0D0D"/>
                </a:highlight>
                <a:latin typeface="Inconsolata"/>
              </a:rPr>
              <a:t>/</a:t>
            </a:r>
            <a:r>
              <a:rPr lang="fr-FR" sz="2000" dirty="0" err="1" smtClean="0">
                <a:solidFill>
                  <a:srgbClr val="F8F8F2"/>
                </a:solidFill>
                <a:highlight>
                  <a:srgbClr val="0D0D0D"/>
                </a:highlight>
                <a:latin typeface="Inconsolata"/>
              </a:rPr>
              <a:t>restaurants?state</a:t>
            </a:r>
            <a:r>
              <a:rPr lang="fr-FR" sz="2000" dirty="0" smtClean="0">
                <a:solidFill>
                  <a:srgbClr val="F8F8F2"/>
                </a:solidFill>
                <a:highlight>
                  <a:srgbClr val="0D0D0D"/>
                </a:highlight>
                <a:latin typeface="Inconsolata"/>
              </a:rPr>
              <a:t>=</a:t>
            </a:r>
            <a:r>
              <a:rPr lang="fr-FR" sz="2000" dirty="0" err="1" smtClean="0">
                <a:solidFill>
                  <a:srgbClr val="F8F8F2"/>
                </a:solidFill>
                <a:highlight>
                  <a:srgbClr val="0D0D0D"/>
                </a:highlight>
                <a:latin typeface="Inconsolata"/>
              </a:rPr>
              <a:t>IL&amp;city</a:t>
            </a:r>
            <a:r>
              <a:rPr lang="fr-FR" sz="2000" dirty="0" smtClean="0">
                <a:solidFill>
                  <a:srgbClr val="F8F8F2"/>
                </a:solidFill>
                <a:highlight>
                  <a:srgbClr val="0D0D0D"/>
                </a:highlight>
                <a:latin typeface="Inconsolata"/>
              </a:rPr>
              <a:t>=Chicago</a:t>
            </a:r>
            <a:endParaRPr lang="en-US" sz="2000" dirty="0"/>
          </a:p>
        </p:txBody>
      </p:sp>
      <p:sp>
        <p:nvSpPr>
          <p:cNvPr id="9" name="TextBox 8"/>
          <p:cNvSpPr txBox="1"/>
          <p:nvPr/>
        </p:nvSpPr>
        <p:spPr>
          <a:xfrm>
            <a:off x="2806132" y="308004"/>
            <a:ext cx="3531736" cy="1477328"/>
          </a:xfrm>
          <a:prstGeom prst="rect">
            <a:avLst/>
          </a:prstGeom>
          <a:solidFill>
            <a:srgbClr val="262626"/>
          </a:solidFill>
          <a:ln w="28575" cmpd="sng">
            <a:noFill/>
            <a:prstDash val="sysDash"/>
          </a:ln>
        </p:spPr>
        <p:txBody>
          <a:bodyPr wrap="square" rtlCol="0">
            <a:spAutoFit/>
          </a:bodyPr>
          <a:lstStyle/>
          <a:p>
            <a:r>
              <a:rPr lang="en-US" dirty="0">
                <a:solidFill>
                  <a:srgbClr val="F8F8F2"/>
                </a:solidFill>
                <a:highlight>
                  <a:srgbClr val="0D0D0D"/>
                </a:highlight>
                <a:latin typeface="Inconsolata"/>
              </a:rPr>
              <a:t>{</a:t>
            </a:r>
          </a:p>
          <a:p>
            <a:r>
              <a:rPr lang="en-US" dirty="0">
                <a:solidFill>
                  <a:srgbClr val="F8F8F2"/>
                </a:solidFill>
                <a:highlight>
                  <a:srgbClr val="0D0D0D"/>
                </a:highlight>
                <a:latin typeface="Inconsolata"/>
              </a:rPr>
              <a:t>	page: </a:t>
            </a:r>
            <a:r>
              <a:rPr lang="en-US" dirty="0">
                <a:solidFill>
                  <a:srgbClr val="FFEE99"/>
                </a:solidFill>
                <a:highlight>
                  <a:srgbClr val="0D0D0D"/>
                </a:highlight>
                <a:latin typeface="Inconsolata"/>
              </a:rPr>
              <a:t>'restaurants'</a:t>
            </a:r>
            <a:r>
              <a:rPr lang="en-US" dirty="0">
                <a:solidFill>
                  <a:srgbClr val="F8F8F2"/>
                </a:solidFill>
                <a:highlight>
                  <a:srgbClr val="0D0D0D"/>
                </a:highlight>
                <a:latin typeface="Inconsolata"/>
              </a:rPr>
              <a:t>,</a:t>
            </a:r>
          </a:p>
          <a:p>
            <a:r>
              <a:rPr lang="en-US" dirty="0">
                <a:solidFill>
                  <a:srgbClr val="F8F8F2"/>
                </a:solidFill>
                <a:highlight>
                  <a:srgbClr val="0D0D0D"/>
                </a:highlight>
                <a:latin typeface="Inconsolata"/>
              </a:rPr>
              <a:t>	</a:t>
            </a:r>
            <a:r>
              <a:rPr lang="en-US" dirty="0" smtClean="0">
                <a:solidFill>
                  <a:srgbClr val="F8F8F2"/>
                </a:solidFill>
                <a:highlight>
                  <a:srgbClr val="0D0D0D"/>
                </a:highlight>
                <a:latin typeface="Inconsolata"/>
              </a:rPr>
              <a:t>state: </a:t>
            </a:r>
            <a:r>
              <a:rPr lang="en-US" dirty="0" smtClean="0">
                <a:solidFill>
                  <a:srgbClr val="FFEE99"/>
                </a:solidFill>
                <a:highlight>
                  <a:srgbClr val="0D0D0D"/>
                </a:highlight>
                <a:latin typeface="Inconsolata"/>
              </a:rPr>
              <a:t>'IL'</a:t>
            </a:r>
            <a:r>
              <a:rPr lang="en-US" dirty="0">
                <a:solidFill>
                  <a:srgbClr val="F8F8F2"/>
                </a:solidFill>
                <a:highlight>
                  <a:srgbClr val="0D0D0D"/>
                </a:highlight>
                <a:latin typeface="Inconsolata"/>
              </a:rPr>
              <a:t>,</a:t>
            </a:r>
          </a:p>
          <a:p>
            <a:r>
              <a:rPr lang="en-US" dirty="0">
                <a:solidFill>
                  <a:srgbClr val="F8F8F2"/>
                </a:solidFill>
                <a:highlight>
                  <a:srgbClr val="0D0D0D"/>
                </a:highlight>
                <a:latin typeface="Inconsolata"/>
              </a:rPr>
              <a:t>	</a:t>
            </a:r>
            <a:r>
              <a:rPr lang="en-US" dirty="0" smtClean="0">
                <a:solidFill>
                  <a:srgbClr val="F8F8F2"/>
                </a:solidFill>
                <a:highlight>
                  <a:srgbClr val="0D0D0D"/>
                </a:highlight>
                <a:latin typeface="Inconsolata"/>
              </a:rPr>
              <a:t>city: </a:t>
            </a:r>
            <a:r>
              <a:rPr lang="en-US" dirty="0" smtClean="0">
                <a:solidFill>
                  <a:srgbClr val="FFEE99"/>
                </a:solidFill>
                <a:highlight>
                  <a:srgbClr val="0D0D0D"/>
                </a:highlight>
                <a:latin typeface="Inconsolata"/>
              </a:rPr>
              <a:t>'Chicago'</a:t>
            </a:r>
            <a:endParaRPr lang="en-US" dirty="0">
              <a:solidFill>
                <a:srgbClr val="FFEE99"/>
              </a:solidFill>
              <a:highlight>
                <a:srgbClr val="0D0D0D"/>
              </a:highlight>
              <a:latin typeface="Inconsolata"/>
            </a:endParaRPr>
          </a:p>
          <a:p>
            <a:r>
              <a:rPr lang="en-US" dirty="0">
                <a:solidFill>
                  <a:srgbClr val="F8F8F2"/>
                </a:solidFill>
                <a:highlight>
                  <a:srgbClr val="0D0D0D"/>
                </a:highlight>
                <a:latin typeface="Inconsolata"/>
              </a:rPr>
              <a:t>}</a:t>
            </a:r>
            <a:endParaRPr lang="en-US" dirty="0"/>
          </a:p>
        </p:txBody>
      </p:sp>
      <p:sp>
        <p:nvSpPr>
          <p:cNvPr id="10" name="TextBox 9"/>
          <p:cNvSpPr txBox="1"/>
          <p:nvPr/>
        </p:nvSpPr>
        <p:spPr>
          <a:xfrm>
            <a:off x="2806132" y="2637796"/>
            <a:ext cx="3531736" cy="923330"/>
          </a:xfrm>
          <a:prstGeom prst="rect">
            <a:avLst/>
          </a:prstGeom>
          <a:solidFill>
            <a:srgbClr val="262626"/>
          </a:solidFill>
          <a:ln w="57150" cmpd="sng">
            <a:solidFill>
              <a:srgbClr val="832481"/>
            </a:solidFill>
            <a:prstDash val="solid"/>
          </a:ln>
        </p:spPr>
        <p:txBody>
          <a:bodyPr wrap="none" rtlCol="0">
            <a:spAutoFit/>
          </a:bodyPr>
          <a:lstStyle/>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a:t>
            </a:r>
            <a:r>
              <a:rPr lang="fr-FR" dirty="0" smtClean="0">
                <a:solidFill>
                  <a:srgbClr val="FFEE99"/>
                </a:solidFill>
                <a:highlight>
                  <a:srgbClr val="0D0D0D"/>
                </a:highlight>
                <a:latin typeface="Inconsolata"/>
              </a:rPr>
              <a:t>page'</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p>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':page/:</a:t>
            </a:r>
            <a:r>
              <a:rPr lang="fr-FR" dirty="0" smtClean="0">
                <a:solidFill>
                  <a:srgbClr val="FFEE99"/>
                </a:solidFill>
                <a:highlight>
                  <a:srgbClr val="0D0D0D"/>
                </a:highlight>
                <a:latin typeface="Inconsolata"/>
              </a:rPr>
              <a:t>slug'</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p>
          <a:p>
            <a:r>
              <a:rPr lang="fr-FR" dirty="0">
                <a:solidFill>
                  <a:srgbClr val="F8F8F2"/>
                </a:solidFill>
                <a:highlight>
                  <a:srgbClr val="0D0D0D"/>
                </a:highlight>
                <a:latin typeface="Inconsolata"/>
              </a:rPr>
              <a:t>route(</a:t>
            </a:r>
            <a:r>
              <a:rPr lang="fr-FR" dirty="0">
                <a:solidFill>
                  <a:srgbClr val="FFEE99"/>
                </a:solidFill>
                <a:highlight>
                  <a:srgbClr val="0D0D0D"/>
                </a:highlight>
                <a:latin typeface="Inconsolata"/>
              </a:rPr>
              <a:t>':page/:slug/:</a:t>
            </a:r>
            <a:r>
              <a:rPr lang="fr-FR" dirty="0" smtClean="0">
                <a:solidFill>
                  <a:srgbClr val="FFEE99"/>
                </a:solidFill>
                <a:highlight>
                  <a:srgbClr val="0D0D0D"/>
                </a:highlight>
                <a:latin typeface="Inconsolata"/>
              </a:rPr>
              <a:t>action'</a:t>
            </a:r>
            <a:r>
              <a:rPr lang="fr-FR" dirty="0" smtClean="0">
                <a:solidFill>
                  <a:srgbClr val="F8F8F2"/>
                </a:solidFill>
                <a:highlight>
                  <a:srgbClr val="0D0D0D"/>
                </a:highlight>
                <a:latin typeface="Inconsolata"/>
              </a:rPr>
              <a:t>)</a:t>
            </a:r>
            <a:r>
              <a:rPr lang="fr-FR" dirty="0">
                <a:solidFill>
                  <a:srgbClr val="F8F8F2"/>
                </a:solidFill>
                <a:highlight>
                  <a:srgbClr val="0D0D0D"/>
                </a:highlight>
                <a:latin typeface="Inconsolata"/>
              </a:rPr>
              <a:t>;</a:t>
            </a:r>
            <a:endParaRPr lang="en-US" dirty="0"/>
          </a:p>
        </p:txBody>
      </p:sp>
      <p:sp>
        <p:nvSpPr>
          <p:cNvPr id="15" name="Down Arrow 14"/>
          <p:cNvSpPr/>
          <p:nvPr/>
        </p:nvSpPr>
        <p:spPr>
          <a:xfrm>
            <a:off x="4333394" y="1918863"/>
            <a:ext cx="477212" cy="585402"/>
          </a:xfrm>
          <a:prstGeom prst="down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
        <p:nvSpPr>
          <p:cNvPr id="16" name="Down Arrow 15"/>
          <p:cNvSpPr/>
          <p:nvPr/>
        </p:nvSpPr>
        <p:spPr>
          <a:xfrm>
            <a:off x="4333394" y="3694657"/>
            <a:ext cx="477212" cy="585402"/>
          </a:xfrm>
          <a:prstGeom prst="downArrow">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Tree>
    <p:extLst>
      <p:ext uri="{BB962C8B-B14F-4D97-AF65-F5344CB8AC3E}">
        <p14:creationId xmlns:p14="http://schemas.microsoft.com/office/powerpoint/2010/main" val="327385314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1964425"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smtClean="0">
                <a:latin typeface="Inconsolata"/>
                <a:cs typeface="Inconsolata"/>
              </a:rPr>
              <a:t>main.stache</a:t>
            </a:r>
            <a:endParaRPr lang="en-US" sz="1900" dirty="0">
              <a:latin typeface="Inconsolata"/>
              <a:cs typeface="Inconsolata"/>
            </a:endParaRPr>
          </a:p>
        </p:txBody>
      </p:sp>
      <p:sp>
        <p:nvSpPr>
          <p:cNvPr id="7" name="Multiply 6"/>
          <p:cNvSpPr/>
          <p:nvPr/>
        </p:nvSpPr>
        <p:spPr>
          <a:xfrm>
            <a:off x="1712092"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a:t>
            </a:r>
            <a:r>
              <a:rPr lang="en-US" sz="2000" dirty="0" err="1">
                <a:solidFill>
                  <a:srgbClr val="F8F8F2"/>
                </a:solidFill>
                <a:highlight>
                  <a:srgbClr val="0D0D0D"/>
                </a:highlight>
                <a:latin typeface="Inconsolata"/>
              </a:rPr>
              <a:t>routeMatches</a:t>
            </a:r>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"/home</a:t>
            </a:r>
            <a:r>
              <a:rPr lang="en-US" sz="2000" dirty="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&lt;</a:t>
            </a:r>
            <a:r>
              <a:rPr lang="en-US" sz="2000" dirty="0">
                <a:solidFill>
                  <a:srgbClr val="F8F8F2"/>
                </a:solidFill>
                <a:highlight>
                  <a:srgbClr val="0D0D0D"/>
                </a:highlight>
                <a:latin typeface="Inconsolata"/>
              </a:rPr>
              <a:t>app-</a:t>
            </a:r>
            <a:r>
              <a:rPr lang="en-US" sz="2000" dirty="0">
                <a:solidFill>
                  <a:srgbClr val="A6E22E"/>
                </a:solidFill>
                <a:highlight>
                  <a:srgbClr val="0D0D0D"/>
                </a:highlight>
                <a:latin typeface="Inconsolata"/>
              </a:rPr>
              <a:t>home</a:t>
            </a:r>
            <a:r>
              <a:rPr lang="en-US" sz="2000" dirty="0">
                <a:solidFill>
                  <a:srgbClr val="F8F8F2"/>
                </a:solidFill>
                <a:highlight>
                  <a:srgbClr val="0D0D0D"/>
                </a:highlight>
                <a:latin typeface="Inconsolata"/>
              </a:rPr>
              <a:t>&gt;&lt;/app-</a:t>
            </a:r>
            <a:r>
              <a:rPr lang="en-US" sz="2000" dirty="0">
                <a:solidFill>
                  <a:srgbClr val="A6E22E"/>
                </a:solidFill>
                <a:highlight>
                  <a:srgbClr val="0D0D0D"/>
                </a:highlight>
                <a:latin typeface="Inconsolata"/>
              </a:rPr>
              <a:t>home</a:t>
            </a:r>
            <a:r>
              <a:rPr lang="en-US" sz="2000"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a:t>
            </a:r>
            <a:endParaRPr lang="en-US" sz="2000" dirty="0">
              <a:latin typeface="Inconsolata"/>
            </a:endParaRPr>
          </a:p>
          <a:p>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a:t>
            </a:r>
            <a:r>
              <a:rPr lang="en-US" sz="2000" dirty="0" err="1">
                <a:solidFill>
                  <a:srgbClr val="F8F8F2"/>
                </a:solidFill>
                <a:highlight>
                  <a:srgbClr val="0D0D0D"/>
                </a:highlight>
                <a:latin typeface="Inconsolata"/>
              </a:rPr>
              <a:t>routeMatches</a:t>
            </a:r>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"/restaurants</a:t>
            </a:r>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a:t>
            </a:r>
          </a:p>
          <a:p>
            <a:r>
              <a:rPr lang="en-US" sz="2000" dirty="0">
                <a:solidFill>
                  <a:srgbClr val="F8F8F2"/>
                </a:solidFill>
                <a:highlight>
                  <a:srgbClr val="0D0D0D"/>
                </a:highlight>
                <a:latin typeface="Inconsolata"/>
              </a:rPr>
              <a:t> </a:t>
            </a:r>
            <a:r>
              <a:rPr lang="en-US" sz="2000" dirty="0" smtClean="0">
                <a:solidFill>
                  <a:srgbClr val="F8F8F2"/>
                </a:solidFill>
                <a:highlight>
                  <a:srgbClr val="0D0D0D"/>
                </a:highlight>
                <a:latin typeface="Inconsolata"/>
              </a:rPr>
              <a:t> </a:t>
            </a:r>
            <a:r>
              <a:rPr lang="da-DK" sz="2000" dirty="0">
                <a:solidFill>
                  <a:srgbClr val="F8F8F2"/>
                </a:solidFill>
                <a:highlight>
                  <a:srgbClr val="0D0D0D"/>
                </a:highlight>
                <a:latin typeface="Inconsolata"/>
              </a:rPr>
              <a:t>&lt;</a:t>
            </a:r>
            <a:r>
              <a:rPr lang="da-DK" sz="2000" dirty="0" err="1">
                <a:solidFill>
                  <a:srgbClr val="F8F8F2"/>
                </a:solidFill>
                <a:highlight>
                  <a:srgbClr val="0D0D0D"/>
                </a:highlight>
                <a:latin typeface="Inconsolata"/>
              </a:rPr>
              <a:t>app</a:t>
            </a:r>
            <a:r>
              <a:rPr lang="da-DK" sz="2000" dirty="0">
                <a:solidFill>
                  <a:srgbClr val="F8F8F2"/>
                </a:solidFill>
                <a:highlight>
                  <a:srgbClr val="0D0D0D"/>
                </a:highlight>
                <a:latin typeface="Inconsolata"/>
              </a:rPr>
              <a:t>-</a:t>
            </a:r>
            <a:r>
              <a:rPr lang="da-DK" sz="2000" dirty="0">
                <a:solidFill>
                  <a:srgbClr val="A6E22E"/>
                </a:solidFill>
                <a:highlight>
                  <a:srgbClr val="0D0D0D"/>
                </a:highlight>
                <a:latin typeface="Inconsolata"/>
              </a:rPr>
              <a:t>restaurant-list</a:t>
            </a:r>
            <a:r>
              <a:rPr lang="da-DK" sz="2000" dirty="0">
                <a:solidFill>
                  <a:srgbClr val="F8F8F2"/>
                </a:solidFill>
                <a:highlight>
                  <a:srgbClr val="0D0D0D"/>
                </a:highlight>
                <a:latin typeface="Inconsolata"/>
              </a:rPr>
              <a:t>&gt;&lt;/</a:t>
            </a:r>
            <a:r>
              <a:rPr lang="da-DK" sz="2000" dirty="0" err="1">
                <a:solidFill>
                  <a:srgbClr val="F8F8F2"/>
                </a:solidFill>
                <a:highlight>
                  <a:srgbClr val="0D0D0D"/>
                </a:highlight>
                <a:latin typeface="Inconsolata"/>
              </a:rPr>
              <a:t>app</a:t>
            </a:r>
            <a:r>
              <a:rPr lang="da-DK" sz="2000" dirty="0">
                <a:solidFill>
                  <a:srgbClr val="F8F8F2"/>
                </a:solidFill>
                <a:highlight>
                  <a:srgbClr val="0D0D0D"/>
                </a:highlight>
                <a:latin typeface="Inconsolata"/>
              </a:rPr>
              <a:t>-</a:t>
            </a:r>
            <a:r>
              <a:rPr lang="da-DK" sz="2000" dirty="0">
                <a:solidFill>
                  <a:srgbClr val="A6E22E"/>
                </a:solidFill>
                <a:highlight>
                  <a:srgbClr val="0D0D0D"/>
                </a:highlight>
                <a:latin typeface="Inconsolata"/>
              </a:rPr>
              <a:t>restaurant-list</a:t>
            </a:r>
            <a:r>
              <a:rPr lang="da-DK" sz="2000" dirty="0">
                <a:solidFill>
                  <a:srgbClr val="F8F8F2"/>
                </a:solidFill>
                <a:highlight>
                  <a:srgbClr val="0D0D0D"/>
                </a:highlight>
                <a:latin typeface="Inconsolata"/>
              </a:rPr>
              <a:t>&gt;</a:t>
            </a:r>
          </a:p>
          <a:p>
            <a:r>
              <a:rPr lang="en-US" sz="2000" dirty="0" smtClean="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a:t>
            </a:r>
            <a:endParaRPr lang="en-US" sz="2000" dirty="0" smtClean="0">
              <a:solidFill>
                <a:srgbClr val="F8F8F2"/>
              </a:solidFill>
              <a:highlight>
                <a:srgbClr val="0D0D0D"/>
              </a:highlight>
              <a:latin typeface="Inconsolata"/>
            </a:endParaRPr>
          </a:p>
        </p:txBody>
      </p:sp>
    </p:spTree>
    <p:extLst>
      <p:ext uri="{BB962C8B-B14F-4D97-AF65-F5344CB8AC3E}">
        <p14:creationId xmlns:p14="http://schemas.microsoft.com/office/powerpoint/2010/main" val="89555226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Round Same Side Corner Rectangle 5"/>
          <p:cNvSpPr/>
          <p:nvPr/>
        </p:nvSpPr>
        <p:spPr>
          <a:xfrm>
            <a:off x="83684" y="79556"/>
            <a:ext cx="1964425"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smtClean="0">
                <a:latin typeface="Inconsolata"/>
                <a:cs typeface="Inconsolata"/>
              </a:rPr>
              <a:t>main.stache</a:t>
            </a:r>
            <a:endParaRPr lang="en-US" sz="1900" dirty="0">
              <a:latin typeface="Inconsolata"/>
              <a:cs typeface="Inconsolata"/>
            </a:endParaRPr>
          </a:p>
        </p:txBody>
      </p:sp>
      <p:sp>
        <p:nvSpPr>
          <p:cNvPr id="7" name="Multiply 6"/>
          <p:cNvSpPr/>
          <p:nvPr/>
        </p:nvSpPr>
        <p:spPr>
          <a:xfrm>
            <a:off x="1712092"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eq</a:t>
            </a:r>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route.page</a:t>
            </a:r>
            <a:r>
              <a:rPr lang="en-US" sz="2000" dirty="0">
                <a:solidFill>
                  <a:srgbClr val="F8F8F2"/>
                </a:solidFill>
                <a:highlight>
                  <a:srgbClr val="0D0D0D"/>
                </a:highlight>
                <a:latin typeface="Inconsolata"/>
              </a:rPr>
              <a:t> "home"}}</a:t>
            </a:r>
          </a:p>
          <a:p>
            <a:r>
              <a:rPr lang="en-US" sz="2000" dirty="0">
                <a:solidFill>
                  <a:srgbClr val="F8F8F2"/>
                </a:solidFill>
                <a:highlight>
                  <a:srgbClr val="0D0D0D"/>
                </a:highlight>
                <a:latin typeface="Inconsolata"/>
              </a:rPr>
              <a:t>   &lt;app-</a:t>
            </a:r>
            <a:r>
              <a:rPr lang="en-US" sz="2000" dirty="0">
                <a:solidFill>
                  <a:srgbClr val="A6E22E"/>
                </a:solidFill>
                <a:highlight>
                  <a:srgbClr val="0D0D0D"/>
                </a:highlight>
                <a:latin typeface="Inconsolata"/>
              </a:rPr>
              <a:t>home</a:t>
            </a:r>
            <a:r>
              <a:rPr lang="en-US" sz="2000" dirty="0">
                <a:solidFill>
                  <a:srgbClr val="F8F8F2"/>
                </a:solidFill>
                <a:highlight>
                  <a:srgbClr val="0D0D0D"/>
                </a:highlight>
                <a:latin typeface="Inconsolata"/>
              </a:rPr>
              <a:t>&gt;&lt;/app-</a:t>
            </a:r>
            <a:r>
              <a:rPr lang="en-US" sz="2000" dirty="0">
                <a:solidFill>
                  <a:srgbClr val="A6E22E"/>
                </a:solidFill>
                <a:highlight>
                  <a:srgbClr val="0D0D0D"/>
                </a:highlight>
                <a:latin typeface="Inconsolata"/>
              </a:rPr>
              <a:t>home</a:t>
            </a:r>
            <a:r>
              <a:rPr lang="en-US" sz="2000" dirty="0">
                <a:solidFill>
                  <a:srgbClr val="F8F8F2"/>
                </a:solidFill>
                <a:highlight>
                  <a:srgbClr val="0D0D0D"/>
                </a:highlight>
                <a:latin typeface="Inconsolata"/>
              </a:rPr>
              <a:t>&gt;</a:t>
            </a:r>
          </a:p>
          <a:p>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eq</a:t>
            </a:r>
            <a:r>
              <a:rPr lang="en-US" sz="2000" dirty="0">
                <a:solidFill>
                  <a:srgbClr val="F8F8F2"/>
                </a:solidFill>
                <a:highlight>
                  <a:srgbClr val="0D0D0D"/>
                </a:highlight>
                <a:latin typeface="Inconsolata"/>
              </a:rPr>
              <a:t>}</a:t>
            </a:r>
            <a:r>
              <a:rPr lang="en-US" sz="2000" dirty="0" smtClean="0">
                <a:solidFill>
                  <a:srgbClr val="F8F8F2"/>
                </a:solidFill>
                <a:highlight>
                  <a:srgbClr val="0D0D0D"/>
                </a:highlight>
                <a:latin typeface="Inconsolata"/>
              </a:rPr>
              <a:t>}</a:t>
            </a:r>
            <a:endParaRPr lang="en-US" sz="2000" dirty="0">
              <a:latin typeface="Inconsolata"/>
            </a:endParaRPr>
          </a:p>
          <a:p>
            <a:r>
              <a:rPr lang="en-US" sz="2000" dirty="0">
                <a:solidFill>
                  <a:srgbClr val="F8F8F2"/>
                </a:solidFill>
                <a:highlight>
                  <a:srgbClr val="0D0D0D"/>
                </a:highlight>
                <a:latin typeface="Inconsolata"/>
              </a:rPr>
              <a:t>{{#</a:t>
            </a:r>
            <a:r>
              <a:rPr lang="en-US" sz="2000" dirty="0" err="1">
                <a:solidFill>
                  <a:srgbClr val="F8F8F2"/>
                </a:solidFill>
                <a:highlight>
                  <a:srgbClr val="0D0D0D"/>
                </a:highlight>
                <a:latin typeface="Inconsolata"/>
              </a:rPr>
              <a:t>eq</a:t>
            </a:r>
            <a:r>
              <a:rPr lang="en-US" sz="2000" dirty="0">
                <a:solidFill>
                  <a:srgbClr val="F8F8F2"/>
                </a:solidFill>
                <a:highlight>
                  <a:srgbClr val="0D0D0D"/>
                </a:highlight>
                <a:latin typeface="Inconsolata"/>
              </a:rPr>
              <a:t> </a:t>
            </a:r>
            <a:r>
              <a:rPr lang="en-US" sz="2000" dirty="0" err="1">
                <a:solidFill>
                  <a:srgbClr val="F8F8F2"/>
                </a:solidFill>
                <a:highlight>
                  <a:srgbClr val="0D0D0D"/>
                </a:highlight>
                <a:latin typeface="Inconsolata"/>
              </a:rPr>
              <a:t>route.page</a:t>
            </a:r>
            <a:r>
              <a:rPr lang="en-US" sz="2000" dirty="0">
                <a:solidFill>
                  <a:srgbClr val="F8F8F2"/>
                </a:solidFill>
                <a:highlight>
                  <a:srgbClr val="0D0D0D"/>
                </a:highlight>
                <a:latin typeface="Inconsolata"/>
              </a:rPr>
              <a:t> "restaurants"}}</a:t>
            </a:r>
          </a:p>
          <a:p>
            <a:r>
              <a:rPr lang="da-DK" sz="2000" dirty="0" smtClean="0">
                <a:solidFill>
                  <a:srgbClr val="F8F8F2"/>
                </a:solidFill>
                <a:highlight>
                  <a:srgbClr val="0D0D0D"/>
                </a:highlight>
                <a:latin typeface="Inconsolata"/>
              </a:rPr>
              <a:t>  &lt;</a:t>
            </a:r>
            <a:r>
              <a:rPr lang="da-DK" sz="2000" dirty="0" err="1">
                <a:solidFill>
                  <a:srgbClr val="F8F8F2"/>
                </a:solidFill>
                <a:highlight>
                  <a:srgbClr val="0D0D0D"/>
                </a:highlight>
                <a:latin typeface="Inconsolata"/>
              </a:rPr>
              <a:t>app</a:t>
            </a:r>
            <a:r>
              <a:rPr lang="da-DK" sz="2000" dirty="0">
                <a:solidFill>
                  <a:srgbClr val="F8F8F2"/>
                </a:solidFill>
                <a:highlight>
                  <a:srgbClr val="0D0D0D"/>
                </a:highlight>
                <a:latin typeface="Inconsolata"/>
              </a:rPr>
              <a:t>-</a:t>
            </a:r>
            <a:r>
              <a:rPr lang="da-DK" sz="2000" dirty="0">
                <a:solidFill>
                  <a:srgbClr val="A6E22E"/>
                </a:solidFill>
                <a:highlight>
                  <a:srgbClr val="0D0D0D"/>
                </a:highlight>
                <a:latin typeface="Inconsolata"/>
              </a:rPr>
              <a:t>restaurant-list</a:t>
            </a:r>
            <a:r>
              <a:rPr lang="da-DK" sz="2000" dirty="0">
                <a:solidFill>
                  <a:srgbClr val="F8F8F2"/>
                </a:solidFill>
                <a:highlight>
                  <a:srgbClr val="0D0D0D"/>
                </a:highlight>
                <a:latin typeface="Inconsolata"/>
              </a:rPr>
              <a:t>&gt;&lt;/</a:t>
            </a:r>
            <a:r>
              <a:rPr lang="da-DK" sz="2000" dirty="0" err="1">
                <a:solidFill>
                  <a:srgbClr val="F8F8F2"/>
                </a:solidFill>
                <a:highlight>
                  <a:srgbClr val="0D0D0D"/>
                </a:highlight>
                <a:latin typeface="Inconsolata"/>
              </a:rPr>
              <a:t>app</a:t>
            </a:r>
            <a:r>
              <a:rPr lang="da-DK" sz="2000" dirty="0">
                <a:solidFill>
                  <a:srgbClr val="F8F8F2"/>
                </a:solidFill>
                <a:highlight>
                  <a:srgbClr val="0D0D0D"/>
                </a:highlight>
                <a:latin typeface="Inconsolata"/>
              </a:rPr>
              <a:t>-</a:t>
            </a:r>
            <a:r>
              <a:rPr lang="da-DK" sz="2000" dirty="0">
                <a:solidFill>
                  <a:srgbClr val="A6E22E"/>
                </a:solidFill>
                <a:highlight>
                  <a:srgbClr val="0D0D0D"/>
                </a:highlight>
                <a:latin typeface="Inconsolata"/>
              </a:rPr>
              <a:t>restaurant-list</a:t>
            </a:r>
            <a:r>
              <a:rPr lang="da-DK" sz="2000" dirty="0" smtClean="0">
                <a:solidFill>
                  <a:srgbClr val="F8F8F2"/>
                </a:solidFill>
                <a:highlight>
                  <a:srgbClr val="0D0D0D"/>
                </a:highlight>
                <a:latin typeface="Inconsolata"/>
              </a:rPr>
              <a:t>&gt;</a:t>
            </a:r>
          </a:p>
          <a:p>
            <a:r>
              <a:rPr lang="da-DK" sz="2000" dirty="0" smtClean="0">
                <a:solidFill>
                  <a:srgbClr val="F8F8F2"/>
                </a:solidFill>
                <a:highlight>
                  <a:srgbClr val="0D0D0D"/>
                </a:highlight>
                <a:latin typeface="Inconsolata"/>
              </a:rPr>
              <a:t>{</a:t>
            </a:r>
            <a:r>
              <a:rPr lang="da-DK" sz="2000" dirty="0">
                <a:solidFill>
                  <a:srgbClr val="F8F8F2"/>
                </a:solidFill>
                <a:highlight>
                  <a:srgbClr val="0D0D0D"/>
                </a:highlight>
                <a:latin typeface="Inconsolata"/>
              </a:rPr>
              <a:t>{/</a:t>
            </a:r>
            <a:r>
              <a:rPr lang="da-DK" sz="2000" dirty="0" err="1">
                <a:solidFill>
                  <a:srgbClr val="F8F8F2"/>
                </a:solidFill>
                <a:highlight>
                  <a:srgbClr val="0D0D0D"/>
                </a:highlight>
                <a:latin typeface="Inconsolata"/>
              </a:rPr>
              <a:t>eq</a:t>
            </a:r>
            <a:r>
              <a:rPr lang="da-DK" sz="2000" dirty="0">
                <a:solidFill>
                  <a:srgbClr val="F8F8F2"/>
                </a:solidFill>
                <a:highlight>
                  <a:srgbClr val="0D0D0D"/>
                </a:highlight>
                <a:latin typeface="Inconsolata"/>
              </a:rPr>
              <a:t>}</a:t>
            </a:r>
            <a:r>
              <a:rPr lang="da-DK" sz="2000" dirty="0" smtClean="0">
                <a:solidFill>
                  <a:srgbClr val="F8F8F2"/>
                </a:solidFill>
                <a:highlight>
                  <a:srgbClr val="0D0D0D"/>
                </a:highlight>
                <a:latin typeface="Inconsolata"/>
              </a:rPr>
              <a:t>}</a:t>
            </a:r>
            <a:endParaRPr lang="da-DK" sz="2000" dirty="0">
              <a:solidFill>
                <a:srgbClr val="F8F8F2"/>
              </a:solidFill>
              <a:highlight>
                <a:srgbClr val="0D0D0D"/>
              </a:highlight>
              <a:latin typeface="Inconsolata"/>
            </a:endParaRPr>
          </a:p>
        </p:txBody>
      </p:sp>
    </p:spTree>
    <p:extLst>
      <p:ext uri="{BB962C8B-B14F-4D97-AF65-F5344CB8AC3E}">
        <p14:creationId xmlns:p14="http://schemas.microsoft.com/office/powerpoint/2010/main" val="29824420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8" name="Round Same Side Corner Rectangle 7"/>
          <p:cNvSpPr/>
          <p:nvPr/>
        </p:nvSpPr>
        <p:spPr>
          <a:xfrm>
            <a:off x="83684" y="79556"/>
            <a:ext cx="4971668"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smtClean="0">
                <a:latin typeface="Inconsolata"/>
                <a:cs typeface="Inconsolata"/>
              </a:rPr>
              <a:t>list.stache</a:t>
            </a:r>
            <a:endParaRPr lang="en-US" sz="1900" dirty="0">
              <a:latin typeface="Inconsolata"/>
              <a:cs typeface="Inconsolata"/>
            </a:endParaRPr>
          </a:p>
        </p:txBody>
      </p:sp>
      <p:sp>
        <p:nvSpPr>
          <p:cNvPr id="9" name="Multiply 8"/>
          <p:cNvSpPr/>
          <p:nvPr/>
        </p:nvSpPr>
        <p:spPr>
          <a:xfrm>
            <a:off x="4751221"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400" dirty="0" smtClean="0">
                <a:solidFill>
                  <a:srgbClr val="F8F8F2"/>
                </a:solidFill>
                <a:highlight>
                  <a:srgbClr val="0D0D0D"/>
                </a:highlight>
                <a:latin typeface="Inconsolata"/>
              </a:rPr>
              <a:t>  </a:t>
            </a:r>
            <a:r>
              <a:rPr lang="en-US" sz="2400" dirty="0" smtClean="0">
                <a:solidFill>
                  <a:srgbClr val="F8F8F2"/>
                </a:solidFill>
                <a:highlight>
                  <a:srgbClr val="0D0D0D"/>
                </a:highlight>
                <a:latin typeface="Inconsolata"/>
              </a:rPr>
              <a:t>{</a:t>
            </a:r>
            <a:r>
              <a:rPr lang="en-US" sz="2400" dirty="0">
                <a:solidFill>
                  <a:srgbClr val="F8F8F2"/>
                </a:solidFill>
                <a:highlight>
                  <a:srgbClr val="0D0D0D"/>
                </a:highlight>
                <a:latin typeface="Inconsolata"/>
              </a:rPr>
              <a:t>{#each </a:t>
            </a:r>
            <a:r>
              <a:rPr lang="en-US" sz="2400" dirty="0" err="1">
                <a:solidFill>
                  <a:srgbClr val="F8F8F2"/>
                </a:solidFill>
                <a:highlight>
                  <a:srgbClr val="0D0D0D"/>
                </a:highlight>
                <a:latin typeface="Inconsolata"/>
              </a:rPr>
              <a:t>restaurants.value</a:t>
            </a:r>
            <a:r>
              <a:rPr lang="en-US" sz="2400" dirty="0">
                <a:solidFill>
                  <a:srgbClr val="F8F8F2"/>
                </a:solidFill>
                <a:highlight>
                  <a:srgbClr val="0D0D0D"/>
                </a:highlight>
                <a:latin typeface="Inconsolata"/>
              </a:rPr>
              <a:t>}}</a:t>
            </a:r>
          </a:p>
          <a:p>
            <a:r>
              <a:rPr lang="en-US" sz="2400" dirty="0">
                <a:solidFill>
                  <a:srgbClr val="F8F8F2"/>
                </a:solidFill>
                <a:highlight>
                  <a:srgbClr val="0D0D0D"/>
                </a:highlight>
                <a:latin typeface="Inconsolata"/>
              </a:rPr>
              <a:t>    &lt;</a:t>
            </a:r>
            <a:r>
              <a:rPr lang="en-US" sz="2400" dirty="0">
                <a:solidFill>
                  <a:srgbClr val="F92672"/>
                </a:solidFill>
                <a:highlight>
                  <a:srgbClr val="0D0D0D"/>
                </a:highlight>
                <a:latin typeface="Inconsolata"/>
              </a:rPr>
              <a:t>div </a:t>
            </a:r>
            <a:r>
              <a:rPr lang="en-US" sz="2400" dirty="0">
                <a:solidFill>
                  <a:srgbClr val="A6E22E"/>
                </a:solidFill>
                <a:highlight>
                  <a:srgbClr val="0D0D0D"/>
                </a:highlight>
                <a:latin typeface="Inconsolata"/>
              </a:rPr>
              <a:t>class</a:t>
            </a:r>
            <a:r>
              <a:rPr lang="en-US" sz="2400" dirty="0">
                <a:solidFill>
                  <a:srgbClr val="F8F8F2"/>
                </a:solidFill>
                <a:highlight>
                  <a:srgbClr val="0D0D0D"/>
                </a:highlight>
                <a:latin typeface="Inconsolata"/>
              </a:rPr>
              <a:t>=</a:t>
            </a:r>
            <a:r>
              <a:rPr lang="en-US" sz="2400" dirty="0">
                <a:solidFill>
                  <a:srgbClr val="FFEE99"/>
                </a:solidFill>
                <a:highlight>
                  <a:srgbClr val="0D0D0D"/>
                </a:highlight>
                <a:latin typeface="Inconsolata"/>
              </a:rPr>
              <a:t>"restaurant"</a:t>
            </a:r>
            <a:r>
              <a:rPr lang="en-US" sz="2400" dirty="0">
                <a:solidFill>
                  <a:srgbClr val="F8F8F2"/>
                </a:solidFill>
                <a:highlight>
                  <a:srgbClr val="0D0D0D"/>
                </a:highlight>
                <a:latin typeface="Inconsolata"/>
              </a:rPr>
              <a:t>&gt;</a:t>
            </a:r>
          </a:p>
          <a:p>
            <a:r>
              <a:rPr lang="en-US" sz="2400" dirty="0" smtClean="0">
                <a:solidFill>
                  <a:srgbClr val="F8F8F2"/>
                </a:solidFill>
                <a:highlight>
                  <a:srgbClr val="0D0D0D"/>
                </a:highlight>
                <a:latin typeface="Inconsolata"/>
              </a:rPr>
              <a:t>      &lt;</a:t>
            </a:r>
            <a:r>
              <a:rPr lang="en-US" sz="2400" dirty="0">
                <a:solidFill>
                  <a:srgbClr val="F92672"/>
                </a:solidFill>
                <a:highlight>
                  <a:srgbClr val="0D0D0D"/>
                </a:highlight>
                <a:latin typeface="Inconsolata"/>
              </a:rPr>
              <a:t>h3</a:t>
            </a:r>
            <a:r>
              <a:rPr lang="en-US" sz="2400" dirty="0">
                <a:solidFill>
                  <a:srgbClr val="F8F8F2"/>
                </a:solidFill>
                <a:highlight>
                  <a:srgbClr val="0D0D0D"/>
                </a:highlight>
                <a:latin typeface="Inconsolata"/>
              </a:rPr>
              <a:t>&gt;{{name}}&lt;/</a:t>
            </a:r>
            <a:r>
              <a:rPr lang="en-US" sz="2400" dirty="0">
                <a:solidFill>
                  <a:srgbClr val="F92672"/>
                </a:solidFill>
                <a:highlight>
                  <a:srgbClr val="0D0D0D"/>
                </a:highlight>
                <a:latin typeface="Inconsolata"/>
              </a:rPr>
              <a:t>h3</a:t>
            </a:r>
            <a:r>
              <a:rPr lang="en-US" sz="2400" dirty="0" smtClean="0">
                <a:solidFill>
                  <a:srgbClr val="F8F8F2"/>
                </a:solidFill>
                <a:highlight>
                  <a:srgbClr val="0D0D0D"/>
                </a:highlight>
                <a:latin typeface="Inconsolata"/>
              </a:rPr>
              <a:t>&gt;</a:t>
            </a:r>
            <a:endParaRPr lang="fr-FR" sz="2400" dirty="0">
              <a:latin typeface="Inconsolata"/>
            </a:endParaRPr>
          </a:p>
          <a:p>
            <a:r>
              <a:rPr lang="fr-FR" sz="2400" dirty="0">
                <a:solidFill>
                  <a:srgbClr val="F8F8F2"/>
                </a:solidFill>
                <a:highlight>
                  <a:srgbClr val="0D0D0D"/>
                </a:highlight>
                <a:latin typeface="Inconsolata"/>
              </a:rPr>
              <a:t>     </a:t>
            </a:r>
            <a:r>
              <a:rPr lang="fr-FR" sz="2400" dirty="0" smtClean="0">
                <a:solidFill>
                  <a:srgbClr val="F8F8F2"/>
                </a:solidFill>
                <a:highlight>
                  <a:srgbClr val="0D0D0D"/>
                </a:highlight>
                <a:latin typeface="Inconsolata"/>
              </a:rPr>
              <a:t> &lt;</a:t>
            </a:r>
            <a:r>
              <a:rPr lang="fr-FR" sz="2400" dirty="0">
                <a:solidFill>
                  <a:srgbClr val="F92672"/>
                </a:solidFill>
                <a:highlight>
                  <a:srgbClr val="0D0D0D"/>
                </a:highlight>
                <a:latin typeface="Inconsolata"/>
              </a:rPr>
              <a:t>a </a:t>
            </a:r>
            <a:r>
              <a:rPr lang="fr-FR" sz="2400" dirty="0" err="1" smtClean="0">
                <a:solidFill>
                  <a:srgbClr val="A6E22E"/>
                </a:solidFill>
                <a:highlight>
                  <a:srgbClr val="0D0D0D"/>
                </a:highlight>
                <a:latin typeface="Inconsolata"/>
              </a:rPr>
              <a:t>href</a:t>
            </a:r>
            <a:r>
              <a:rPr lang="fr-FR" sz="2400" dirty="0" smtClean="0">
                <a:solidFill>
                  <a:srgbClr val="F8F8F2"/>
                </a:solidFill>
                <a:highlight>
                  <a:srgbClr val="0D0D0D"/>
                </a:highlight>
                <a:latin typeface="Inconsolata"/>
              </a:rPr>
              <a:t>=</a:t>
            </a:r>
            <a:r>
              <a:rPr lang="fr-FR" sz="2400" dirty="0" smtClean="0">
                <a:solidFill>
                  <a:srgbClr val="FFEE99"/>
                </a:solidFill>
                <a:highlight>
                  <a:srgbClr val="0D0D0D"/>
                </a:highlight>
                <a:latin typeface="Inconsolata"/>
              </a:rPr>
              <a:t>"/restaurants/{{slug}}</a:t>
            </a:r>
            <a:r>
              <a:rPr lang="fr-FR" sz="2400" dirty="0">
                <a:solidFill>
                  <a:srgbClr val="FFEE99"/>
                </a:solidFill>
                <a:highlight>
                  <a:srgbClr val="0D0D0D"/>
                </a:highlight>
                <a:latin typeface="Inconsolata"/>
              </a:rPr>
              <a:t>"</a:t>
            </a:r>
            <a:r>
              <a:rPr lang="fr-FR" sz="2400" dirty="0" smtClean="0">
                <a:solidFill>
                  <a:srgbClr val="F8F8F2"/>
                </a:solidFill>
                <a:highlight>
                  <a:srgbClr val="0D0D0D"/>
                </a:highlight>
                <a:latin typeface="Inconsolata"/>
              </a:rPr>
              <a:t>&gt;</a:t>
            </a:r>
          </a:p>
          <a:p>
            <a:r>
              <a:rPr lang="fr-FR" sz="2400" dirty="0">
                <a:solidFill>
                  <a:srgbClr val="F8F8F2"/>
                </a:solidFill>
                <a:highlight>
                  <a:srgbClr val="0D0D0D"/>
                </a:highlight>
                <a:latin typeface="Inconsolata"/>
              </a:rPr>
              <a:t> </a:t>
            </a:r>
            <a:r>
              <a:rPr lang="fr-FR" sz="2400" dirty="0" smtClean="0">
                <a:solidFill>
                  <a:srgbClr val="F8F8F2"/>
                </a:solidFill>
                <a:highlight>
                  <a:srgbClr val="0D0D0D"/>
                </a:highlight>
                <a:latin typeface="Inconsolata"/>
              </a:rPr>
              <a:t>       Place </a:t>
            </a:r>
            <a:r>
              <a:rPr lang="fr-FR" sz="2400" dirty="0" err="1">
                <a:solidFill>
                  <a:srgbClr val="F8F8F2"/>
                </a:solidFill>
                <a:highlight>
                  <a:srgbClr val="0D0D0D"/>
                </a:highlight>
                <a:latin typeface="Inconsolata"/>
              </a:rPr>
              <a:t>My</a:t>
            </a:r>
            <a:r>
              <a:rPr lang="fr-FR" sz="2400" dirty="0">
                <a:solidFill>
                  <a:srgbClr val="F8F8F2"/>
                </a:solidFill>
                <a:highlight>
                  <a:srgbClr val="0D0D0D"/>
                </a:highlight>
                <a:latin typeface="Inconsolata"/>
              </a:rPr>
              <a:t> </a:t>
            </a:r>
            <a:r>
              <a:rPr lang="fr-FR" sz="2400" dirty="0" err="1" smtClean="0">
                <a:solidFill>
                  <a:srgbClr val="F8F8F2"/>
                </a:solidFill>
                <a:highlight>
                  <a:srgbClr val="0D0D0D"/>
                </a:highlight>
                <a:latin typeface="Inconsolata"/>
              </a:rPr>
              <a:t>Order</a:t>
            </a:r>
            <a:endParaRPr lang="fr-FR" sz="2400" dirty="0" smtClean="0">
              <a:solidFill>
                <a:srgbClr val="F8F8F2"/>
              </a:solidFill>
              <a:highlight>
                <a:srgbClr val="0D0D0D"/>
              </a:highlight>
              <a:latin typeface="Inconsolata"/>
            </a:endParaRPr>
          </a:p>
          <a:p>
            <a:r>
              <a:rPr lang="fr-FR" sz="2400" dirty="0">
                <a:solidFill>
                  <a:srgbClr val="F8F8F2"/>
                </a:solidFill>
                <a:highlight>
                  <a:srgbClr val="0D0D0D"/>
                </a:highlight>
                <a:latin typeface="Inconsolata"/>
              </a:rPr>
              <a:t> </a:t>
            </a:r>
            <a:r>
              <a:rPr lang="fr-FR" sz="2400" dirty="0" smtClean="0">
                <a:solidFill>
                  <a:srgbClr val="F8F8F2"/>
                </a:solidFill>
                <a:highlight>
                  <a:srgbClr val="0D0D0D"/>
                </a:highlight>
                <a:latin typeface="Inconsolata"/>
              </a:rPr>
              <a:t>     &lt;</a:t>
            </a:r>
            <a:r>
              <a:rPr lang="fr-FR" sz="2400" dirty="0">
                <a:solidFill>
                  <a:srgbClr val="F8F8F2"/>
                </a:solidFill>
                <a:highlight>
                  <a:srgbClr val="0D0D0D"/>
                </a:highlight>
                <a:latin typeface="Inconsolata"/>
              </a:rPr>
              <a:t>/</a:t>
            </a:r>
            <a:r>
              <a:rPr lang="fr-FR" sz="2400" dirty="0">
                <a:solidFill>
                  <a:srgbClr val="F92672"/>
                </a:solidFill>
                <a:highlight>
                  <a:srgbClr val="0D0D0D"/>
                </a:highlight>
                <a:latin typeface="Inconsolata"/>
              </a:rPr>
              <a:t>a</a:t>
            </a:r>
            <a:r>
              <a:rPr lang="fr-FR" sz="2400" dirty="0">
                <a:solidFill>
                  <a:srgbClr val="F8F8F2"/>
                </a:solidFill>
                <a:highlight>
                  <a:srgbClr val="0D0D0D"/>
                </a:highlight>
                <a:latin typeface="Inconsolata"/>
              </a:rPr>
              <a:t>&gt;</a:t>
            </a:r>
          </a:p>
          <a:p>
            <a:r>
              <a:rPr lang="fr-FR" sz="2400" dirty="0" smtClean="0">
                <a:solidFill>
                  <a:srgbClr val="F8F8F2"/>
                </a:solidFill>
                <a:highlight>
                  <a:srgbClr val="0D0D0D"/>
                </a:highlight>
                <a:latin typeface="Inconsolata"/>
              </a:rPr>
              <a:t>    &lt;</a:t>
            </a:r>
            <a:r>
              <a:rPr lang="fr-FR" sz="2400" dirty="0">
                <a:solidFill>
                  <a:srgbClr val="F8F8F2"/>
                </a:solidFill>
                <a:highlight>
                  <a:srgbClr val="0D0D0D"/>
                </a:highlight>
                <a:latin typeface="Inconsolata"/>
              </a:rPr>
              <a:t>/</a:t>
            </a:r>
            <a:r>
              <a:rPr lang="fr-FR" sz="2400" dirty="0">
                <a:solidFill>
                  <a:srgbClr val="F92672"/>
                </a:solidFill>
                <a:highlight>
                  <a:srgbClr val="0D0D0D"/>
                </a:highlight>
                <a:latin typeface="Inconsolata"/>
              </a:rPr>
              <a:t>div</a:t>
            </a:r>
            <a:r>
              <a:rPr lang="fr-FR" sz="2400" dirty="0">
                <a:solidFill>
                  <a:srgbClr val="F8F8F2"/>
                </a:solidFill>
                <a:highlight>
                  <a:srgbClr val="0D0D0D"/>
                </a:highlight>
                <a:latin typeface="Inconsolata"/>
              </a:rPr>
              <a:t>&gt;</a:t>
            </a:r>
          </a:p>
          <a:p>
            <a:r>
              <a:rPr lang="en-US" sz="2400" dirty="0">
                <a:solidFill>
                  <a:srgbClr val="F8F8F2"/>
                </a:solidFill>
                <a:highlight>
                  <a:srgbClr val="0D0D0D"/>
                </a:highlight>
                <a:latin typeface="Inconsolata"/>
              </a:rPr>
              <a:t>  </a:t>
            </a:r>
            <a:r>
              <a:rPr lang="en-US" sz="2400" dirty="0" smtClean="0">
                <a:solidFill>
                  <a:srgbClr val="F8F8F2"/>
                </a:solidFill>
                <a:highlight>
                  <a:srgbClr val="0D0D0D"/>
                </a:highlight>
                <a:latin typeface="Inconsolata"/>
              </a:rPr>
              <a:t>{</a:t>
            </a:r>
            <a:r>
              <a:rPr lang="en-US" sz="2400" dirty="0">
                <a:solidFill>
                  <a:srgbClr val="F8F8F2"/>
                </a:solidFill>
                <a:highlight>
                  <a:srgbClr val="0D0D0D"/>
                </a:highlight>
                <a:latin typeface="Inconsolata"/>
              </a:rPr>
              <a:t>{/each}</a:t>
            </a:r>
            <a:r>
              <a:rPr lang="en-US" sz="2400" dirty="0" smtClean="0">
                <a:solidFill>
                  <a:srgbClr val="F8F8F2"/>
                </a:solidFill>
                <a:highlight>
                  <a:srgbClr val="0D0D0D"/>
                </a:highlight>
                <a:latin typeface="Inconsolata"/>
              </a:rPr>
              <a:t>}</a:t>
            </a:r>
            <a:endParaRPr lang="en-US" sz="2400" dirty="0">
              <a:solidFill>
                <a:srgbClr val="F8F8F2"/>
              </a:solidFill>
              <a:highlight>
                <a:srgbClr val="0D0D0D"/>
              </a:highlight>
              <a:latin typeface="Inconsolata"/>
            </a:endParaRPr>
          </a:p>
        </p:txBody>
      </p:sp>
      <p:sp>
        <p:nvSpPr>
          <p:cNvPr id="6" name="TextBox 5"/>
          <p:cNvSpPr txBox="1"/>
          <p:nvPr/>
        </p:nvSpPr>
        <p:spPr>
          <a:xfrm>
            <a:off x="3131019" y="4071403"/>
            <a:ext cx="5750292" cy="523220"/>
          </a:xfrm>
          <a:prstGeom prst="rect">
            <a:avLst/>
          </a:prstGeom>
          <a:solidFill>
            <a:schemeClr val="bg1">
              <a:lumMod val="50000"/>
            </a:schemeClr>
          </a:solidFill>
          <a:ln>
            <a:solidFill>
              <a:schemeClr val="accent2"/>
            </a:solidFill>
          </a:ln>
        </p:spPr>
        <p:txBody>
          <a:bodyPr wrap="none" rtlCol="0">
            <a:spAutoFit/>
          </a:bodyPr>
          <a:lstStyle/>
          <a:p>
            <a:r>
              <a:rPr lang="fr-FR" sz="2800" dirty="0" err="1" smtClean="0">
                <a:solidFill>
                  <a:srgbClr val="A6E22E"/>
                </a:solidFill>
                <a:highlight>
                  <a:srgbClr val="0D0D0D"/>
                </a:highlight>
                <a:latin typeface="Inconsolata"/>
              </a:rPr>
              <a:t>href</a:t>
            </a:r>
            <a:r>
              <a:rPr lang="fr-FR" sz="2800" dirty="0" smtClean="0">
                <a:solidFill>
                  <a:srgbClr val="F8F8F2"/>
                </a:solidFill>
                <a:highlight>
                  <a:srgbClr val="0D0D0D"/>
                </a:highlight>
                <a:latin typeface="Inconsolata"/>
              </a:rPr>
              <a:t>=</a:t>
            </a:r>
            <a:r>
              <a:rPr lang="fr-FR" sz="2800" dirty="0" smtClean="0">
                <a:solidFill>
                  <a:srgbClr val="FFEE99"/>
                </a:solidFill>
                <a:highlight>
                  <a:srgbClr val="0D0D0D"/>
                </a:highlight>
                <a:latin typeface="Inconsolata"/>
              </a:rPr>
              <a:t>"/restaurants/</a:t>
            </a:r>
            <a:r>
              <a:rPr lang="fr-FR" sz="2800" dirty="0" err="1" smtClean="0">
                <a:solidFill>
                  <a:srgbClr val="FFEE99"/>
                </a:solidFill>
                <a:highlight>
                  <a:srgbClr val="0D0D0D"/>
                </a:highlight>
                <a:latin typeface="Inconsolata"/>
              </a:rPr>
              <a:t>cheese</a:t>
            </a:r>
            <a:r>
              <a:rPr lang="fr-FR" sz="2800" dirty="0" smtClean="0">
                <a:solidFill>
                  <a:srgbClr val="FFEE99"/>
                </a:solidFill>
                <a:highlight>
                  <a:srgbClr val="0D0D0D"/>
                </a:highlight>
                <a:latin typeface="Inconsolata"/>
              </a:rPr>
              <a:t>-city"</a:t>
            </a:r>
            <a:endParaRPr lang="en-US" sz="2800" dirty="0"/>
          </a:p>
        </p:txBody>
      </p:sp>
    </p:spTree>
    <p:extLst>
      <p:ext uri="{BB962C8B-B14F-4D97-AF65-F5344CB8AC3E}">
        <p14:creationId xmlns:p14="http://schemas.microsoft.com/office/powerpoint/2010/main" val="14591151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a:t>
            </a:r>
            <a:endParaRPr lang="en-US" dirty="0"/>
          </a:p>
        </p:txBody>
      </p:sp>
      <p:sp>
        <p:nvSpPr>
          <p:cNvPr id="3" name="Content Placeholder 2"/>
          <p:cNvSpPr>
            <a:spLocks noGrp="1"/>
          </p:cNvSpPr>
          <p:nvPr>
            <p:ph idx="1"/>
          </p:nvPr>
        </p:nvSpPr>
        <p:spPr/>
        <p:txBody>
          <a:bodyPr/>
          <a:lstStyle/>
          <a:p>
            <a:r>
              <a:rPr lang="en-US" dirty="0" smtClean="0"/>
              <a:t>User testing </a:t>
            </a:r>
            <a:r>
              <a:rPr lang="en-US" dirty="0" smtClean="0">
                <a:solidFill>
                  <a:srgbClr val="E04E4C"/>
                </a:solidFill>
              </a:rPr>
              <a:t>0.45</a:t>
            </a:r>
          </a:p>
          <a:p>
            <a:r>
              <a:rPr lang="en-US" dirty="0" smtClean="0"/>
              <a:t>Design documentation </a:t>
            </a:r>
            <a:r>
              <a:rPr lang="en-US" dirty="0" smtClean="0">
                <a:solidFill>
                  <a:srgbClr val="E04E4C"/>
                </a:solidFill>
              </a:rPr>
              <a:t>0.44</a:t>
            </a:r>
          </a:p>
          <a:p>
            <a:endParaRPr lang="en-US" dirty="0"/>
          </a:p>
        </p:txBody>
      </p:sp>
    </p:spTree>
    <p:extLst>
      <p:ext uri="{BB962C8B-B14F-4D97-AF65-F5344CB8AC3E}">
        <p14:creationId xmlns:p14="http://schemas.microsoft.com/office/powerpoint/2010/main" val="50491868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8" name="Round Same Side Corner Rectangle 7"/>
          <p:cNvSpPr/>
          <p:nvPr/>
        </p:nvSpPr>
        <p:spPr>
          <a:xfrm>
            <a:off x="83684" y="79556"/>
            <a:ext cx="4971668"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smtClean="0">
                <a:latin typeface="Inconsolata"/>
                <a:cs typeface="Inconsolata"/>
              </a:rPr>
              <a:t>list.stache</a:t>
            </a:r>
            <a:endParaRPr lang="en-US" sz="1900" dirty="0">
              <a:latin typeface="Inconsolata"/>
              <a:cs typeface="Inconsolata"/>
            </a:endParaRPr>
          </a:p>
        </p:txBody>
      </p:sp>
      <p:sp>
        <p:nvSpPr>
          <p:cNvPr id="9" name="Multiply 8"/>
          <p:cNvSpPr/>
          <p:nvPr/>
        </p:nvSpPr>
        <p:spPr>
          <a:xfrm>
            <a:off x="4751221"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400" dirty="0" smtClean="0">
                <a:solidFill>
                  <a:srgbClr val="F8F8F2"/>
                </a:solidFill>
                <a:highlight>
                  <a:srgbClr val="0D0D0D"/>
                </a:highlight>
                <a:latin typeface="Inconsolata"/>
              </a:rPr>
              <a:t>  </a:t>
            </a:r>
            <a:r>
              <a:rPr lang="en-US" sz="2400" dirty="0" smtClean="0">
                <a:solidFill>
                  <a:srgbClr val="F8F8F2"/>
                </a:solidFill>
                <a:highlight>
                  <a:srgbClr val="0D0D0D"/>
                </a:highlight>
                <a:latin typeface="Inconsolata"/>
              </a:rPr>
              <a:t>{</a:t>
            </a:r>
            <a:r>
              <a:rPr lang="en-US" sz="2400" dirty="0">
                <a:solidFill>
                  <a:srgbClr val="F8F8F2"/>
                </a:solidFill>
                <a:highlight>
                  <a:srgbClr val="0D0D0D"/>
                </a:highlight>
                <a:latin typeface="Inconsolata"/>
              </a:rPr>
              <a:t>{#each </a:t>
            </a:r>
            <a:r>
              <a:rPr lang="en-US" sz="2400" dirty="0" err="1">
                <a:solidFill>
                  <a:srgbClr val="F8F8F2"/>
                </a:solidFill>
                <a:highlight>
                  <a:srgbClr val="0D0D0D"/>
                </a:highlight>
                <a:latin typeface="Inconsolata"/>
              </a:rPr>
              <a:t>restaurants.value</a:t>
            </a:r>
            <a:r>
              <a:rPr lang="en-US" sz="2400" dirty="0">
                <a:solidFill>
                  <a:srgbClr val="F8F8F2"/>
                </a:solidFill>
                <a:highlight>
                  <a:srgbClr val="0D0D0D"/>
                </a:highlight>
                <a:latin typeface="Inconsolata"/>
              </a:rPr>
              <a:t>}}</a:t>
            </a:r>
          </a:p>
          <a:p>
            <a:r>
              <a:rPr lang="en-US" sz="2400" dirty="0">
                <a:solidFill>
                  <a:srgbClr val="F8F8F2"/>
                </a:solidFill>
                <a:highlight>
                  <a:srgbClr val="0D0D0D"/>
                </a:highlight>
                <a:latin typeface="Inconsolata"/>
              </a:rPr>
              <a:t>    &lt;</a:t>
            </a:r>
            <a:r>
              <a:rPr lang="en-US" sz="2400" dirty="0">
                <a:solidFill>
                  <a:srgbClr val="F92672"/>
                </a:solidFill>
                <a:highlight>
                  <a:srgbClr val="0D0D0D"/>
                </a:highlight>
                <a:latin typeface="Inconsolata"/>
              </a:rPr>
              <a:t>div </a:t>
            </a:r>
            <a:r>
              <a:rPr lang="en-US" sz="2400" dirty="0">
                <a:solidFill>
                  <a:srgbClr val="A6E22E"/>
                </a:solidFill>
                <a:highlight>
                  <a:srgbClr val="0D0D0D"/>
                </a:highlight>
                <a:latin typeface="Inconsolata"/>
              </a:rPr>
              <a:t>class</a:t>
            </a:r>
            <a:r>
              <a:rPr lang="en-US" sz="2400" dirty="0">
                <a:solidFill>
                  <a:srgbClr val="F8F8F2"/>
                </a:solidFill>
                <a:highlight>
                  <a:srgbClr val="0D0D0D"/>
                </a:highlight>
                <a:latin typeface="Inconsolata"/>
              </a:rPr>
              <a:t>=</a:t>
            </a:r>
            <a:r>
              <a:rPr lang="en-US" sz="2400" dirty="0">
                <a:solidFill>
                  <a:srgbClr val="FFEE99"/>
                </a:solidFill>
                <a:highlight>
                  <a:srgbClr val="0D0D0D"/>
                </a:highlight>
                <a:latin typeface="Inconsolata"/>
              </a:rPr>
              <a:t>"restaurant"</a:t>
            </a:r>
            <a:r>
              <a:rPr lang="en-US" sz="2400" dirty="0">
                <a:solidFill>
                  <a:srgbClr val="F8F8F2"/>
                </a:solidFill>
                <a:highlight>
                  <a:srgbClr val="0D0D0D"/>
                </a:highlight>
                <a:latin typeface="Inconsolata"/>
              </a:rPr>
              <a:t>&gt;</a:t>
            </a:r>
          </a:p>
          <a:p>
            <a:r>
              <a:rPr lang="en-US" sz="2400" dirty="0" smtClean="0">
                <a:solidFill>
                  <a:srgbClr val="F8F8F2"/>
                </a:solidFill>
                <a:highlight>
                  <a:srgbClr val="0D0D0D"/>
                </a:highlight>
                <a:latin typeface="Inconsolata"/>
              </a:rPr>
              <a:t>      &lt;</a:t>
            </a:r>
            <a:r>
              <a:rPr lang="en-US" sz="2400" dirty="0">
                <a:solidFill>
                  <a:srgbClr val="F92672"/>
                </a:solidFill>
                <a:highlight>
                  <a:srgbClr val="0D0D0D"/>
                </a:highlight>
                <a:latin typeface="Inconsolata"/>
              </a:rPr>
              <a:t>h3</a:t>
            </a:r>
            <a:r>
              <a:rPr lang="en-US" sz="2400" dirty="0">
                <a:solidFill>
                  <a:srgbClr val="F8F8F2"/>
                </a:solidFill>
                <a:highlight>
                  <a:srgbClr val="0D0D0D"/>
                </a:highlight>
                <a:latin typeface="Inconsolata"/>
              </a:rPr>
              <a:t>&gt;{{name}}&lt;/</a:t>
            </a:r>
            <a:r>
              <a:rPr lang="en-US" sz="2400" dirty="0">
                <a:solidFill>
                  <a:srgbClr val="F92672"/>
                </a:solidFill>
                <a:highlight>
                  <a:srgbClr val="0D0D0D"/>
                </a:highlight>
                <a:latin typeface="Inconsolata"/>
              </a:rPr>
              <a:t>h3</a:t>
            </a:r>
            <a:r>
              <a:rPr lang="en-US" sz="2400" dirty="0" smtClean="0">
                <a:solidFill>
                  <a:srgbClr val="F8F8F2"/>
                </a:solidFill>
                <a:highlight>
                  <a:srgbClr val="0D0D0D"/>
                </a:highlight>
                <a:latin typeface="Inconsolata"/>
              </a:rPr>
              <a:t>&gt;</a:t>
            </a:r>
            <a:endParaRPr lang="fr-FR" sz="2400" dirty="0">
              <a:latin typeface="Inconsolata"/>
            </a:endParaRPr>
          </a:p>
          <a:p>
            <a:r>
              <a:rPr lang="fr-FR" sz="2400" dirty="0">
                <a:solidFill>
                  <a:srgbClr val="F8F8F2"/>
                </a:solidFill>
                <a:highlight>
                  <a:srgbClr val="0D0D0D"/>
                </a:highlight>
                <a:latin typeface="Inconsolata"/>
              </a:rPr>
              <a:t>     </a:t>
            </a:r>
            <a:r>
              <a:rPr lang="fr-FR" sz="2400" dirty="0" smtClean="0">
                <a:solidFill>
                  <a:srgbClr val="F8F8F2"/>
                </a:solidFill>
                <a:highlight>
                  <a:srgbClr val="0D0D0D"/>
                </a:highlight>
                <a:latin typeface="Inconsolata"/>
              </a:rPr>
              <a:t> &lt;</a:t>
            </a:r>
            <a:r>
              <a:rPr lang="fr-FR" sz="2400" dirty="0">
                <a:solidFill>
                  <a:srgbClr val="F92672"/>
                </a:solidFill>
                <a:highlight>
                  <a:srgbClr val="0D0D0D"/>
                </a:highlight>
                <a:latin typeface="Inconsolata"/>
              </a:rPr>
              <a:t>a </a:t>
            </a:r>
            <a:r>
              <a:rPr lang="fr-FR" sz="2400" dirty="0" err="1" smtClean="0">
                <a:solidFill>
                  <a:srgbClr val="A6E22E"/>
                </a:solidFill>
                <a:highlight>
                  <a:srgbClr val="0D0D0D"/>
                </a:highlight>
                <a:latin typeface="Inconsolata"/>
              </a:rPr>
              <a:t>can</a:t>
            </a:r>
            <a:r>
              <a:rPr lang="fr-FR" sz="2400" dirty="0" err="1">
                <a:solidFill>
                  <a:srgbClr val="A6E22E"/>
                </a:solidFill>
                <a:highlight>
                  <a:srgbClr val="0D0D0D"/>
                </a:highlight>
                <a:latin typeface="Inconsolata"/>
              </a:rPr>
              <a:t>-href</a:t>
            </a:r>
            <a:r>
              <a:rPr lang="fr-FR" sz="2400" dirty="0">
                <a:solidFill>
                  <a:srgbClr val="F8F8F2"/>
                </a:solidFill>
                <a:highlight>
                  <a:srgbClr val="0D0D0D"/>
                </a:highlight>
                <a:latin typeface="Inconsolata"/>
              </a:rPr>
              <a:t>=</a:t>
            </a:r>
            <a:r>
              <a:rPr lang="fr-FR" sz="2400" dirty="0">
                <a:solidFill>
                  <a:srgbClr val="FFEE99"/>
                </a:solidFill>
                <a:highlight>
                  <a:srgbClr val="0D0D0D"/>
                </a:highlight>
                <a:latin typeface="Inconsolata"/>
              </a:rPr>
              <a:t>"{ page='restaurants' slug=slug }"</a:t>
            </a:r>
            <a:r>
              <a:rPr lang="fr-FR" sz="2400" dirty="0" smtClean="0">
                <a:solidFill>
                  <a:srgbClr val="F8F8F2"/>
                </a:solidFill>
                <a:highlight>
                  <a:srgbClr val="0D0D0D"/>
                </a:highlight>
                <a:latin typeface="Inconsolata"/>
              </a:rPr>
              <a:t>&gt;</a:t>
            </a:r>
          </a:p>
          <a:p>
            <a:r>
              <a:rPr lang="fr-FR" sz="2400" dirty="0">
                <a:solidFill>
                  <a:srgbClr val="F8F8F2"/>
                </a:solidFill>
                <a:highlight>
                  <a:srgbClr val="0D0D0D"/>
                </a:highlight>
                <a:latin typeface="Inconsolata"/>
              </a:rPr>
              <a:t> </a:t>
            </a:r>
            <a:r>
              <a:rPr lang="fr-FR" sz="2400" dirty="0" smtClean="0">
                <a:solidFill>
                  <a:srgbClr val="F8F8F2"/>
                </a:solidFill>
                <a:highlight>
                  <a:srgbClr val="0D0D0D"/>
                </a:highlight>
                <a:latin typeface="Inconsolata"/>
              </a:rPr>
              <a:t>       Place </a:t>
            </a:r>
            <a:r>
              <a:rPr lang="fr-FR" sz="2400" dirty="0" err="1">
                <a:solidFill>
                  <a:srgbClr val="F8F8F2"/>
                </a:solidFill>
                <a:highlight>
                  <a:srgbClr val="0D0D0D"/>
                </a:highlight>
                <a:latin typeface="Inconsolata"/>
              </a:rPr>
              <a:t>My</a:t>
            </a:r>
            <a:r>
              <a:rPr lang="fr-FR" sz="2400" dirty="0">
                <a:solidFill>
                  <a:srgbClr val="F8F8F2"/>
                </a:solidFill>
                <a:highlight>
                  <a:srgbClr val="0D0D0D"/>
                </a:highlight>
                <a:latin typeface="Inconsolata"/>
              </a:rPr>
              <a:t> </a:t>
            </a:r>
            <a:r>
              <a:rPr lang="fr-FR" sz="2400" dirty="0" err="1" smtClean="0">
                <a:solidFill>
                  <a:srgbClr val="F8F8F2"/>
                </a:solidFill>
                <a:highlight>
                  <a:srgbClr val="0D0D0D"/>
                </a:highlight>
                <a:latin typeface="Inconsolata"/>
              </a:rPr>
              <a:t>Order</a:t>
            </a:r>
            <a:endParaRPr lang="fr-FR" sz="2400" dirty="0" smtClean="0">
              <a:solidFill>
                <a:srgbClr val="F8F8F2"/>
              </a:solidFill>
              <a:highlight>
                <a:srgbClr val="0D0D0D"/>
              </a:highlight>
              <a:latin typeface="Inconsolata"/>
            </a:endParaRPr>
          </a:p>
          <a:p>
            <a:r>
              <a:rPr lang="fr-FR" sz="2400" dirty="0">
                <a:solidFill>
                  <a:srgbClr val="F8F8F2"/>
                </a:solidFill>
                <a:highlight>
                  <a:srgbClr val="0D0D0D"/>
                </a:highlight>
                <a:latin typeface="Inconsolata"/>
              </a:rPr>
              <a:t> </a:t>
            </a:r>
            <a:r>
              <a:rPr lang="fr-FR" sz="2400" dirty="0" smtClean="0">
                <a:solidFill>
                  <a:srgbClr val="F8F8F2"/>
                </a:solidFill>
                <a:highlight>
                  <a:srgbClr val="0D0D0D"/>
                </a:highlight>
                <a:latin typeface="Inconsolata"/>
              </a:rPr>
              <a:t>     &lt;</a:t>
            </a:r>
            <a:r>
              <a:rPr lang="fr-FR" sz="2400" dirty="0">
                <a:solidFill>
                  <a:srgbClr val="F8F8F2"/>
                </a:solidFill>
                <a:highlight>
                  <a:srgbClr val="0D0D0D"/>
                </a:highlight>
                <a:latin typeface="Inconsolata"/>
              </a:rPr>
              <a:t>/</a:t>
            </a:r>
            <a:r>
              <a:rPr lang="fr-FR" sz="2400" dirty="0">
                <a:solidFill>
                  <a:srgbClr val="F92672"/>
                </a:solidFill>
                <a:highlight>
                  <a:srgbClr val="0D0D0D"/>
                </a:highlight>
                <a:latin typeface="Inconsolata"/>
              </a:rPr>
              <a:t>a</a:t>
            </a:r>
            <a:r>
              <a:rPr lang="fr-FR" sz="2400" dirty="0">
                <a:solidFill>
                  <a:srgbClr val="F8F8F2"/>
                </a:solidFill>
                <a:highlight>
                  <a:srgbClr val="0D0D0D"/>
                </a:highlight>
                <a:latin typeface="Inconsolata"/>
              </a:rPr>
              <a:t>&gt;</a:t>
            </a:r>
          </a:p>
          <a:p>
            <a:r>
              <a:rPr lang="fr-FR" sz="2400" dirty="0" smtClean="0">
                <a:solidFill>
                  <a:srgbClr val="F8F8F2"/>
                </a:solidFill>
                <a:highlight>
                  <a:srgbClr val="0D0D0D"/>
                </a:highlight>
                <a:latin typeface="Inconsolata"/>
              </a:rPr>
              <a:t>    &lt;</a:t>
            </a:r>
            <a:r>
              <a:rPr lang="fr-FR" sz="2400" dirty="0">
                <a:solidFill>
                  <a:srgbClr val="F8F8F2"/>
                </a:solidFill>
                <a:highlight>
                  <a:srgbClr val="0D0D0D"/>
                </a:highlight>
                <a:latin typeface="Inconsolata"/>
              </a:rPr>
              <a:t>/</a:t>
            </a:r>
            <a:r>
              <a:rPr lang="fr-FR" sz="2400" dirty="0">
                <a:solidFill>
                  <a:srgbClr val="F92672"/>
                </a:solidFill>
                <a:highlight>
                  <a:srgbClr val="0D0D0D"/>
                </a:highlight>
                <a:latin typeface="Inconsolata"/>
              </a:rPr>
              <a:t>div</a:t>
            </a:r>
            <a:r>
              <a:rPr lang="fr-FR" sz="2400" dirty="0">
                <a:solidFill>
                  <a:srgbClr val="F8F8F2"/>
                </a:solidFill>
                <a:highlight>
                  <a:srgbClr val="0D0D0D"/>
                </a:highlight>
                <a:latin typeface="Inconsolata"/>
              </a:rPr>
              <a:t>&gt;</a:t>
            </a:r>
          </a:p>
          <a:p>
            <a:r>
              <a:rPr lang="en-US" sz="2400" dirty="0">
                <a:solidFill>
                  <a:srgbClr val="F8F8F2"/>
                </a:solidFill>
                <a:highlight>
                  <a:srgbClr val="0D0D0D"/>
                </a:highlight>
                <a:latin typeface="Inconsolata"/>
              </a:rPr>
              <a:t>  </a:t>
            </a:r>
            <a:r>
              <a:rPr lang="en-US" sz="2400" dirty="0" smtClean="0">
                <a:solidFill>
                  <a:srgbClr val="F8F8F2"/>
                </a:solidFill>
                <a:highlight>
                  <a:srgbClr val="0D0D0D"/>
                </a:highlight>
                <a:latin typeface="Inconsolata"/>
              </a:rPr>
              <a:t>{</a:t>
            </a:r>
            <a:r>
              <a:rPr lang="en-US" sz="2400" dirty="0">
                <a:solidFill>
                  <a:srgbClr val="F8F8F2"/>
                </a:solidFill>
                <a:highlight>
                  <a:srgbClr val="0D0D0D"/>
                </a:highlight>
                <a:latin typeface="Inconsolata"/>
              </a:rPr>
              <a:t>{/each}</a:t>
            </a:r>
            <a:r>
              <a:rPr lang="en-US" sz="2400" dirty="0" smtClean="0">
                <a:solidFill>
                  <a:srgbClr val="F8F8F2"/>
                </a:solidFill>
                <a:highlight>
                  <a:srgbClr val="0D0D0D"/>
                </a:highlight>
                <a:latin typeface="Inconsolata"/>
              </a:rPr>
              <a:t>}</a:t>
            </a:r>
            <a:endParaRPr lang="en-US" sz="2400" dirty="0">
              <a:solidFill>
                <a:srgbClr val="F8F8F2"/>
              </a:solidFill>
              <a:highlight>
                <a:srgbClr val="0D0D0D"/>
              </a:highlight>
              <a:latin typeface="Inconsolata"/>
            </a:endParaRPr>
          </a:p>
        </p:txBody>
      </p:sp>
      <p:sp>
        <p:nvSpPr>
          <p:cNvPr id="2" name="TextBox 1"/>
          <p:cNvSpPr txBox="1"/>
          <p:nvPr/>
        </p:nvSpPr>
        <p:spPr>
          <a:xfrm>
            <a:off x="3131019" y="4071403"/>
            <a:ext cx="5750292" cy="523220"/>
          </a:xfrm>
          <a:prstGeom prst="rect">
            <a:avLst/>
          </a:prstGeom>
          <a:solidFill>
            <a:schemeClr val="bg1">
              <a:lumMod val="50000"/>
            </a:schemeClr>
          </a:solidFill>
          <a:ln>
            <a:solidFill>
              <a:schemeClr val="accent2"/>
            </a:solidFill>
          </a:ln>
        </p:spPr>
        <p:txBody>
          <a:bodyPr wrap="none" rtlCol="0">
            <a:spAutoFit/>
          </a:bodyPr>
          <a:lstStyle/>
          <a:p>
            <a:r>
              <a:rPr lang="fr-FR" sz="2800" dirty="0" err="1" smtClean="0">
                <a:solidFill>
                  <a:srgbClr val="A6E22E"/>
                </a:solidFill>
                <a:highlight>
                  <a:srgbClr val="0D0D0D"/>
                </a:highlight>
                <a:latin typeface="Inconsolata"/>
              </a:rPr>
              <a:t>href</a:t>
            </a:r>
            <a:r>
              <a:rPr lang="fr-FR" sz="2800" dirty="0" smtClean="0">
                <a:solidFill>
                  <a:srgbClr val="F8F8F2"/>
                </a:solidFill>
                <a:highlight>
                  <a:srgbClr val="0D0D0D"/>
                </a:highlight>
                <a:latin typeface="Inconsolata"/>
              </a:rPr>
              <a:t>=</a:t>
            </a:r>
            <a:r>
              <a:rPr lang="fr-FR" sz="2800" dirty="0" smtClean="0">
                <a:solidFill>
                  <a:srgbClr val="FFEE99"/>
                </a:solidFill>
                <a:highlight>
                  <a:srgbClr val="0D0D0D"/>
                </a:highlight>
                <a:latin typeface="Inconsolata"/>
              </a:rPr>
              <a:t>"/restaurants/</a:t>
            </a:r>
            <a:r>
              <a:rPr lang="fr-FR" sz="2800" dirty="0" err="1" smtClean="0">
                <a:solidFill>
                  <a:srgbClr val="FFEE99"/>
                </a:solidFill>
                <a:highlight>
                  <a:srgbClr val="0D0D0D"/>
                </a:highlight>
                <a:latin typeface="Inconsolata"/>
              </a:rPr>
              <a:t>cheese</a:t>
            </a:r>
            <a:r>
              <a:rPr lang="fr-FR" sz="2800" dirty="0" smtClean="0">
                <a:solidFill>
                  <a:srgbClr val="FFEE99"/>
                </a:solidFill>
                <a:highlight>
                  <a:srgbClr val="0D0D0D"/>
                </a:highlight>
                <a:latin typeface="Inconsolata"/>
              </a:rPr>
              <a:t>-city"</a:t>
            </a:r>
            <a:endParaRPr lang="en-US" sz="2800" dirty="0"/>
          </a:p>
        </p:txBody>
      </p:sp>
    </p:spTree>
    <p:extLst>
      <p:ext uri="{BB962C8B-B14F-4D97-AF65-F5344CB8AC3E}">
        <p14:creationId xmlns:p14="http://schemas.microsoft.com/office/powerpoint/2010/main" val="306806845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8" name="Round Same Side Corner Rectangle 7"/>
          <p:cNvSpPr/>
          <p:nvPr/>
        </p:nvSpPr>
        <p:spPr>
          <a:xfrm>
            <a:off x="83684" y="79556"/>
            <a:ext cx="3649455"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smtClean="0">
                <a:latin typeface="Inconsolata"/>
                <a:cs typeface="Inconsolata"/>
              </a:rPr>
              <a:t>/</a:t>
            </a:r>
            <a:r>
              <a:rPr lang="en-US" sz="1900" dirty="0" err="1" smtClean="0">
                <a:latin typeface="Inconsolata"/>
                <a:cs typeface="Inconsolata"/>
              </a:rPr>
              <a:t>routes.js</a:t>
            </a:r>
            <a:endParaRPr lang="en-US" sz="1900" dirty="0">
              <a:latin typeface="Inconsolata"/>
              <a:cs typeface="Inconsolata"/>
            </a:endParaRPr>
          </a:p>
        </p:txBody>
      </p:sp>
      <p:sp>
        <p:nvSpPr>
          <p:cNvPr id="9" name="Multiply 8"/>
          <p:cNvSpPr/>
          <p:nvPr/>
        </p:nvSpPr>
        <p:spPr>
          <a:xfrm>
            <a:off x="3341890"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fr-FR" sz="3200" dirty="0">
                <a:solidFill>
                  <a:srgbClr val="F8F8F2"/>
                </a:solidFill>
                <a:highlight>
                  <a:srgbClr val="0D0D0D"/>
                </a:highlight>
                <a:latin typeface="Inconsolata"/>
              </a:rPr>
              <a:t>route(</a:t>
            </a:r>
            <a:r>
              <a:rPr lang="fr-FR" sz="3200" dirty="0">
                <a:solidFill>
                  <a:srgbClr val="FFEE99"/>
                </a:solidFill>
                <a:highlight>
                  <a:srgbClr val="0D0D0D"/>
                </a:highlight>
                <a:latin typeface="Inconsolata"/>
              </a:rPr>
              <a:t>':</a:t>
            </a:r>
            <a:r>
              <a:rPr lang="fr-FR" sz="3200" dirty="0" smtClean="0">
                <a:solidFill>
                  <a:srgbClr val="FFEE99"/>
                </a:solidFill>
                <a:highlight>
                  <a:srgbClr val="0D0D0D"/>
                </a:highlight>
                <a:latin typeface="Inconsolata"/>
              </a:rPr>
              <a:t>page'</a:t>
            </a:r>
            <a:r>
              <a:rPr lang="fr-FR" sz="3200" dirty="0" smtClean="0">
                <a:solidFill>
                  <a:srgbClr val="F8F8F2"/>
                </a:solidFill>
                <a:highlight>
                  <a:srgbClr val="0D0D0D"/>
                </a:highlight>
                <a:latin typeface="Inconsolata"/>
              </a:rPr>
              <a:t>)</a:t>
            </a:r>
            <a:r>
              <a:rPr lang="fr-FR" sz="3200" dirty="0">
                <a:solidFill>
                  <a:srgbClr val="F8F8F2"/>
                </a:solidFill>
                <a:highlight>
                  <a:srgbClr val="0D0D0D"/>
                </a:highlight>
                <a:latin typeface="Inconsolata"/>
              </a:rPr>
              <a:t>;</a:t>
            </a:r>
          </a:p>
          <a:p>
            <a:r>
              <a:rPr lang="fr-FR" sz="3200" dirty="0">
                <a:solidFill>
                  <a:srgbClr val="F8F8F2"/>
                </a:solidFill>
                <a:highlight>
                  <a:srgbClr val="0D0D0D"/>
                </a:highlight>
                <a:latin typeface="Inconsolata"/>
              </a:rPr>
              <a:t>route(</a:t>
            </a:r>
            <a:r>
              <a:rPr lang="fr-FR" sz="3200" dirty="0">
                <a:solidFill>
                  <a:srgbClr val="FFEE99"/>
                </a:solidFill>
                <a:highlight>
                  <a:srgbClr val="0D0D0D"/>
                </a:highlight>
                <a:latin typeface="Inconsolata"/>
              </a:rPr>
              <a:t>':page/:</a:t>
            </a:r>
            <a:r>
              <a:rPr lang="fr-FR" sz="3200" dirty="0" smtClean="0">
                <a:solidFill>
                  <a:srgbClr val="FFEE99"/>
                </a:solidFill>
                <a:highlight>
                  <a:srgbClr val="0D0D0D"/>
                </a:highlight>
                <a:latin typeface="Inconsolata"/>
              </a:rPr>
              <a:t>slug'</a:t>
            </a:r>
            <a:r>
              <a:rPr lang="fr-FR" sz="3200" dirty="0" smtClean="0">
                <a:solidFill>
                  <a:srgbClr val="F8F8F2"/>
                </a:solidFill>
                <a:highlight>
                  <a:srgbClr val="0D0D0D"/>
                </a:highlight>
                <a:latin typeface="Inconsolata"/>
              </a:rPr>
              <a:t>)</a:t>
            </a:r>
            <a:r>
              <a:rPr lang="fr-FR" sz="3200" dirty="0">
                <a:solidFill>
                  <a:srgbClr val="F8F8F2"/>
                </a:solidFill>
                <a:highlight>
                  <a:srgbClr val="0D0D0D"/>
                </a:highlight>
                <a:latin typeface="Inconsolata"/>
              </a:rPr>
              <a:t>;</a:t>
            </a:r>
          </a:p>
          <a:p>
            <a:r>
              <a:rPr lang="fr-FR" sz="3200" dirty="0">
                <a:solidFill>
                  <a:srgbClr val="F8F8F2"/>
                </a:solidFill>
                <a:highlight>
                  <a:srgbClr val="0D0D0D"/>
                </a:highlight>
                <a:latin typeface="Inconsolata"/>
              </a:rPr>
              <a:t>route(</a:t>
            </a:r>
            <a:r>
              <a:rPr lang="fr-FR" sz="3200" dirty="0">
                <a:solidFill>
                  <a:srgbClr val="FFEE99"/>
                </a:solidFill>
                <a:highlight>
                  <a:srgbClr val="0D0D0D"/>
                </a:highlight>
                <a:latin typeface="Inconsolata"/>
              </a:rPr>
              <a:t>':page</a:t>
            </a:r>
            <a:r>
              <a:rPr lang="fr-FR" sz="3200" dirty="0" smtClean="0">
                <a:solidFill>
                  <a:srgbClr val="FFEE99"/>
                </a:solidFill>
                <a:highlight>
                  <a:srgbClr val="0D0D0D"/>
                </a:highlight>
                <a:latin typeface="Inconsolata"/>
              </a:rPr>
              <a:t>/:</a:t>
            </a:r>
            <a:r>
              <a:rPr lang="fr-FR" sz="3200" dirty="0">
                <a:solidFill>
                  <a:srgbClr val="FFEE99"/>
                </a:solidFill>
                <a:highlight>
                  <a:srgbClr val="0D0D0D"/>
                </a:highlight>
                <a:latin typeface="Inconsolata"/>
              </a:rPr>
              <a:t>slug/:</a:t>
            </a:r>
            <a:r>
              <a:rPr lang="fr-FR" sz="3200" dirty="0" smtClean="0">
                <a:solidFill>
                  <a:srgbClr val="FFEE99"/>
                </a:solidFill>
                <a:highlight>
                  <a:srgbClr val="0D0D0D"/>
                </a:highlight>
                <a:latin typeface="Inconsolata"/>
              </a:rPr>
              <a:t>action'</a:t>
            </a:r>
            <a:r>
              <a:rPr lang="fr-FR" sz="3200" dirty="0" smtClean="0">
                <a:solidFill>
                  <a:srgbClr val="F8F8F2"/>
                </a:solidFill>
                <a:highlight>
                  <a:srgbClr val="0D0D0D"/>
                </a:highlight>
                <a:latin typeface="Inconsolata"/>
              </a:rPr>
              <a:t>)</a:t>
            </a:r>
            <a:r>
              <a:rPr lang="fr-FR" sz="3200" dirty="0">
                <a:solidFill>
                  <a:srgbClr val="F8F8F2"/>
                </a:solidFill>
                <a:highlight>
                  <a:srgbClr val="0D0D0D"/>
                </a:highlight>
                <a:latin typeface="Inconsolata"/>
              </a:rPr>
              <a:t>;</a:t>
            </a:r>
            <a:endParaRPr lang="da-DK" sz="3200" dirty="0">
              <a:solidFill>
                <a:srgbClr val="F8F8F2"/>
              </a:solidFill>
              <a:highlight>
                <a:srgbClr val="0D0D0D"/>
              </a:highlight>
              <a:latin typeface="Inconsolata"/>
            </a:endParaRPr>
          </a:p>
        </p:txBody>
      </p:sp>
    </p:spTree>
    <p:extLst>
      <p:ext uri="{BB962C8B-B14F-4D97-AF65-F5344CB8AC3E}">
        <p14:creationId xmlns:p14="http://schemas.microsoft.com/office/powerpoint/2010/main" val="215125596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8" name="Round Same Side Corner Rectangle 7"/>
          <p:cNvSpPr/>
          <p:nvPr/>
        </p:nvSpPr>
        <p:spPr>
          <a:xfrm>
            <a:off x="83684" y="79556"/>
            <a:ext cx="3649455"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smtClean="0">
                <a:latin typeface="Inconsolata"/>
                <a:cs typeface="Inconsolata"/>
              </a:rPr>
              <a:t>/</a:t>
            </a:r>
            <a:r>
              <a:rPr lang="en-US" sz="1900" dirty="0" err="1" smtClean="0">
                <a:latin typeface="Inconsolata"/>
                <a:cs typeface="Inconsolata"/>
              </a:rPr>
              <a:t>routes.js</a:t>
            </a:r>
            <a:endParaRPr lang="en-US" sz="1900" dirty="0">
              <a:latin typeface="Inconsolata"/>
              <a:cs typeface="Inconsolata"/>
            </a:endParaRPr>
          </a:p>
        </p:txBody>
      </p:sp>
      <p:sp>
        <p:nvSpPr>
          <p:cNvPr id="9" name="Multiply 8"/>
          <p:cNvSpPr/>
          <p:nvPr/>
        </p:nvSpPr>
        <p:spPr>
          <a:xfrm>
            <a:off x="3341890"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fr-FR" sz="3200" dirty="0">
                <a:solidFill>
                  <a:srgbClr val="F8F8F2"/>
                </a:solidFill>
                <a:highlight>
                  <a:srgbClr val="0D0D0D"/>
                </a:highlight>
                <a:latin typeface="Inconsolata"/>
              </a:rPr>
              <a:t>route(</a:t>
            </a:r>
            <a:r>
              <a:rPr lang="fr-FR" sz="3200" dirty="0">
                <a:solidFill>
                  <a:srgbClr val="FFEE99"/>
                </a:solidFill>
                <a:highlight>
                  <a:srgbClr val="0D0D0D"/>
                </a:highlight>
                <a:latin typeface="Inconsolata"/>
              </a:rPr>
              <a:t>':</a:t>
            </a:r>
            <a:r>
              <a:rPr lang="fr-FR" sz="3200" dirty="0" smtClean="0">
                <a:solidFill>
                  <a:srgbClr val="FFEE99"/>
                </a:solidFill>
                <a:highlight>
                  <a:srgbClr val="0D0D0D"/>
                </a:highlight>
                <a:latin typeface="Inconsolata"/>
              </a:rPr>
              <a:t>page'</a:t>
            </a:r>
            <a:r>
              <a:rPr lang="fr-FR" sz="3200" dirty="0" smtClean="0">
                <a:solidFill>
                  <a:srgbClr val="F8F8F2"/>
                </a:solidFill>
                <a:highlight>
                  <a:srgbClr val="0D0D0D"/>
                </a:highlight>
                <a:latin typeface="Inconsolata"/>
              </a:rPr>
              <a:t>)</a:t>
            </a:r>
            <a:r>
              <a:rPr lang="fr-FR" sz="3200" dirty="0">
                <a:solidFill>
                  <a:srgbClr val="F8F8F2"/>
                </a:solidFill>
                <a:highlight>
                  <a:srgbClr val="0D0D0D"/>
                </a:highlight>
                <a:latin typeface="Inconsolata"/>
              </a:rPr>
              <a:t>;</a:t>
            </a:r>
          </a:p>
          <a:p>
            <a:r>
              <a:rPr lang="fr-FR" sz="3200" dirty="0">
                <a:solidFill>
                  <a:srgbClr val="F8F8F2"/>
                </a:solidFill>
                <a:highlight>
                  <a:srgbClr val="0D0D0D"/>
                </a:highlight>
                <a:latin typeface="Inconsolata"/>
              </a:rPr>
              <a:t>route(</a:t>
            </a:r>
            <a:r>
              <a:rPr lang="fr-FR" sz="3200" dirty="0">
                <a:solidFill>
                  <a:srgbClr val="FFEE99"/>
                </a:solidFill>
                <a:highlight>
                  <a:srgbClr val="0D0D0D"/>
                </a:highlight>
                <a:latin typeface="Inconsolata"/>
              </a:rPr>
              <a:t>':page</a:t>
            </a:r>
            <a:r>
              <a:rPr lang="fr-FR" sz="3200" dirty="0" smtClean="0">
                <a:solidFill>
                  <a:srgbClr val="FFEE99"/>
                </a:solidFill>
                <a:highlight>
                  <a:srgbClr val="0D0D0D"/>
                </a:highlight>
                <a:latin typeface="Inconsolata"/>
              </a:rPr>
              <a:t>/</a:t>
            </a:r>
            <a:r>
              <a:rPr lang="fr-FR" sz="3200" dirty="0">
                <a:solidFill>
                  <a:srgbClr val="FFEE99"/>
                </a:solidFill>
                <a:highlight>
                  <a:srgbClr val="0D0D0D"/>
                </a:highlight>
                <a:latin typeface="Inconsolata"/>
              </a:rPr>
              <a:t>restaurant/</a:t>
            </a:r>
            <a:r>
              <a:rPr lang="fr-FR" sz="3200" dirty="0" smtClean="0">
                <a:solidFill>
                  <a:srgbClr val="FFEE99"/>
                </a:solidFill>
                <a:highlight>
                  <a:srgbClr val="0D0D0D"/>
                </a:highlight>
                <a:latin typeface="Inconsolata"/>
              </a:rPr>
              <a:t>:slug'</a:t>
            </a:r>
            <a:r>
              <a:rPr lang="fr-FR" sz="3200" dirty="0" smtClean="0">
                <a:solidFill>
                  <a:srgbClr val="F8F8F2"/>
                </a:solidFill>
                <a:highlight>
                  <a:srgbClr val="0D0D0D"/>
                </a:highlight>
                <a:latin typeface="Inconsolata"/>
              </a:rPr>
              <a:t>)</a:t>
            </a:r>
            <a:r>
              <a:rPr lang="fr-FR" sz="3200" dirty="0">
                <a:solidFill>
                  <a:srgbClr val="F8F8F2"/>
                </a:solidFill>
                <a:highlight>
                  <a:srgbClr val="0D0D0D"/>
                </a:highlight>
                <a:latin typeface="Inconsolata"/>
              </a:rPr>
              <a:t>;</a:t>
            </a:r>
          </a:p>
          <a:p>
            <a:r>
              <a:rPr lang="fr-FR" sz="3200" dirty="0">
                <a:solidFill>
                  <a:srgbClr val="F8F8F2"/>
                </a:solidFill>
                <a:highlight>
                  <a:srgbClr val="0D0D0D"/>
                </a:highlight>
                <a:latin typeface="Inconsolata"/>
              </a:rPr>
              <a:t>route(</a:t>
            </a:r>
            <a:r>
              <a:rPr lang="fr-FR" sz="3200" dirty="0">
                <a:solidFill>
                  <a:srgbClr val="FFEE99"/>
                </a:solidFill>
                <a:highlight>
                  <a:srgbClr val="0D0D0D"/>
                </a:highlight>
                <a:latin typeface="Inconsolata"/>
              </a:rPr>
              <a:t>':page</a:t>
            </a:r>
            <a:r>
              <a:rPr lang="fr-FR" sz="3200" dirty="0" smtClean="0">
                <a:solidFill>
                  <a:srgbClr val="FFEE99"/>
                </a:solidFill>
                <a:highlight>
                  <a:srgbClr val="0D0D0D"/>
                </a:highlight>
                <a:latin typeface="Inconsolata"/>
              </a:rPr>
              <a:t>/restaurant/:slug</a:t>
            </a:r>
            <a:r>
              <a:rPr lang="fr-FR" sz="3200" dirty="0">
                <a:solidFill>
                  <a:srgbClr val="FFEE99"/>
                </a:solidFill>
                <a:highlight>
                  <a:srgbClr val="0D0D0D"/>
                </a:highlight>
                <a:latin typeface="Inconsolata"/>
              </a:rPr>
              <a:t>/:</a:t>
            </a:r>
            <a:r>
              <a:rPr lang="fr-FR" sz="3200" dirty="0" smtClean="0">
                <a:solidFill>
                  <a:srgbClr val="FFEE99"/>
                </a:solidFill>
                <a:highlight>
                  <a:srgbClr val="0D0D0D"/>
                </a:highlight>
                <a:latin typeface="Inconsolata"/>
              </a:rPr>
              <a:t>action'</a:t>
            </a:r>
            <a:r>
              <a:rPr lang="fr-FR" sz="3200" dirty="0" smtClean="0">
                <a:solidFill>
                  <a:srgbClr val="F8F8F2"/>
                </a:solidFill>
                <a:highlight>
                  <a:srgbClr val="0D0D0D"/>
                </a:highlight>
                <a:latin typeface="Inconsolata"/>
              </a:rPr>
              <a:t>)</a:t>
            </a:r>
            <a:r>
              <a:rPr lang="fr-FR" sz="3200" dirty="0">
                <a:solidFill>
                  <a:srgbClr val="F8F8F2"/>
                </a:solidFill>
                <a:highlight>
                  <a:srgbClr val="0D0D0D"/>
                </a:highlight>
                <a:latin typeface="Inconsolata"/>
              </a:rPr>
              <a:t>;</a:t>
            </a:r>
            <a:endParaRPr lang="da-DK" sz="3200" dirty="0">
              <a:solidFill>
                <a:srgbClr val="F8F8F2"/>
              </a:solidFill>
              <a:highlight>
                <a:srgbClr val="0D0D0D"/>
              </a:highlight>
              <a:latin typeface="Inconsolata"/>
            </a:endParaRPr>
          </a:p>
        </p:txBody>
      </p:sp>
    </p:spTree>
    <p:extLst>
      <p:ext uri="{BB962C8B-B14F-4D97-AF65-F5344CB8AC3E}">
        <p14:creationId xmlns:p14="http://schemas.microsoft.com/office/powerpoint/2010/main" val="152545802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8" name="Round Same Side Corner Rectangle 7"/>
          <p:cNvSpPr/>
          <p:nvPr/>
        </p:nvSpPr>
        <p:spPr>
          <a:xfrm>
            <a:off x="83684" y="79556"/>
            <a:ext cx="4971668" cy="438132"/>
          </a:xfrm>
          <a:prstGeom prst="round2SameRect">
            <a:avLst/>
          </a:prstGeom>
          <a:gradFill flip="none" rotWithShape="1">
            <a:gsLst>
              <a:gs pos="6000">
                <a:schemeClr val="tx1">
                  <a:lumMod val="85000"/>
                  <a:lumOff val="15000"/>
                </a:schemeClr>
              </a:gs>
              <a:gs pos="100000">
                <a:schemeClr val="tx1">
                  <a:lumMod val="65000"/>
                  <a:lumOff val="35000"/>
                </a:schemeClr>
              </a:gs>
              <a:gs pos="92000">
                <a:schemeClr val="tx1">
                  <a:lumMod val="75000"/>
                  <a:lumOff val="2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1900" dirty="0" err="1">
                <a:latin typeface="Inconsolata"/>
                <a:cs typeface="Inconsolata"/>
              </a:rPr>
              <a:t>place_my_order</a:t>
            </a:r>
            <a:r>
              <a:rPr lang="en-US" sz="1900" dirty="0">
                <a:latin typeface="Inconsolata"/>
                <a:cs typeface="Inconsolata"/>
              </a:rPr>
              <a:t>/restaurant/</a:t>
            </a:r>
            <a:r>
              <a:rPr lang="en-US" sz="1900" dirty="0" err="1" smtClean="0">
                <a:latin typeface="Inconsolata"/>
                <a:cs typeface="Inconsolata"/>
              </a:rPr>
              <a:t>list.stache</a:t>
            </a:r>
            <a:endParaRPr lang="en-US" sz="1900" dirty="0">
              <a:latin typeface="Inconsolata"/>
              <a:cs typeface="Inconsolata"/>
            </a:endParaRPr>
          </a:p>
        </p:txBody>
      </p:sp>
      <p:sp>
        <p:nvSpPr>
          <p:cNvPr id="9" name="Multiply 8"/>
          <p:cNvSpPr/>
          <p:nvPr/>
        </p:nvSpPr>
        <p:spPr>
          <a:xfrm>
            <a:off x="4751221" y="232994"/>
            <a:ext cx="194145" cy="172548"/>
          </a:xfrm>
          <a:prstGeom prst="mathMultiply">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a:latin typeface="Inconsolata"/>
              <a:cs typeface="Inconsolata"/>
            </a:endParaRPr>
          </a:p>
        </p:txBody>
      </p:sp>
      <p:sp>
        <p:nvSpPr>
          <p:cNvPr id="4" name="Rectangle 3"/>
          <p:cNvSpPr/>
          <p:nvPr/>
        </p:nvSpPr>
        <p:spPr>
          <a:xfrm>
            <a:off x="0" y="509546"/>
            <a:ext cx="9144000" cy="4633954"/>
          </a:xfrm>
          <a:prstGeom prst="rect">
            <a:avLst/>
          </a:prstGeom>
          <a:solidFill>
            <a:srgbClr val="262626"/>
          </a:solidFill>
          <a:ln>
            <a:noFill/>
          </a:ln>
        </p:spPr>
        <p:style>
          <a:lnRef idx="2">
            <a:schemeClr val="accent1"/>
          </a:lnRef>
          <a:fillRef idx="1">
            <a:schemeClr val="lt1"/>
          </a:fillRef>
          <a:effectRef idx="0">
            <a:schemeClr val="accent1"/>
          </a:effectRef>
          <a:fontRef idx="minor">
            <a:schemeClr val="dk1"/>
          </a:fontRef>
        </p:style>
        <p:txBody>
          <a:bodyPr rtlCol="0" anchor="t"/>
          <a:lstStyle/>
          <a:p>
            <a:r>
              <a:rPr lang="en-US" sz="2400" dirty="0" smtClean="0">
                <a:solidFill>
                  <a:srgbClr val="F8F8F2"/>
                </a:solidFill>
                <a:highlight>
                  <a:srgbClr val="0D0D0D"/>
                </a:highlight>
                <a:latin typeface="Inconsolata"/>
              </a:rPr>
              <a:t>  </a:t>
            </a:r>
            <a:r>
              <a:rPr lang="en-US" sz="2400" dirty="0" smtClean="0">
                <a:solidFill>
                  <a:srgbClr val="F8F8F2"/>
                </a:solidFill>
                <a:highlight>
                  <a:srgbClr val="0D0D0D"/>
                </a:highlight>
                <a:latin typeface="Inconsolata"/>
              </a:rPr>
              <a:t>{</a:t>
            </a:r>
            <a:r>
              <a:rPr lang="en-US" sz="2400" dirty="0">
                <a:solidFill>
                  <a:srgbClr val="F8F8F2"/>
                </a:solidFill>
                <a:highlight>
                  <a:srgbClr val="0D0D0D"/>
                </a:highlight>
                <a:latin typeface="Inconsolata"/>
              </a:rPr>
              <a:t>{#each </a:t>
            </a:r>
            <a:r>
              <a:rPr lang="en-US" sz="2400" dirty="0" err="1">
                <a:solidFill>
                  <a:srgbClr val="F8F8F2"/>
                </a:solidFill>
                <a:highlight>
                  <a:srgbClr val="0D0D0D"/>
                </a:highlight>
                <a:latin typeface="Inconsolata"/>
              </a:rPr>
              <a:t>restaurants.value</a:t>
            </a:r>
            <a:r>
              <a:rPr lang="en-US" sz="2400" dirty="0">
                <a:solidFill>
                  <a:srgbClr val="F8F8F2"/>
                </a:solidFill>
                <a:highlight>
                  <a:srgbClr val="0D0D0D"/>
                </a:highlight>
                <a:latin typeface="Inconsolata"/>
              </a:rPr>
              <a:t>}}</a:t>
            </a:r>
          </a:p>
          <a:p>
            <a:r>
              <a:rPr lang="en-US" sz="2400" dirty="0">
                <a:solidFill>
                  <a:srgbClr val="F8F8F2"/>
                </a:solidFill>
                <a:highlight>
                  <a:srgbClr val="0D0D0D"/>
                </a:highlight>
                <a:latin typeface="Inconsolata"/>
              </a:rPr>
              <a:t>    &lt;</a:t>
            </a:r>
            <a:r>
              <a:rPr lang="en-US" sz="2400" dirty="0">
                <a:solidFill>
                  <a:srgbClr val="F92672"/>
                </a:solidFill>
                <a:highlight>
                  <a:srgbClr val="0D0D0D"/>
                </a:highlight>
                <a:latin typeface="Inconsolata"/>
              </a:rPr>
              <a:t>div </a:t>
            </a:r>
            <a:r>
              <a:rPr lang="en-US" sz="2400" dirty="0">
                <a:solidFill>
                  <a:srgbClr val="A6E22E"/>
                </a:solidFill>
                <a:highlight>
                  <a:srgbClr val="0D0D0D"/>
                </a:highlight>
                <a:latin typeface="Inconsolata"/>
              </a:rPr>
              <a:t>class</a:t>
            </a:r>
            <a:r>
              <a:rPr lang="en-US" sz="2400" dirty="0">
                <a:solidFill>
                  <a:srgbClr val="F8F8F2"/>
                </a:solidFill>
                <a:highlight>
                  <a:srgbClr val="0D0D0D"/>
                </a:highlight>
                <a:latin typeface="Inconsolata"/>
              </a:rPr>
              <a:t>=</a:t>
            </a:r>
            <a:r>
              <a:rPr lang="en-US" sz="2400" dirty="0">
                <a:solidFill>
                  <a:srgbClr val="FFEE99"/>
                </a:solidFill>
                <a:highlight>
                  <a:srgbClr val="0D0D0D"/>
                </a:highlight>
                <a:latin typeface="Inconsolata"/>
              </a:rPr>
              <a:t>"restaurant"</a:t>
            </a:r>
            <a:r>
              <a:rPr lang="en-US" sz="2400" dirty="0">
                <a:solidFill>
                  <a:srgbClr val="F8F8F2"/>
                </a:solidFill>
                <a:highlight>
                  <a:srgbClr val="0D0D0D"/>
                </a:highlight>
                <a:latin typeface="Inconsolata"/>
              </a:rPr>
              <a:t>&gt;</a:t>
            </a:r>
          </a:p>
          <a:p>
            <a:r>
              <a:rPr lang="en-US" sz="2400" dirty="0" smtClean="0">
                <a:solidFill>
                  <a:srgbClr val="F8F8F2"/>
                </a:solidFill>
                <a:highlight>
                  <a:srgbClr val="0D0D0D"/>
                </a:highlight>
                <a:latin typeface="Inconsolata"/>
              </a:rPr>
              <a:t>      &lt;</a:t>
            </a:r>
            <a:r>
              <a:rPr lang="en-US" sz="2400" dirty="0">
                <a:solidFill>
                  <a:srgbClr val="F92672"/>
                </a:solidFill>
                <a:highlight>
                  <a:srgbClr val="0D0D0D"/>
                </a:highlight>
                <a:latin typeface="Inconsolata"/>
              </a:rPr>
              <a:t>h3</a:t>
            </a:r>
            <a:r>
              <a:rPr lang="en-US" sz="2400" dirty="0">
                <a:solidFill>
                  <a:srgbClr val="F8F8F2"/>
                </a:solidFill>
                <a:highlight>
                  <a:srgbClr val="0D0D0D"/>
                </a:highlight>
                <a:latin typeface="Inconsolata"/>
              </a:rPr>
              <a:t>&gt;{{name}}&lt;/</a:t>
            </a:r>
            <a:r>
              <a:rPr lang="en-US" sz="2400" dirty="0">
                <a:solidFill>
                  <a:srgbClr val="F92672"/>
                </a:solidFill>
                <a:highlight>
                  <a:srgbClr val="0D0D0D"/>
                </a:highlight>
                <a:latin typeface="Inconsolata"/>
              </a:rPr>
              <a:t>h3</a:t>
            </a:r>
            <a:r>
              <a:rPr lang="en-US" sz="2400" dirty="0" smtClean="0">
                <a:solidFill>
                  <a:srgbClr val="F8F8F2"/>
                </a:solidFill>
                <a:highlight>
                  <a:srgbClr val="0D0D0D"/>
                </a:highlight>
                <a:latin typeface="Inconsolata"/>
              </a:rPr>
              <a:t>&gt;</a:t>
            </a:r>
            <a:endParaRPr lang="fr-FR" sz="2400" dirty="0">
              <a:latin typeface="Inconsolata"/>
            </a:endParaRPr>
          </a:p>
          <a:p>
            <a:r>
              <a:rPr lang="fr-FR" sz="2400" dirty="0">
                <a:solidFill>
                  <a:srgbClr val="F8F8F2"/>
                </a:solidFill>
                <a:highlight>
                  <a:srgbClr val="0D0D0D"/>
                </a:highlight>
                <a:latin typeface="Inconsolata"/>
              </a:rPr>
              <a:t>     </a:t>
            </a:r>
            <a:r>
              <a:rPr lang="fr-FR" sz="2400" dirty="0" smtClean="0">
                <a:solidFill>
                  <a:srgbClr val="F8F8F2"/>
                </a:solidFill>
                <a:highlight>
                  <a:srgbClr val="0D0D0D"/>
                </a:highlight>
                <a:latin typeface="Inconsolata"/>
              </a:rPr>
              <a:t> &lt;</a:t>
            </a:r>
            <a:r>
              <a:rPr lang="fr-FR" sz="2400" dirty="0">
                <a:solidFill>
                  <a:srgbClr val="F92672"/>
                </a:solidFill>
                <a:highlight>
                  <a:srgbClr val="0D0D0D"/>
                </a:highlight>
                <a:latin typeface="Inconsolata"/>
              </a:rPr>
              <a:t>a </a:t>
            </a:r>
            <a:r>
              <a:rPr lang="fr-FR" sz="2400" dirty="0" err="1" smtClean="0">
                <a:solidFill>
                  <a:srgbClr val="A6E22E"/>
                </a:solidFill>
                <a:highlight>
                  <a:srgbClr val="0D0D0D"/>
                </a:highlight>
                <a:latin typeface="Inconsolata"/>
              </a:rPr>
              <a:t>can</a:t>
            </a:r>
            <a:r>
              <a:rPr lang="fr-FR" sz="2400" dirty="0" err="1">
                <a:solidFill>
                  <a:srgbClr val="A6E22E"/>
                </a:solidFill>
                <a:highlight>
                  <a:srgbClr val="0D0D0D"/>
                </a:highlight>
                <a:latin typeface="Inconsolata"/>
              </a:rPr>
              <a:t>-href</a:t>
            </a:r>
            <a:r>
              <a:rPr lang="fr-FR" sz="2400" dirty="0">
                <a:solidFill>
                  <a:srgbClr val="F8F8F2"/>
                </a:solidFill>
                <a:highlight>
                  <a:srgbClr val="0D0D0D"/>
                </a:highlight>
                <a:latin typeface="Inconsolata"/>
              </a:rPr>
              <a:t>=</a:t>
            </a:r>
            <a:r>
              <a:rPr lang="fr-FR" sz="2400" dirty="0">
                <a:solidFill>
                  <a:srgbClr val="FFEE99"/>
                </a:solidFill>
                <a:highlight>
                  <a:srgbClr val="0D0D0D"/>
                </a:highlight>
                <a:latin typeface="Inconsolata"/>
              </a:rPr>
              <a:t>"{ page='restaurants' slug=slug }"</a:t>
            </a:r>
            <a:r>
              <a:rPr lang="fr-FR" sz="2400" dirty="0" smtClean="0">
                <a:solidFill>
                  <a:srgbClr val="F8F8F2"/>
                </a:solidFill>
                <a:highlight>
                  <a:srgbClr val="0D0D0D"/>
                </a:highlight>
                <a:latin typeface="Inconsolata"/>
              </a:rPr>
              <a:t>&gt;</a:t>
            </a:r>
          </a:p>
          <a:p>
            <a:r>
              <a:rPr lang="fr-FR" sz="2400" dirty="0">
                <a:solidFill>
                  <a:srgbClr val="F8F8F2"/>
                </a:solidFill>
                <a:highlight>
                  <a:srgbClr val="0D0D0D"/>
                </a:highlight>
                <a:latin typeface="Inconsolata"/>
              </a:rPr>
              <a:t> </a:t>
            </a:r>
            <a:r>
              <a:rPr lang="fr-FR" sz="2400" dirty="0" smtClean="0">
                <a:solidFill>
                  <a:srgbClr val="F8F8F2"/>
                </a:solidFill>
                <a:highlight>
                  <a:srgbClr val="0D0D0D"/>
                </a:highlight>
                <a:latin typeface="Inconsolata"/>
              </a:rPr>
              <a:t>       Place </a:t>
            </a:r>
            <a:r>
              <a:rPr lang="fr-FR" sz="2400" dirty="0" err="1">
                <a:solidFill>
                  <a:srgbClr val="F8F8F2"/>
                </a:solidFill>
                <a:highlight>
                  <a:srgbClr val="0D0D0D"/>
                </a:highlight>
                <a:latin typeface="Inconsolata"/>
              </a:rPr>
              <a:t>My</a:t>
            </a:r>
            <a:r>
              <a:rPr lang="fr-FR" sz="2400" dirty="0">
                <a:solidFill>
                  <a:srgbClr val="F8F8F2"/>
                </a:solidFill>
                <a:highlight>
                  <a:srgbClr val="0D0D0D"/>
                </a:highlight>
                <a:latin typeface="Inconsolata"/>
              </a:rPr>
              <a:t> </a:t>
            </a:r>
            <a:r>
              <a:rPr lang="fr-FR" sz="2400" dirty="0" err="1" smtClean="0">
                <a:solidFill>
                  <a:srgbClr val="F8F8F2"/>
                </a:solidFill>
                <a:highlight>
                  <a:srgbClr val="0D0D0D"/>
                </a:highlight>
                <a:latin typeface="Inconsolata"/>
              </a:rPr>
              <a:t>Order</a:t>
            </a:r>
            <a:endParaRPr lang="fr-FR" sz="2400" dirty="0" smtClean="0">
              <a:solidFill>
                <a:srgbClr val="F8F8F2"/>
              </a:solidFill>
              <a:highlight>
                <a:srgbClr val="0D0D0D"/>
              </a:highlight>
              <a:latin typeface="Inconsolata"/>
            </a:endParaRPr>
          </a:p>
          <a:p>
            <a:r>
              <a:rPr lang="fr-FR" sz="2400" dirty="0">
                <a:solidFill>
                  <a:srgbClr val="F8F8F2"/>
                </a:solidFill>
                <a:highlight>
                  <a:srgbClr val="0D0D0D"/>
                </a:highlight>
                <a:latin typeface="Inconsolata"/>
              </a:rPr>
              <a:t> </a:t>
            </a:r>
            <a:r>
              <a:rPr lang="fr-FR" sz="2400" dirty="0" smtClean="0">
                <a:solidFill>
                  <a:srgbClr val="F8F8F2"/>
                </a:solidFill>
                <a:highlight>
                  <a:srgbClr val="0D0D0D"/>
                </a:highlight>
                <a:latin typeface="Inconsolata"/>
              </a:rPr>
              <a:t>     &lt;</a:t>
            </a:r>
            <a:r>
              <a:rPr lang="fr-FR" sz="2400" dirty="0">
                <a:solidFill>
                  <a:srgbClr val="F8F8F2"/>
                </a:solidFill>
                <a:highlight>
                  <a:srgbClr val="0D0D0D"/>
                </a:highlight>
                <a:latin typeface="Inconsolata"/>
              </a:rPr>
              <a:t>/</a:t>
            </a:r>
            <a:r>
              <a:rPr lang="fr-FR" sz="2400" dirty="0">
                <a:solidFill>
                  <a:srgbClr val="F92672"/>
                </a:solidFill>
                <a:highlight>
                  <a:srgbClr val="0D0D0D"/>
                </a:highlight>
                <a:latin typeface="Inconsolata"/>
              </a:rPr>
              <a:t>a</a:t>
            </a:r>
            <a:r>
              <a:rPr lang="fr-FR" sz="2400" dirty="0">
                <a:solidFill>
                  <a:srgbClr val="F8F8F2"/>
                </a:solidFill>
                <a:highlight>
                  <a:srgbClr val="0D0D0D"/>
                </a:highlight>
                <a:latin typeface="Inconsolata"/>
              </a:rPr>
              <a:t>&gt;</a:t>
            </a:r>
          </a:p>
          <a:p>
            <a:r>
              <a:rPr lang="fr-FR" sz="2400" dirty="0" smtClean="0">
                <a:solidFill>
                  <a:srgbClr val="F8F8F2"/>
                </a:solidFill>
                <a:highlight>
                  <a:srgbClr val="0D0D0D"/>
                </a:highlight>
                <a:latin typeface="Inconsolata"/>
              </a:rPr>
              <a:t>    &lt;</a:t>
            </a:r>
            <a:r>
              <a:rPr lang="fr-FR" sz="2400" dirty="0">
                <a:solidFill>
                  <a:srgbClr val="F8F8F2"/>
                </a:solidFill>
                <a:highlight>
                  <a:srgbClr val="0D0D0D"/>
                </a:highlight>
                <a:latin typeface="Inconsolata"/>
              </a:rPr>
              <a:t>/</a:t>
            </a:r>
            <a:r>
              <a:rPr lang="fr-FR" sz="2400" dirty="0">
                <a:solidFill>
                  <a:srgbClr val="F92672"/>
                </a:solidFill>
                <a:highlight>
                  <a:srgbClr val="0D0D0D"/>
                </a:highlight>
                <a:latin typeface="Inconsolata"/>
              </a:rPr>
              <a:t>div</a:t>
            </a:r>
            <a:r>
              <a:rPr lang="fr-FR" sz="2400" dirty="0">
                <a:solidFill>
                  <a:srgbClr val="F8F8F2"/>
                </a:solidFill>
                <a:highlight>
                  <a:srgbClr val="0D0D0D"/>
                </a:highlight>
                <a:latin typeface="Inconsolata"/>
              </a:rPr>
              <a:t>&gt;</a:t>
            </a:r>
          </a:p>
          <a:p>
            <a:r>
              <a:rPr lang="en-US" sz="2400" dirty="0">
                <a:solidFill>
                  <a:srgbClr val="F8F8F2"/>
                </a:solidFill>
                <a:highlight>
                  <a:srgbClr val="0D0D0D"/>
                </a:highlight>
                <a:latin typeface="Inconsolata"/>
              </a:rPr>
              <a:t>  </a:t>
            </a:r>
            <a:r>
              <a:rPr lang="en-US" sz="2400" dirty="0" smtClean="0">
                <a:solidFill>
                  <a:srgbClr val="F8F8F2"/>
                </a:solidFill>
                <a:highlight>
                  <a:srgbClr val="0D0D0D"/>
                </a:highlight>
                <a:latin typeface="Inconsolata"/>
              </a:rPr>
              <a:t>{</a:t>
            </a:r>
            <a:r>
              <a:rPr lang="en-US" sz="2400" dirty="0">
                <a:solidFill>
                  <a:srgbClr val="F8F8F2"/>
                </a:solidFill>
                <a:highlight>
                  <a:srgbClr val="0D0D0D"/>
                </a:highlight>
                <a:latin typeface="Inconsolata"/>
              </a:rPr>
              <a:t>{/each}</a:t>
            </a:r>
            <a:r>
              <a:rPr lang="en-US" sz="2400" dirty="0" smtClean="0">
                <a:solidFill>
                  <a:srgbClr val="F8F8F2"/>
                </a:solidFill>
                <a:highlight>
                  <a:srgbClr val="0D0D0D"/>
                </a:highlight>
                <a:latin typeface="Inconsolata"/>
              </a:rPr>
              <a:t>}</a:t>
            </a:r>
            <a:endParaRPr lang="en-US" sz="2400" dirty="0">
              <a:solidFill>
                <a:srgbClr val="F8F8F2"/>
              </a:solidFill>
              <a:highlight>
                <a:srgbClr val="0D0D0D"/>
              </a:highlight>
              <a:latin typeface="Inconsolata"/>
            </a:endParaRPr>
          </a:p>
        </p:txBody>
      </p:sp>
      <p:sp>
        <p:nvSpPr>
          <p:cNvPr id="2" name="TextBox 1"/>
          <p:cNvSpPr txBox="1"/>
          <p:nvPr/>
        </p:nvSpPr>
        <p:spPr>
          <a:xfrm>
            <a:off x="1192756" y="4410835"/>
            <a:ext cx="7725192" cy="523220"/>
          </a:xfrm>
          <a:prstGeom prst="rect">
            <a:avLst/>
          </a:prstGeom>
          <a:solidFill>
            <a:schemeClr val="bg1">
              <a:lumMod val="50000"/>
            </a:schemeClr>
          </a:solidFill>
          <a:ln>
            <a:solidFill>
              <a:schemeClr val="accent2"/>
            </a:solidFill>
          </a:ln>
        </p:spPr>
        <p:txBody>
          <a:bodyPr wrap="none" rtlCol="0">
            <a:spAutoFit/>
          </a:bodyPr>
          <a:lstStyle/>
          <a:p>
            <a:r>
              <a:rPr lang="fr-FR" sz="2800" dirty="0" err="1" smtClean="0">
                <a:solidFill>
                  <a:srgbClr val="A6E22E"/>
                </a:solidFill>
                <a:highlight>
                  <a:srgbClr val="0D0D0D"/>
                </a:highlight>
                <a:latin typeface="Inconsolata"/>
              </a:rPr>
              <a:t>href</a:t>
            </a:r>
            <a:r>
              <a:rPr lang="fr-FR" sz="2800" dirty="0" smtClean="0">
                <a:solidFill>
                  <a:srgbClr val="F8F8F2"/>
                </a:solidFill>
                <a:highlight>
                  <a:srgbClr val="0D0D0D"/>
                </a:highlight>
                <a:latin typeface="Inconsolata"/>
              </a:rPr>
              <a:t>=</a:t>
            </a:r>
            <a:r>
              <a:rPr lang="fr-FR" sz="2800" dirty="0" smtClean="0">
                <a:solidFill>
                  <a:srgbClr val="FFEE99"/>
                </a:solidFill>
                <a:highlight>
                  <a:srgbClr val="0D0D0D"/>
                </a:highlight>
                <a:latin typeface="Inconsolata"/>
              </a:rPr>
              <a:t>"/restaurants/restaurant/</a:t>
            </a:r>
            <a:r>
              <a:rPr lang="fr-FR" sz="2800" dirty="0" err="1" smtClean="0">
                <a:solidFill>
                  <a:srgbClr val="FFEE99"/>
                </a:solidFill>
                <a:highlight>
                  <a:srgbClr val="0D0D0D"/>
                </a:highlight>
                <a:latin typeface="Inconsolata"/>
              </a:rPr>
              <a:t>cheese</a:t>
            </a:r>
            <a:r>
              <a:rPr lang="fr-FR" sz="2800" dirty="0" smtClean="0">
                <a:solidFill>
                  <a:srgbClr val="FFEE99"/>
                </a:solidFill>
                <a:highlight>
                  <a:srgbClr val="0D0D0D"/>
                </a:highlight>
                <a:latin typeface="Inconsolata"/>
              </a:rPr>
              <a:t>-city"</a:t>
            </a:r>
            <a:endParaRPr lang="en-US" sz="2800" dirty="0"/>
          </a:p>
        </p:txBody>
      </p:sp>
    </p:spTree>
    <p:extLst>
      <p:ext uri="{BB962C8B-B14F-4D97-AF65-F5344CB8AC3E}">
        <p14:creationId xmlns:p14="http://schemas.microsoft.com/office/powerpoint/2010/main" val="355588273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lstStyle/>
          <a:p>
            <a:r>
              <a:rPr lang="en-US" dirty="0" smtClean="0"/>
              <a:t>Keep routing rules separate from application logic.</a:t>
            </a:r>
          </a:p>
          <a:p>
            <a:r>
              <a:rPr lang="en-US" dirty="0" smtClean="0"/>
              <a:t>Update routing rules independent of the page.</a:t>
            </a:r>
          </a:p>
          <a:p>
            <a:r>
              <a:rPr lang="en-US" dirty="0" smtClean="0"/>
              <a:t>Makes you think about describing the route’s </a:t>
            </a:r>
            <a:r>
              <a:rPr lang="en-US" dirty="0" err="1" smtClean="0"/>
              <a:t>stateful</a:t>
            </a:r>
            <a:r>
              <a:rPr lang="en-US" dirty="0" smtClean="0"/>
              <a:t> properties.</a:t>
            </a:r>
            <a:endParaRPr lang="en-US" dirty="0"/>
          </a:p>
        </p:txBody>
      </p:sp>
    </p:spTree>
    <p:extLst>
      <p:ext uri="{BB962C8B-B14F-4D97-AF65-F5344CB8AC3E}">
        <p14:creationId xmlns:p14="http://schemas.microsoft.com/office/powerpoint/2010/main" val="275710373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4762"/>
            <a:ext cx="9150350" cy="5148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p:txBody>
          <a:bodyPr/>
          <a:lstStyle/>
          <a:p>
            <a:r>
              <a:rPr lang="en-US" dirty="0"/>
              <a:t>7</a:t>
            </a:r>
            <a:r>
              <a:rPr lang="en-US" dirty="0" smtClean="0"/>
              <a:t>. Super Models</a:t>
            </a:r>
            <a:endParaRPr lang="en-US" dirty="0"/>
          </a:p>
        </p:txBody>
      </p:sp>
      <p:pic>
        <p:nvPicPr>
          <p:cNvPr id="5" name="Picture 4" descr="super-mod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1982" y="1876664"/>
            <a:ext cx="2679379" cy="2016762"/>
          </a:xfrm>
          <a:prstGeom prst="rect">
            <a:avLst/>
          </a:prstGeom>
        </p:spPr>
      </p:pic>
    </p:spTree>
    <p:extLst>
      <p:ext uri="{BB962C8B-B14F-4D97-AF65-F5344CB8AC3E}">
        <p14:creationId xmlns:p14="http://schemas.microsoft.com/office/powerpoint/2010/main" val="288347519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pic>
        <p:nvPicPr>
          <p:cNvPr id="5" name="Picture 4" descr="brow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191" y="1172724"/>
            <a:ext cx="6634258" cy="3733760"/>
          </a:xfrm>
          <a:prstGeom prst="rect">
            <a:avLst/>
          </a:prstGeom>
        </p:spPr>
      </p:pic>
      <p:pic>
        <p:nvPicPr>
          <p:cNvPr id="6" name="Picture 5" descr="list-widge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9706" y="2310737"/>
            <a:ext cx="5580492" cy="1964367"/>
          </a:xfrm>
          <a:prstGeom prst="rect">
            <a:avLst/>
          </a:prstGeom>
        </p:spPr>
      </p:pic>
      <p:sp>
        <p:nvSpPr>
          <p:cNvPr id="8" name="Rectangle 7"/>
          <p:cNvSpPr/>
          <p:nvPr/>
        </p:nvSpPr>
        <p:spPr>
          <a:xfrm>
            <a:off x="1736531" y="1990619"/>
            <a:ext cx="2840695" cy="2592694"/>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
        <p:nvSpPr>
          <p:cNvPr id="9" name="Rectangle 8"/>
          <p:cNvSpPr/>
          <p:nvPr/>
        </p:nvSpPr>
        <p:spPr>
          <a:xfrm>
            <a:off x="4888376" y="1990619"/>
            <a:ext cx="2840695" cy="2592694"/>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2400" dirty="0" smtClean="0">
              <a:solidFill>
                <a:srgbClr val="F8F8F2"/>
              </a:solidFill>
              <a:highlight>
                <a:srgbClr val="0D0D0D"/>
              </a:highlight>
              <a:latin typeface="Inconsolata"/>
            </a:endParaRPr>
          </a:p>
        </p:txBody>
      </p:sp>
      <p:sp>
        <p:nvSpPr>
          <p:cNvPr id="11" name="TextBox 10"/>
          <p:cNvSpPr txBox="1"/>
          <p:nvPr/>
        </p:nvSpPr>
        <p:spPr>
          <a:xfrm>
            <a:off x="4963332" y="3064951"/>
            <a:ext cx="2710999" cy="461665"/>
          </a:xfrm>
          <a:prstGeom prst="rect">
            <a:avLst/>
          </a:prstGeom>
          <a:noFill/>
        </p:spPr>
        <p:txBody>
          <a:bodyPr wrap="none" rtlCol="0">
            <a:spAutoFit/>
          </a:bodyPr>
          <a:lstStyle/>
          <a:p>
            <a:r>
              <a:rPr lang="en-US" sz="2400" dirty="0" smtClean="0"/>
              <a:t>&lt;todos-incomplete&gt;</a:t>
            </a:r>
            <a:endParaRPr lang="en-US" sz="2400" dirty="0"/>
          </a:p>
        </p:txBody>
      </p:sp>
      <p:sp>
        <p:nvSpPr>
          <p:cNvPr id="12" name="TextBox 11"/>
          <p:cNvSpPr txBox="1"/>
          <p:nvPr/>
        </p:nvSpPr>
        <p:spPr>
          <a:xfrm>
            <a:off x="1969706" y="3084797"/>
            <a:ext cx="2480166" cy="461665"/>
          </a:xfrm>
          <a:prstGeom prst="rect">
            <a:avLst/>
          </a:prstGeom>
          <a:noFill/>
        </p:spPr>
        <p:txBody>
          <a:bodyPr wrap="none" rtlCol="0">
            <a:spAutoFit/>
          </a:bodyPr>
          <a:lstStyle/>
          <a:p>
            <a:r>
              <a:rPr lang="en-US" sz="2400" dirty="0" smtClean="0"/>
              <a:t>&lt;todos-complete&gt;</a:t>
            </a:r>
            <a:endParaRPr lang="en-US" sz="2400" dirty="0"/>
          </a:p>
        </p:txBody>
      </p:sp>
    </p:spTree>
    <p:extLst>
      <p:ext uri="{BB962C8B-B14F-4D97-AF65-F5344CB8AC3E}">
        <p14:creationId xmlns:p14="http://schemas.microsoft.com/office/powerpoint/2010/main" val="4140257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2239769901"/>
              </p:ext>
            </p:extLst>
          </p:nvPr>
        </p:nvGraphicFramePr>
        <p:xfrm>
          <a:off x="2715452" y="243745"/>
          <a:ext cx="4817174" cy="1714500"/>
        </p:xfrm>
        <a:graphic>
          <a:graphicData uri="http://schemas.openxmlformats.org/drawingml/2006/table">
            <a:tbl>
              <a:tblPr firstRow="1" bandRow="1">
                <a:tableStyleId>{2D5ABB26-0587-4C30-8999-92F81FD0307C}</a:tableStyleId>
              </a:tblPr>
              <a:tblGrid>
                <a:gridCol w="2408587"/>
                <a:gridCol w="2408587"/>
              </a:tblGrid>
              <a:tr h="285750">
                <a:tc>
                  <a:txBody>
                    <a:bodyPr/>
                    <a:lstStyle/>
                    <a:p>
                      <a:r>
                        <a:rPr lang="en-US" sz="1400" dirty="0" smtClean="0"/>
                        <a:t>A = B</a:t>
                      </a:r>
                      <a:endParaRPr lang="en-US" sz="1400" dirty="0"/>
                    </a:p>
                  </a:txBody>
                  <a:tcPr marT="34290" marB="34290"/>
                </a:tc>
                <a:tc>
                  <a:txBody>
                    <a:bodyPr/>
                    <a:lstStyle/>
                    <a:p>
                      <a:r>
                        <a:rPr lang="en-US" sz="1400" dirty="0" smtClean="0"/>
                        <a:t>Equal</a:t>
                      </a:r>
                      <a:endParaRPr lang="en-US" sz="1400" dirty="0"/>
                    </a:p>
                  </a:txBody>
                  <a:tcPr marT="34290" marB="34290"/>
                </a:tc>
              </a:tr>
              <a:tr h="285750">
                <a:tc>
                  <a:txBody>
                    <a:bodyPr/>
                    <a:lstStyle/>
                    <a:p>
                      <a:r>
                        <a:rPr lang="en-US" sz="1400" i="1" dirty="0" smtClean="0"/>
                        <a:t>A</a:t>
                      </a:r>
                      <a:r>
                        <a:rPr lang="en-US" sz="1400" dirty="0" smtClean="0"/>
                        <a:t> ⊆ </a:t>
                      </a:r>
                      <a:r>
                        <a:rPr lang="en-US" sz="1400" i="1" dirty="0" smtClean="0"/>
                        <a:t>B </a:t>
                      </a:r>
                      <a:endParaRPr lang="en-US" sz="1400" dirty="0"/>
                    </a:p>
                  </a:txBody>
                  <a:tcPr marT="34290" marB="34290"/>
                </a:tc>
                <a:tc>
                  <a:txBody>
                    <a:bodyPr/>
                    <a:lstStyle/>
                    <a:p>
                      <a:r>
                        <a:rPr lang="en-US" sz="1400" dirty="0" smtClean="0"/>
                        <a:t>Subset</a:t>
                      </a:r>
                      <a:endParaRPr lang="en-US" sz="1400" dirty="0"/>
                    </a:p>
                  </a:txBody>
                  <a:tcPr marT="34290" marB="34290"/>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i="1" dirty="0" smtClean="0"/>
                        <a:t>A</a:t>
                      </a:r>
                      <a:r>
                        <a:rPr lang="en-US" sz="1400" dirty="0" smtClean="0"/>
                        <a:t> ⊂ </a:t>
                      </a:r>
                      <a:r>
                        <a:rPr lang="en-US" sz="1400" i="1" dirty="0" smtClean="0"/>
                        <a:t>B</a:t>
                      </a:r>
                      <a:endParaRPr lang="en-US" sz="1400" dirty="0" smtClean="0"/>
                    </a:p>
                  </a:txBody>
                  <a:tcPr marT="34290" marB="34290"/>
                </a:tc>
                <a:tc>
                  <a:txBody>
                    <a:bodyPr/>
                    <a:lstStyle/>
                    <a:p>
                      <a:r>
                        <a:rPr lang="en-US" sz="1400" dirty="0" smtClean="0"/>
                        <a:t>Proper Subset</a:t>
                      </a:r>
                      <a:endParaRPr lang="en-US" sz="1400" dirty="0"/>
                    </a:p>
                  </a:txBody>
                  <a:tcPr marT="34290" marB="34290"/>
                </a:tc>
              </a:tr>
              <a:tr h="285750">
                <a:tc>
                  <a:txBody>
                    <a:bodyPr/>
                    <a:lstStyle/>
                    <a:p>
                      <a:r>
                        <a:rPr lang="en-US" sz="1400" dirty="0" smtClean="0"/>
                        <a:t>A \ B </a:t>
                      </a:r>
                      <a:endParaRPr lang="en-US" sz="1400" dirty="0"/>
                    </a:p>
                  </a:txBody>
                  <a:tcPr marT="34290" marB="34290"/>
                </a:tc>
                <a:tc>
                  <a:txBody>
                    <a:bodyPr/>
                    <a:lstStyle/>
                    <a:p>
                      <a:r>
                        <a:rPr lang="en-US" sz="1400" dirty="0" smtClean="0"/>
                        <a:t>Difference</a:t>
                      </a:r>
                      <a:endParaRPr lang="en-US" sz="1400" dirty="0"/>
                    </a:p>
                  </a:txBody>
                  <a:tcPr marT="34290" marB="34290"/>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i="1" dirty="0" smtClean="0"/>
                        <a:t>A</a:t>
                      </a:r>
                      <a:r>
                        <a:rPr lang="en-US" sz="1400" dirty="0" smtClean="0"/>
                        <a:t> ∩ </a:t>
                      </a:r>
                      <a:r>
                        <a:rPr lang="en-US" sz="1400" i="1" dirty="0" smtClean="0"/>
                        <a:t>B</a:t>
                      </a:r>
                      <a:endParaRPr lang="en-US" sz="1400" dirty="0" smtClean="0"/>
                    </a:p>
                  </a:txBody>
                  <a:tcPr marT="34290" marB="34290"/>
                </a:tc>
                <a:tc>
                  <a:txBody>
                    <a:bodyPr/>
                    <a:lstStyle/>
                    <a:p>
                      <a:r>
                        <a:rPr lang="en-US" sz="1400" dirty="0" smtClean="0"/>
                        <a:t>Intersection</a:t>
                      </a:r>
                      <a:endParaRPr lang="en-US" sz="1400" dirty="0"/>
                    </a:p>
                  </a:txBody>
                  <a:tcPr marT="34290" marB="34290"/>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i="1" dirty="0" smtClean="0"/>
                        <a:t>A</a:t>
                      </a:r>
                      <a:r>
                        <a:rPr lang="en-US" sz="1400" dirty="0" smtClean="0"/>
                        <a:t> ∪ </a:t>
                      </a:r>
                      <a:r>
                        <a:rPr lang="en-US" sz="1400" i="1" dirty="0" smtClean="0"/>
                        <a:t>B</a:t>
                      </a:r>
                      <a:endParaRPr lang="en-US" sz="1400" dirty="0" smtClean="0"/>
                    </a:p>
                  </a:txBody>
                  <a:tcPr marT="34290" marB="34290"/>
                </a:tc>
                <a:tc>
                  <a:txBody>
                    <a:bodyPr/>
                    <a:lstStyle/>
                    <a:p>
                      <a:r>
                        <a:rPr lang="en-US" sz="1400" dirty="0" smtClean="0"/>
                        <a:t>Union</a:t>
                      </a:r>
                      <a:endParaRPr lang="en-US" sz="1400" dirty="0"/>
                    </a:p>
                  </a:txBody>
                  <a:tcPr marT="34290" marB="34290"/>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989" y="1706880"/>
            <a:ext cx="4361687" cy="3370395"/>
          </a:xfrm>
          <a:prstGeom prst="rect">
            <a:avLst/>
          </a:prstGeom>
        </p:spPr>
      </p:pic>
    </p:spTree>
    <p:extLst>
      <p:ext uri="{BB962C8B-B14F-4D97-AF65-F5344CB8AC3E}">
        <p14:creationId xmlns:p14="http://schemas.microsoft.com/office/powerpoint/2010/main" val="251630267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790925948"/>
              </p:ext>
            </p:extLst>
          </p:nvPr>
        </p:nvGraphicFramePr>
        <p:xfrm>
          <a:off x="1016000" y="243745"/>
          <a:ext cx="6985000" cy="1874520"/>
        </p:xfrm>
        <a:graphic>
          <a:graphicData uri="http://schemas.openxmlformats.org/drawingml/2006/table">
            <a:tbl>
              <a:tblPr firstRow="1" bandRow="1">
                <a:tableStyleId>{2D5ABB26-0587-4C30-8999-92F81FD0307C}</a:tableStyleId>
              </a:tblPr>
              <a:tblGrid>
                <a:gridCol w="3492500"/>
                <a:gridCol w="3492500"/>
              </a:tblGrid>
              <a:tr h="285750">
                <a:tc>
                  <a:txBody>
                    <a:bodyPr/>
                    <a:lstStyle/>
                    <a:p>
                      <a:r>
                        <a:rPr lang="en-US" sz="1600" dirty="0" smtClean="0"/>
                        <a:t>A = B</a:t>
                      </a:r>
                      <a:endParaRPr lang="en-US" sz="1600" dirty="0"/>
                    </a:p>
                  </a:txBody>
                  <a:tcPr marT="34290" marB="34290">
                    <a:solidFill>
                      <a:schemeClr val="accent6">
                        <a:lumMod val="40000"/>
                        <a:lumOff val="60000"/>
                      </a:schemeClr>
                    </a:solidFill>
                  </a:tcPr>
                </a:tc>
                <a:tc>
                  <a:txBody>
                    <a:bodyPr/>
                    <a:lstStyle/>
                    <a:p>
                      <a:r>
                        <a:rPr lang="en-US" sz="1600" dirty="0" smtClean="0"/>
                        <a:t>Equal</a:t>
                      </a:r>
                      <a:endParaRPr lang="en-US" sz="1600" dirty="0"/>
                    </a:p>
                  </a:txBody>
                  <a:tcPr marT="34290" marB="34290">
                    <a:solidFill>
                      <a:schemeClr val="accent6">
                        <a:lumMod val="40000"/>
                        <a:lumOff val="60000"/>
                      </a:schemeClr>
                    </a:solidFill>
                  </a:tcPr>
                </a:tc>
              </a:tr>
              <a:tr h="285750">
                <a:tc>
                  <a:txBody>
                    <a:bodyPr/>
                    <a:lstStyle/>
                    <a:p>
                      <a:r>
                        <a:rPr lang="en-US" sz="1600" i="1" dirty="0" smtClean="0"/>
                        <a:t>A</a:t>
                      </a:r>
                      <a:r>
                        <a:rPr lang="en-US" sz="1600" dirty="0" smtClean="0"/>
                        <a:t> ⊆ </a:t>
                      </a:r>
                      <a:r>
                        <a:rPr lang="en-US" sz="1600" i="1" dirty="0" smtClean="0"/>
                        <a:t>B </a:t>
                      </a:r>
                      <a:endParaRPr lang="en-US" sz="1600" dirty="0"/>
                    </a:p>
                  </a:txBody>
                  <a:tcPr marT="34290" marB="34290"/>
                </a:tc>
                <a:tc>
                  <a:txBody>
                    <a:bodyPr/>
                    <a:lstStyle/>
                    <a:p>
                      <a:r>
                        <a:rPr lang="en-US" sz="1600" dirty="0" smtClean="0"/>
                        <a:t>Subset</a:t>
                      </a:r>
                      <a:endParaRPr lang="en-US" sz="1600" dirty="0"/>
                    </a:p>
                  </a:txBody>
                  <a:tcPr marT="34290" marB="34290"/>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tc>
                <a:tc>
                  <a:txBody>
                    <a:bodyPr/>
                    <a:lstStyle/>
                    <a:p>
                      <a:r>
                        <a:rPr lang="en-US" sz="1600" dirty="0" smtClean="0"/>
                        <a:t>Proper Subset</a:t>
                      </a:r>
                      <a:endParaRPr lang="en-US" sz="1600" dirty="0"/>
                    </a:p>
                  </a:txBody>
                  <a:tcPr marT="34290" marB="34290"/>
                </a:tc>
              </a:tr>
              <a:tr h="285750">
                <a:tc>
                  <a:txBody>
                    <a:bodyPr/>
                    <a:lstStyle/>
                    <a:p>
                      <a:r>
                        <a:rPr lang="en-US" sz="1600" dirty="0" smtClean="0"/>
                        <a:t>A \ B </a:t>
                      </a:r>
                      <a:endParaRPr lang="en-US" sz="1600" dirty="0"/>
                    </a:p>
                  </a:txBody>
                  <a:tcPr marT="34290" marB="34290"/>
                </a:tc>
                <a:tc>
                  <a:txBody>
                    <a:bodyPr/>
                    <a:lstStyle/>
                    <a:p>
                      <a:r>
                        <a:rPr lang="en-US" sz="1600" dirty="0" smtClean="0"/>
                        <a:t>Difference</a:t>
                      </a:r>
                      <a:endParaRPr lang="en-US" sz="1600" dirty="0"/>
                    </a:p>
                  </a:txBody>
                  <a:tcPr marT="34290" marB="34290"/>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tc>
                <a:tc>
                  <a:txBody>
                    <a:bodyPr/>
                    <a:lstStyle/>
                    <a:p>
                      <a:r>
                        <a:rPr lang="en-US" sz="1600" dirty="0" smtClean="0"/>
                        <a:t>Intersection</a:t>
                      </a:r>
                      <a:endParaRPr lang="en-US" sz="1600" dirty="0"/>
                    </a:p>
                  </a:txBody>
                  <a:tcPr marT="34290" marB="34290"/>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tc>
                <a:tc>
                  <a:txBody>
                    <a:bodyPr/>
                    <a:lstStyle/>
                    <a:p>
                      <a:r>
                        <a:rPr lang="en-US" sz="1600" dirty="0" smtClean="0"/>
                        <a:t>Union</a:t>
                      </a:r>
                      <a:endParaRPr lang="en-US" sz="1600" dirty="0"/>
                    </a:p>
                  </a:txBody>
                  <a:tcPr marT="34290" marB="34290"/>
                </a:tc>
              </a:tr>
            </a:tbl>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596" y="1821180"/>
            <a:ext cx="4437529" cy="3429000"/>
          </a:xfrm>
          <a:prstGeom prst="rect">
            <a:avLst/>
          </a:prstGeom>
        </p:spPr>
      </p:pic>
    </p:spTree>
    <p:extLst>
      <p:ext uri="{BB962C8B-B14F-4D97-AF65-F5344CB8AC3E}">
        <p14:creationId xmlns:p14="http://schemas.microsoft.com/office/powerpoint/2010/main" val="466052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67578547"/>
              </p:ext>
            </p:extLst>
          </p:nvPr>
        </p:nvGraphicFramePr>
        <p:xfrm>
          <a:off x="1016000" y="243745"/>
          <a:ext cx="6985000" cy="1874520"/>
        </p:xfrm>
        <a:graphic>
          <a:graphicData uri="http://schemas.openxmlformats.org/drawingml/2006/table">
            <a:tbl>
              <a:tblPr firstRow="1" bandRow="1">
                <a:tableStyleId>{2D5ABB26-0587-4C30-8999-92F81FD0307C}</a:tableStyleId>
              </a:tblPr>
              <a:tblGrid>
                <a:gridCol w="3492500"/>
                <a:gridCol w="3492500"/>
              </a:tblGrid>
              <a:tr h="285750">
                <a:tc>
                  <a:txBody>
                    <a:bodyPr/>
                    <a:lstStyle/>
                    <a:p>
                      <a:r>
                        <a:rPr lang="en-US" sz="1600" dirty="0" smtClean="0"/>
                        <a:t>A = B</a:t>
                      </a:r>
                      <a:endParaRPr lang="en-US" sz="1600" dirty="0"/>
                    </a:p>
                  </a:txBody>
                  <a:tcPr marT="34290" marB="34290">
                    <a:noFill/>
                  </a:tcPr>
                </a:tc>
                <a:tc>
                  <a:txBody>
                    <a:bodyPr/>
                    <a:lstStyle/>
                    <a:p>
                      <a:r>
                        <a:rPr lang="en-US" sz="1600" dirty="0" smtClean="0"/>
                        <a:t>Equal</a:t>
                      </a:r>
                      <a:endParaRPr lang="en-US" sz="1600" dirty="0"/>
                    </a:p>
                  </a:txBody>
                  <a:tcPr marT="34290" marB="34290">
                    <a:noFill/>
                  </a:tcPr>
                </a:tc>
              </a:tr>
              <a:tr h="285750">
                <a:tc>
                  <a:txBody>
                    <a:bodyPr/>
                    <a:lstStyle/>
                    <a:p>
                      <a:r>
                        <a:rPr lang="en-US" sz="1600" i="1" dirty="0" smtClean="0"/>
                        <a:t>A</a:t>
                      </a:r>
                      <a:r>
                        <a:rPr lang="en-US" sz="1600" dirty="0" smtClean="0"/>
                        <a:t> ⊆ </a:t>
                      </a:r>
                      <a:r>
                        <a:rPr lang="en-US" sz="1600" i="1" dirty="0" smtClean="0"/>
                        <a:t>B </a:t>
                      </a:r>
                      <a:endParaRPr lang="en-US" sz="1600" dirty="0"/>
                    </a:p>
                  </a:txBody>
                  <a:tcPr marT="34290" marB="34290">
                    <a:solidFill>
                      <a:schemeClr val="accent6">
                        <a:lumMod val="40000"/>
                        <a:lumOff val="60000"/>
                      </a:schemeClr>
                    </a:solidFill>
                  </a:tcPr>
                </a:tc>
                <a:tc>
                  <a:txBody>
                    <a:bodyPr/>
                    <a:lstStyle/>
                    <a:p>
                      <a:r>
                        <a:rPr lang="en-US" sz="1600" dirty="0" smtClean="0"/>
                        <a:t>Subset</a:t>
                      </a:r>
                      <a:endParaRPr lang="en-US" sz="1600" dirty="0"/>
                    </a:p>
                  </a:txBody>
                  <a:tcPr marT="34290" marB="34290">
                    <a:solidFill>
                      <a:schemeClr val="accent6">
                        <a:lumMod val="40000"/>
                        <a:lumOff val="60000"/>
                      </a:schemeClr>
                    </a:solidFill>
                  </a:tcPr>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tc>
                <a:tc>
                  <a:txBody>
                    <a:bodyPr/>
                    <a:lstStyle/>
                    <a:p>
                      <a:r>
                        <a:rPr lang="en-US" sz="1600" dirty="0" smtClean="0"/>
                        <a:t>Proper Subset</a:t>
                      </a:r>
                      <a:endParaRPr lang="en-US" sz="1600" dirty="0"/>
                    </a:p>
                  </a:txBody>
                  <a:tcPr marT="34290" marB="34290"/>
                </a:tc>
              </a:tr>
              <a:tr h="285750">
                <a:tc>
                  <a:txBody>
                    <a:bodyPr/>
                    <a:lstStyle/>
                    <a:p>
                      <a:r>
                        <a:rPr lang="en-US" sz="1600" dirty="0" smtClean="0"/>
                        <a:t>A \ B </a:t>
                      </a:r>
                      <a:endParaRPr lang="en-US" sz="1600" dirty="0"/>
                    </a:p>
                  </a:txBody>
                  <a:tcPr marT="34290" marB="34290"/>
                </a:tc>
                <a:tc>
                  <a:txBody>
                    <a:bodyPr/>
                    <a:lstStyle/>
                    <a:p>
                      <a:r>
                        <a:rPr lang="en-US" sz="1600" dirty="0" smtClean="0"/>
                        <a:t>Difference</a:t>
                      </a:r>
                      <a:endParaRPr lang="en-US" sz="1600" dirty="0"/>
                    </a:p>
                  </a:txBody>
                  <a:tcPr marT="34290" marB="34290"/>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tc>
                <a:tc>
                  <a:txBody>
                    <a:bodyPr/>
                    <a:lstStyle/>
                    <a:p>
                      <a:r>
                        <a:rPr lang="en-US" sz="1600" dirty="0" smtClean="0"/>
                        <a:t>Intersection</a:t>
                      </a:r>
                      <a:endParaRPr lang="en-US" sz="1600" dirty="0"/>
                    </a:p>
                  </a:txBody>
                  <a:tcPr marT="34290" marB="34290"/>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tc>
                <a:tc>
                  <a:txBody>
                    <a:bodyPr/>
                    <a:lstStyle/>
                    <a:p>
                      <a:r>
                        <a:rPr lang="en-US" sz="1600" dirty="0" smtClean="0"/>
                        <a:t>Union</a:t>
                      </a:r>
                      <a:endParaRPr lang="en-US" sz="1600" dirty="0"/>
                    </a:p>
                  </a:txBody>
                  <a:tcPr marT="34290" marB="34290"/>
                </a:tc>
              </a:tr>
            </a:tbl>
          </a:graphicData>
        </a:graphic>
      </p:graphicFrame>
      <p:sp>
        <p:nvSpPr>
          <p:cNvPr id="2" name="TextBox 1"/>
          <p:cNvSpPr txBox="1"/>
          <p:nvPr/>
        </p:nvSpPr>
        <p:spPr>
          <a:xfrm>
            <a:off x="4521200" y="3467100"/>
            <a:ext cx="386870" cy="369332"/>
          </a:xfrm>
          <a:prstGeom prst="rect">
            <a:avLst/>
          </a:prstGeom>
          <a:noFill/>
        </p:spPr>
        <p:txBody>
          <a:bodyPr wrap="none" rtlCol="0">
            <a:spAutoFit/>
          </a:bodyPr>
          <a:lstStyle/>
          <a:p>
            <a:r>
              <a:rPr lang="en-US" dirty="0" smtClean="0"/>
              <a:t>or</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860" y="1821180"/>
            <a:ext cx="4299472" cy="332232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146" y="2400124"/>
            <a:ext cx="2311824" cy="2311824"/>
          </a:xfrm>
          <a:prstGeom prst="rect">
            <a:avLst/>
          </a:prstGeom>
        </p:spPr>
      </p:pic>
    </p:spTree>
    <p:extLst>
      <p:ext uri="{BB962C8B-B14F-4D97-AF65-F5344CB8AC3E}">
        <p14:creationId xmlns:p14="http://schemas.microsoft.com/office/powerpoint/2010/main" val="2421478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a:t>
            </a:r>
            <a:endParaRPr lang="en-US" dirty="0"/>
          </a:p>
        </p:txBody>
      </p:sp>
      <p:sp>
        <p:nvSpPr>
          <p:cNvPr id="3" name="Content Placeholder 2"/>
          <p:cNvSpPr>
            <a:spLocks noGrp="1"/>
          </p:cNvSpPr>
          <p:nvPr>
            <p:ph idx="1"/>
          </p:nvPr>
        </p:nvSpPr>
        <p:spPr/>
        <p:txBody>
          <a:bodyPr/>
          <a:lstStyle/>
          <a:p>
            <a:r>
              <a:rPr lang="en-US" dirty="0" smtClean="0"/>
              <a:t>Is every module Code Reviewed? </a:t>
            </a:r>
            <a:r>
              <a:rPr lang="en-US" dirty="0" smtClean="0">
                <a:solidFill>
                  <a:srgbClr val="E04E4C"/>
                </a:solidFill>
              </a:rPr>
              <a:t>0.28</a:t>
            </a:r>
          </a:p>
          <a:p>
            <a:r>
              <a:rPr lang="en-US" dirty="0" smtClean="0"/>
              <a:t>Is every module Documented? </a:t>
            </a:r>
            <a:r>
              <a:rPr lang="en-US" dirty="0" smtClean="0">
                <a:solidFill>
                  <a:srgbClr val="E04E4C"/>
                </a:solidFill>
              </a:rPr>
              <a:t>0.28</a:t>
            </a:r>
          </a:p>
          <a:p>
            <a:r>
              <a:rPr lang="en-US" dirty="0" smtClean="0"/>
              <a:t>Is every module Tested?  </a:t>
            </a:r>
            <a:r>
              <a:rPr lang="en-US" dirty="0" smtClean="0">
                <a:solidFill>
                  <a:srgbClr val="E04E4C"/>
                </a:solidFill>
              </a:rPr>
              <a:t>0.20</a:t>
            </a:r>
            <a:endParaRPr lang="en-US" dirty="0">
              <a:solidFill>
                <a:srgbClr val="E04E4C"/>
              </a:solidFill>
            </a:endParaRPr>
          </a:p>
        </p:txBody>
      </p:sp>
    </p:spTree>
    <p:extLst>
      <p:ext uri="{BB962C8B-B14F-4D97-AF65-F5344CB8AC3E}">
        <p14:creationId xmlns:p14="http://schemas.microsoft.com/office/powerpoint/2010/main" val="69564476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3312106858"/>
              </p:ext>
            </p:extLst>
          </p:nvPr>
        </p:nvGraphicFramePr>
        <p:xfrm>
          <a:off x="1016000" y="243745"/>
          <a:ext cx="6985000" cy="1874520"/>
        </p:xfrm>
        <a:graphic>
          <a:graphicData uri="http://schemas.openxmlformats.org/drawingml/2006/table">
            <a:tbl>
              <a:tblPr firstRow="1" bandRow="1">
                <a:tableStyleId>{2D5ABB26-0587-4C30-8999-92F81FD0307C}</a:tableStyleId>
              </a:tblPr>
              <a:tblGrid>
                <a:gridCol w="3492500"/>
                <a:gridCol w="3492500"/>
              </a:tblGrid>
              <a:tr h="285750">
                <a:tc>
                  <a:txBody>
                    <a:bodyPr/>
                    <a:lstStyle/>
                    <a:p>
                      <a:r>
                        <a:rPr lang="en-US" sz="1600" dirty="0" smtClean="0"/>
                        <a:t>A = B</a:t>
                      </a:r>
                      <a:endParaRPr lang="en-US" sz="1600" dirty="0"/>
                    </a:p>
                  </a:txBody>
                  <a:tcPr marT="34290" marB="34290">
                    <a:noFill/>
                  </a:tcPr>
                </a:tc>
                <a:tc>
                  <a:txBody>
                    <a:bodyPr/>
                    <a:lstStyle/>
                    <a:p>
                      <a:r>
                        <a:rPr lang="en-US" sz="1600" dirty="0" smtClean="0"/>
                        <a:t>Equal</a:t>
                      </a:r>
                      <a:endParaRPr lang="en-US" sz="1600" dirty="0"/>
                    </a:p>
                  </a:txBody>
                  <a:tcPr marT="34290" marB="34290">
                    <a:noFill/>
                  </a:tcPr>
                </a:tc>
              </a:tr>
              <a:tr h="285750">
                <a:tc>
                  <a:txBody>
                    <a:bodyPr/>
                    <a:lstStyle/>
                    <a:p>
                      <a:r>
                        <a:rPr lang="en-US" sz="1600" i="1" dirty="0" smtClean="0"/>
                        <a:t>A</a:t>
                      </a:r>
                      <a:r>
                        <a:rPr lang="en-US" sz="1600" dirty="0" smtClean="0"/>
                        <a:t> ⊆ </a:t>
                      </a:r>
                      <a:r>
                        <a:rPr lang="en-US" sz="1600" i="1" dirty="0" smtClean="0"/>
                        <a:t>B </a:t>
                      </a:r>
                      <a:endParaRPr lang="en-US" sz="1600" dirty="0"/>
                    </a:p>
                  </a:txBody>
                  <a:tcPr marT="34290" marB="34290">
                    <a:noFill/>
                  </a:tcPr>
                </a:tc>
                <a:tc>
                  <a:txBody>
                    <a:bodyPr/>
                    <a:lstStyle/>
                    <a:p>
                      <a:r>
                        <a:rPr lang="en-US" sz="1600" dirty="0" smtClean="0"/>
                        <a:t>Subset</a:t>
                      </a:r>
                      <a:endParaRPr lang="en-US" sz="1600" dirty="0"/>
                    </a:p>
                  </a:txBody>
                  <a:tcPr marT="34290" marB="34290">
                    <a:noFill/>
                  </a:tcPr>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B</a:t>
                      </a:r>
                      <a:r>
                        <a:rPr lang="en-US" sz="1600" dirty="0" smtClean="0"/>
                        <a:t> ⊂ </a:t>
                      </a:r>
                      <a:r>
                        <a:rPr lang="en-US" sz="1600" i="1" dirty="0" smtClean="0"/>
                        <a:t>A</a:t>
                      </a:r>
                      <a:endParaRPr lang="en-US" sz="1600" dirty="0" smtClean="0"/>
                    </a:p>
                  </a:txBody>
                  <a:tcPr marT="34290" marB="34290">
                    <a:solidFill>
                      <a:srgbClr val="FCD5B5"/>
                    </a:solidFill>
                  </a:tcPr>
                </a:tc>
                <a:tc>
                  <a:txBody>
                    <a:bodyPr/>
                    <a:lstStyle/>
                    <a:p>
                      <a:r>
                        <a:rPr lang="en-US" sz="1600" dirty="0" smtClean="0"/>
                        <a:t>Proper Subset</a:t>
                      </a:r>
                      <a:endParaRPr lang="en-US" sz="1600" dirty="0"/>
                    </a:p>
                  </a:txBody>
                  <a:tcPr marT="34290" marB="34290">
                    <a:solidFill>
                      <a:srgbClr val="FCD5B5"/>
                    </a:solidFill>
                  </a:tcPr>
                </a:tc>
              </a:tr>
              <a:tr h="285750">
                <a:tc>
                  <a:txBody>
                    <a:bodyPr/>
                    <a:lstStyle/>
                    <a:p>
                      <a:r>
                        <a:rPr lang="en-US" sz="1600" dirty="0" smtClean="0"/>
                        <a:t>A \ B </a:t>
                      </a:r>
                      <a:endParaRPr lang="en-US" sz="1600" dirty="0"/>
                    </a:p>
                  </a:txBody>
                  <a:tcPr marT="34290" marB="34290"/>
                </a:tc>
                <a:tc>
                  <a:txBody>
                    <a:bodyPr/>
                    <a:lstStyle/>
                    <a:p>
                      <a:r>
                        <a:rPr lang="en-US" sz="1600" dirty="0" smtClean="0"/>
                        <a:t>Difference</a:t>
                      </a:r>
                      <a:endParaRPr lang="en-US" sz="1600" dirty="0"/>
                    </a:p>
                  </a:txBody>
                  <a:tcPr marT="34290" marB="34290"/>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tc>
                <a:tc>
                  <a:txBody>
                    <a:bodyPr/>
                    <a:lstStyle/>
                    <a:p>
                      <a:r>
                        <a:rPr lang="en-US" sz="1600" dirty="0" smtClean="0"/>
                        <a:t>Intersection</a:t>
                      </a:r>
                      <a:endParaRPr lang="en-US" sz="1600" dirty="0"/>
                    </a:p>
                  </a:txBody>
                  <a:tcPr marT="34290" marB="34290"/>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tc>
                <a:tc>
                  <a:txBody>
                    <a:bodyPr/>
                    <a:lstStyle/>
                    <a:p>
                      <a:r>
                        <a:rPr lang="en-US" sz="1600" dirty="0" smtClean="0"/>
                        <a:t>Union</a:t>
                      </a:r>
                      <a:endParaRPr lang="en-US" sz="1600" dirty="0"/>
                    </a:p>
                  </a:txBody>
                  <a:tcPr marT="34290" marB="34290"/>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470" y="2282484"/>
            <a:ext cx="2740685" cy="2740685"/>
          </a:xfrm>
          <a:prstGeom prst="rect">
            <a:avLst/>
          </a:prstGeom>
        </p:spPr>
      </p:pic>
    </p:spTree>
    <p:extLst>
      <p:ext uri="{BB962C8B-B14F-4D97-AF65-F5344CB8AC3E}">
        <p14:creationId xmlns:p14="http://schemas.microsoft.com/office/powerpoint/2010/main" val="464412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3652907196"/>
              </p:ext>
            </p:extLst>
          </p:nvPr>
        </p:nvGraphicFramePr>
        <p:xfrm>
          <a:off x="1016000" y="243745"/>
          <a:ext cx="6985000" cy="1874520"/>
        </p:xfrm>
        <a:graphic>
          <a:graphicData uri="http://schemas.openxmlformats.org/drawingml/2006/table">
            <a:tbl>
              <a:tblPr firstRow="1" bandRow="1">
                <a:tableStyleId>{2D5ABB26-0587-4C30-8999-92F81FD0307C}</a:tableStyleId>
              </a:tblPr>
              <a:tblGrid>
                <a:gridCol w="3492500"/>
                <a:gridCol w="3492500"/>
              </a:tblGrid>
              <a:tr h="285750">
                <a:tc>
                  <a:txBody>
                    <a:bodyPr/>
                    <a:lstStyle/>
                    <a:p>
                      <a:r>
                        <a:rPr lang="en-US" sz="1600" dirty="0" smtClean="0"/>
                        <a:t>A = B</a:t>
                      </a:r>
                      <a:endParaRPr lang="en-US" sz="1600" dirty="0"/>
                    </a:p>
                  </a:txBody>
                  <a:tcPr marT="34290" marB="34290">
                    <a:noFill/>
                  </a:tcPr>
                </a:tc>
                <a:tc>
                  <a:txBody>
                    <a:bodyPr/>
                    <a:lstStyle/>
                    <a:p>
                      <a:r>
                        <a:rPr lang="en-US" sz="1600" dirty="0" smtClean="0"/>
                        <a:t>Equal</a:t>
                      </a:r>
                      <a:endParaRPr lang="en-US" sz="1600" dirty="0"/>
                    </a:p>
                  </a:txBody>
                  <a:tcPr marT="34290" marB="34290">
                    <a:noFill/>
                  </a:tcPr>
                </a:tc>
              </a:tr>
              <a:tr h="285750">
                <a:tc>
                  <a:txBody>
                    <a:bodyPr/>
                    <a:lstStyle/>
                    <a:p>
                      <a:r>
                        <a:rPr lang="en-US" sz="1600" i="1" dirty="0" smtClean="0"/>
                        <a:t>A</a:t>
                      </a:r>
                      <a:r>
                        <a:rPr lang="en-US" sz="1600" dirty="0" smtClean="0"/>
                        <a:t> ⊆ </a:t>
                      </a:r>
                      <a:r>
                        <a:rPr lang="en-US" sz="1600" i="1" dirty="0" smtClean="0"/>
                        <a:t>B </a:t>
                      </a:r>
                      <a:endParaRPr lang="en-US" sz="1600" dirty="0"/>
                    </a:p>
                  </a:txBody>
                  <a:tcPr marT="34290" marB="34290">
                    <a:noFill/>
                  </a:tcPr>
                </a:tc>
                <a:tc>
                  <a:txBody>
                    <a:bodyPr/>
                    <a:lstStyle/>
                    <a:p>
                      <a:r>
                        <a:rPr lang="en-US" sz="1600" dirty="0" smtClean="0"/>
                        <a:t>Subset</a:t>
                      </a:r>
                      <a:endParaRPr lang="en-US" sz="1600" dirty="0"/>
                    </a:p>
                  </a:txBody>
                  <a:tcPr marT="34290" marB="34290">
                    <a:noFill/>
                  </a:tcPr>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noFill/>
                  </a:tcPr>
                </a:tc>
                <a:tc>
                  <a:txBody>
                    <a:bodyPr/>
                    <a:lstStyle/>
                    <a:p>
                      <a:r>
                        <a:rPr lang="en-US" sz="1600" dirty="0" smtClean="0"/>
                        <a:t>Proper Subset</a:t>
                      </a:r>
                      <a:endParaRPr lang="en-US" sz="1600" dirty="0"/>
                    </a:p>
                  </a:txBody>
                  <a:tcPr marT="34290" marB="34290">
                    <a:noFill/>
                  </a:tcPr>
                </a:tc>
              </a:tr>
              <a:tr h="285750">
                <a:tc>
                  <a:txBody>
                    <a:bodyPr/>
                    <a:lstStyle/>
                    <a:p>
                      <a:r>
                        <a:rPr lang="en-US" sz="1600" dirty="0" smtClean="0"/>
                        <a:t>A \ B </a:t>
                      </a:r>
                      <a:endParaRPr lang="en-US" sz="1600" dirty="0"/>
                    </a:p>
                  </a:txBody>
                  <a:tcPr marT="34290" marB="34290">
                    <a:solidFill>
                      <a:schemeClr val="accent6">
                        <a:lumMod val="60000"/>
                        <a:lumOff val="40000"/>
                      </a:schemeClr>
                    </a:solidFill>
                  </a:tcPr>
                </a:tc>
                <a:tc>
                  <a:txBody>
                    <a:bodyPr/>
                    <a:lstStyle/>
                    <a:p>
                      <a:r>
                        <a:rPr lang="en-US" sz="1600" dirty="0" smtClean="0"/>
                        <a:t>Difference</a:t>
                      </a:r>
                      <a:endParaRPr lang="en-US" sz="1600" dirty="0"/>
                    </a:p>
                  </a:txBody>
                  <a:tcPr marT="34290" marB="34290">
                    <a:solidFill>
                      <a:schemeClr val="accent6">
                        <a:lumMod val="60000"/>
                        <a:lumOff val="40000"/>
                      </a:schemeClr>
                    </a:solidFill>
                  </a:tcPr>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tc>
                <a:tc>
                  <a:txBody>
                    <a:bodyPr/>
                    <a:lstStyle/>
                    <a:p>
                      <a:r>
                        <a:rPr lang="en-US" sz="1600" dirty="0" smtClean="0"/>
                        <a:t>Intersection</a:t>
                      </a:r>
                      <a:endParaRPr lang="en-US" sz="1600" dirty="0"/>
                    </a:p>
                  </a:txBody>
                  <a:tcPr marT="34290" marB="34290"/>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tc>
                <a:tc>
                  <a:txBody>
                    <a:bodyPr/>
                    <a:lstStyle/>
                    <a:p>
                      <a:r>
                        <a:rPr lang="en-US" sz="1600" dirty="0" smtClean="0"/>
                        <a:t>Union</a:t>
                      </a:r>
                      <a:endParaRPr lang="en-US" sz="1600" dirty="0"/>
                    </a:p>
                  </a:txBody>
                  <a:tcPr marT="34290" marB="34290"/>
                </a:tc>
              </a:tr>
            </a:tbl>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469" y="1867009"/>
            <a:ext cx="4437529" cy="3429000"/>
          </a:xfrm>
          <a:prstGeom prst="rect">
            <a:avLst/>
          </a:prstGeom>
        </p:spPr>
      </p:pic>
    </p:spTree>
    <p:extLst>
      <p:ext uri="{BB962C8B-B14F-4D97-AF65-F5344CB8AC3E}">
        <p14:creationId xmlns:p14="http://schemas.microsoft.com/office/powerpoint/2010/main" val="3483513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337700885"/>
              </p:ext>
            </p:extLst>
          </p:nvPr>
        </p:nvGraphicFramePr>
        <p:xfrm>
          <a:off x="1016000" y="243745"/>
          <a:ext cx="6985000" cy="1874520"/>
        </p:xfrm>
        <a:graphic>
          <a:graphicData uri="http://schemas.openxmlformats.org/drawingml/2006/table">
            <a:tbl>
              <a:tblPr firstRow="1" bandRow="1">
                <a:tableStyleId>{2D5ABB26-0587-4C30-8999-92F81FD0307C}</a:tableStyleId>
              </a:tblPr>
              <a:tblGrid>
                <a:gridCol w="3492500"/>
                <a:gridCol w="3492500"/>
              </a:tblGrid>
              <a:tr h="285750">
                <a:tc>
                  <a:txBody>
                    <a:bodyPr/>
                    <a:lstStyle/>
                    <a:p>
                      <a:r>
                        <a:rPr lang="en-US" sz="1600" dirty="0" smtClean="0"/>
                        <a:t>A = B</a:t>
                      </a:r>
                      <a:endParaRPr lang="en-US" sz="1600" dirty="0"/>
                    </a:p>
                  </a:txBody>
                  <a:tcPr marT="34290" marB="34290">
                    <a:noFill/>
                  </a:tcPr>
                </a:tc>
                <a:tc>
                  <a:txBody>
                    <a:bodyPr/>
                    <a:lstStyle/>
                    <a:p>
                      <a:r>
                        <a:rPr lang="en-US" sz="1600" dirty="0" smtClean="0"/>
                        <a:t>Equal</a:t>
                      </a:r>
                      <a:endParaRPr lang="en-US" sz="1600" dirty="0"/>
                    </a:p>
                  </a:txBody>
                  <a:tcPr marT="34290" marB="34290">
                    <a:noFill/>
                  </a:tcPr>
                </a:tc>
              </a:tr>
              <a:tr h="285750">
                <a:tc>
                  <a:txBody>
                    <a:bodyPr/>
                    <a:lstStyle/>
                    <a:p>
                      <a:r>
                        <a:rPr lang="en-US" sz="1600" i="1" dirty="0" smtClean="0"/>
                        <a:t>A</a:t>
                      </a:r>
                      <a:r>
                        <a:rPr lang="en-US" sz="1600" dirty="0" smtClean="0"/>
                        <a:t> ⊆ </a:t>
                      </a:r>
                      <a:r>
                        <a:rPr lang="en-US" sz="1600" i="1" dirty="0" smtClean="0"/>
                        <a:t>B </a:t>
                      </a:r>
                      <a:endParaRPr lang="en-US" sz="1600" dirty="0"/>
                    </a:p>
                  </a:txBody>
                  <a:tcPr marT="34290" marB="34290">
                    <a:noFill/>
                  </a:tcPr>
                </a:tc>
                <a:tc>
                  <a:txBody>
                    <a:bodyPr/>
                    <a:lstStyle/>
                    <a:p>
                      <a:r>
                        <a:rPr lang="en-US" sz="1600" dirty="0" smtClean="0"/>
                        <a:t>Subset</a:t>
                      </a:r>
                      <a:endParaRPr lang="en-US" sz="1600" dirty="0"/>
                    </a:p>
                  </a:txBody>
                  <a:tcPr marT="34290" marB="34290">
                    <a:noFill/>
                  </a:tcPr>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noFill/>
                  </a:tcPr>
                </a:tc>
                <a:tc>
                  <a:txBody>
                    <a:bodyPr/>
                    <a:lstStyle/>
                    <a:p>
                      <a:r>
                        <a:rPr lang="en-US" sz="1600" dirty="0" smtClean="0"/>
                        <a:t>Proper Subset</a:t>
                      </a:r>
                      <a:endParaRPr lang="en-US" sz="1600" dirty="0"/>
                    </a:p>
                  </a:txBody>
                  <a:tcPr marT="34290" marB="34290">
                    <a:noFill/>
                  </a:tcPr>
                </a:tc>
              </a:tr>
              <a:tr h="285750">
                <a:tc>
                  <a:txBody>
                    <a:bodyPr/>
                    <a:lstStyle/>
                    <a:p>
                      <a:r>
                        <a:rPr lang="en-US" sz="1600" dirty="0" smtClean="0"/>
                        <a:t>A \ B </a:t>
                      </a:r>
                      <a:endParaRPr lang="en-US" sz="1600" dirty="0"/>
                    </a:p>
                  </a:txBody>
                  <a:tcPr marT="34290" marB="34290">
                    <a:noFill/>
                  </a:tcPr>
                </a:tc>
                <a:tc>
                  <a:txBody>
                    <a:bodyPr/>
                    <a:lstStyle/>
                    <a:p>
                      <a:r>
                        <a:rPr lang="en-US" sz="1600" dirty="0" smtClean="0"/>
                        <a:t>Difference</a:t>
                      </a:r>
                      <a:endParaRPr lang="en-US" sz="1600" dirty="0"/>
                    </a:p>
                  </a:txBody>
                  <a:tcPr marT="34290" marB="34290">
                    <a:noFill/>
                  </a:tcPr>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solidFill>
                      <a:schemeClr val="accent6">
                        <a:lumMod val="40000"/>
                        <a:lumOff val="60000"/>
                      </a:schemeClr>
                    </a:solidFill>
                  </a:tcPr>
                </a:tc>
                <a:tc>
                  <a:txBody>
                    <a:bodyPr/>
                    <a:lstStyle/>
                    <a:p>
                      <a:r>
                        <a:rPr lang="en-US" sz="1600" dirty="0" smtClean="0"/>
                        <a:t>Intersection</a:t>
                      </a:r>
                      <a:endParaRPr lang="en-US" sz="1600" dirty="0"/>
                    </a:p>
                  </a:txBody>
                  <a:tcPr marT="34290" marB="34290">
                    <a:solidFill>
                      <a:schemeClr val="accent6">
                        <a:lumMod val="40000"/>
                        <a:lumOff val="60000"/>
                      </a:schemeClr>
                    </a:solidFill>
                  </a:tcPr>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tc>
                <a:tc>
                  <a:txBody>
                    <a:bodyPr/>
                    <a:lstStyle/>
                    <a:p>
                      <a:r>
                        <a:rPr lang="en-US" sz="1600" dirty="0" smtClean="0"/>
                        <a:t>Union</a:t>
                      </a:r>
                      <a:endParaRPr lang="en-US" sz="1600" dirty="0"/>
                    </a:p>
                  </a:txBody>
                  <a:tcPr marT="34290" marB="34290"/>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668" y="1796069"/>
            <a:ext cx="4437529" cy="3429000"/>
          </a:xfrm>
          <a:prstGeom prst="rect">
            <a:avLst/>
          </a:prstGeom>
        </p:spPr>
      </p:pic>
    </p:spTree>
    <p:extLst>
      <p:ext uri="{BB962C8B-B14F-4D97-AF65-F5344CB8AC3E}">
        <p14:creationId xmlns:p14="http://schemas.microsoft.com/office/powerpoint/2010/main" val="1344141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445248227"/>
              </p:ext>
            </p:extLst>
          </p:nvPr>
        </p:nvGraphicFramePr>
        <p:xfrm>
          <a:off x="1016000" y="243745"/>
          <a:ext cx="6985000" cy="1874520"/>
        </p:xfrm>
        <a:graphic>
          <a:graphicData uri="http://schemas.openxmlformats.org/drawingml/2006/table">
            <a:tbl>
              <a:tblPr firstRow="1" bandRow="1">
                <a:tableStyleId>{2D5ABB26-0587-4C30-8999-92F81FD0307C}</a:tableStyleId>
              </a:tblPr>
              <a:tblGrid>
                <a:gridCol w="3492500"/>
                <a:gridCol w="3492500"/>
              </a:tblGrid>
              <a:tr h="285750">
                <a:tc>
                  <a:txBody>
                    <a:bodyPr/>
                    <a:lstStyle/>
                    <a:p>
                      <a:r>
                        <a:rPr lang="en-US" sz="1600" dirty="0" smtClean="0"/>
                        <a:t>A = B</a:t>
                      </a:r>
                      <a:endParaRPr lang="en-US" sz="1600" dirty="0"/>
                    </a:p>
                  </a:txBody>
                  <a:tcPr marT="34290" marB="34290">
                    <a:noFill/>
                  </a:tcPr>
                </a:tc>
                <a:tc>
                  <a:txBody>
                    <a:bodyPr/>
                    <a:lstStyle/>
                    <a:p>
                      <a:r>
                        <a:rPr lang="en-US" sz="1600" dirty="0" smtClean="0"/>
                        <a:t>Equal</a:t>
                      </a:r>
                      <a:endParaRPr lang="en-US" sz="1600" dirty="0"/>
                    </a:p>
                  </a:txBody>
                  <a:tcPr marT="34290" marB="34290">
                    <a:noFill/>
                  </a:tcPr>
                </a:tc>
              </a:tr>
              <a:tr h="285750">
                <a:tc>
                  <a:txBody>
                    <a:bodyPr/>
                    <a:lstStyle/>
                    <a:p>
                      <a:r>
                        <a:rPr lang="en-US" sz="1600" i="1" dirty="0" smtClean="0"/>
                        <a:t>A</a:t>
                      </a:r>
                      <a:r>
                        <a:rPr lang="en-US" sz="1600" dirty="0" smtClean="0"/>
                        <a:t> ⊆ </a:t>
                      </a:r>
                      <a:r>
                        <a:rPr lang="en-US" sz="1600" i="1" dirty="0" smtClean="0"/>
                        <a:t>B </a:t>
                      </a:r>
                      <a:endParaRPr lang="en-US" sz="1600" dirty="0"/>
                    </a:p>
                  </a:txBody>
                  <a:tcPr marT="34290" marB="34290">
                    <a:noFill/>
                  </a:tcPr>
                </a:tc>
                <a:tc>
                  <a:txBody>
                    <a:bodyPr/>
                    <a:lstStyle/>
                    <a:p>
                      <a:r>
                        <a:rPr lang="en-US" sz="1600" dirty="0" smtClean="0"/>
                        <a:t>Subset</a:t>
                      </a:r>
                      <a:endParaRPr lang="en-US" sz="1600" dirty="0"/>
                    </a:p>
                  </a:txBody>
                  <a:tcPr marT="34290" marB="34290">
                    <a:noFill/>
                  </a:tcPr>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noFill/>
                  </a:tcPr>
                </a:tc>
                <a:tc>
                  <a:txBody>
                    <a:bodyPr/>
                    <a:lstStyle/>
                    <a:p>
                      <a:r>
                        <a:rPr lang="en-US" sz="1600" dirty="0" smtClean="0"/>
                        <a:t>Proper Subset</a:t>
                      </a:r>
                      <a:endParaRPr lang="en-US" sz="1600" dirty="0"/>
                    </a:p>
                  </a:txBody>
                  <a:tcPr marT="34290" marB="34290">
                    <a:noFill/>
                  </a:tcPr>
                </a:tc>
              </a:tr>
              <a:tr h="285750">
                <a:tc>
                  <a:txBody>
                    <a:bodyPr/>
                    <a:lstStyle/>
                    <a:p>
                      <a:r>
                        <a:rPr lang="en-US" sz="1600" dirty="0" smtClean="0"/>
                        <a:t>A \ B </a:t>
                      </a:r>
                      <a:endParaRPr lang="en-US" sz="1600" dirty="0"/>
                    </a:p>
                  </a:txBody>
                  <a:tcPr marT="34290" marB="34290">
                    <a:noFill/>
                  </a:tcPr>
                </a:tc>
                <a:tc>
                  <a:txBody>
                    <a:bodyPr/>
                    <a:lstStyle/>
                    <a:p>
                      <a:r>
                        <a:rPr lang="en-US" sz="1600" dirty="0" smtClean="0"/>
                        <a:t>Difference</a:t>
                      </a:r>
                      <a:endParaRPr lang="en-US" sz="1600" dirty="0"/>
                    </a:p>
                  </a:txBody>
                  <a:tcPr marT="34290" marB="34290">
                    <a:noFill/>
                  </a:tcPr>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noFill/>
                  </a:tcPr>
                </a:tc>
                <a:tc>
                  <a:txBody>
                    <a:bodyPr/>
                    <a:lstStyle/>
                    <a:p>
                      <a:r>
                        <a:rPr lang="en-US" sz="1600" dirty="0" smtClean="0"/>
                        <a:t>Intersection</a:t>
                      </a:r>
                      <a:endParaRPr lang="en-US" sz="1600" dirty="0"/>
                    </a:p>
                  </a:txBody>
                  <a:tcPr marT="34290" marB="34290">
                    <a:noFill/>
                  </a:tcPr>
                </a:tc>
              </a:tr>
              <a:tr h="2857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i="1" dirty="0" smtClean="0"/>
                        <a:t>A</a:t>
                      </a:r>
                      <a:r>
                        <a:rPr lang="en-US" sz="1600" dirty="0" smtClean="0"/>
                        <a:t> ∪ </a:t>
                      </a:r>
                      <a:r>
                        <a:rPr lang="en-US" sz="1600" i="1" dirty="0" smtClean="0"/>
                        <a:t>B</a:t>
                      </a:r>
                      <a:endParaRPr lang="en-US" sz="1600" dirty="0" smtClean="0"/>
                    </a:p>
                  </a:txBody>
                  <a:tcPr marT="34290" marB="34290">
                    <a:solidFill>
                      <a:schemeClr val="accent6">
                        <a:lumMod val="40000"/>
                        <a:lumOff val="60000"/>
                      </a:schemeClr>
                    </a:solidFill>
                  </a:tcPr>
                </a:tc>
                <a:tc>
                  <a:txBody>
                    <a:bodyPr/>
                    <a:lstStyle/>
                    <a:p>
                      <a:r>
                        <a:rPr lang="en-US" sz="1600" dirty="0" smtClean="0"/>
                        <a:t>Union</a:t>
                      </a:r>
                      <a:endParaRPr lang="en-US" sz="1600" dirty="0"/>
                    </a:p>
                  </a:txBody>
                  <a:tcPr marT="34290" marB="34290">
                    <a:solidFill>
                      <a:schemeClr val="accent6">
                        <a:lumMod val="40000"/>
                        <a:lumOff val="60000"/>
                      </a:schemeClr>
                    </a:solidFill>
                  </a:tcPr>
                </a:tc>
              </a:tr>
            </a:tbl>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498" y="1653540"/>
            <a:ext cx="4516418" cy="3489960"/>
          </a:xfrm>
          <a:prstGeom prst="rect">
            <a:avLst/>
          </a:prstGeom>
        </p:spPr>
      </p:pic>
    </p:spTree>
    <p:extLst>
      <p:ext uri="{BB962C8B-B14F-4D97-AF65-F5344CB8AC3E}">
        <p14:creationId xmlns:p14="http://schemas.microsoft.com/office/powerpoint/2010/main" val="1494582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rgbClr val="262626"/>
          </a:solidFill>
          <a:ln w="28575" cmpd="sng">
            <a:noFill/>
            <a:prstDash val="sysDash"/>
            <a:miter lim="800000"/>
          </a:ln>
        </p:spPr>
        <p:style>
          <a:lnRef idx="2">
            <a:schemeClr val="accent1"/>
          </a:lnRef>
          <a:fillRef idx="1">
            <a:schemeClr val="lt1"/>
          </a:fillRef>
          <a:effectRef idx="0">
            <a:schemeClr val="accent1"/>
          </a:effectRef>
          <a:fontRef idx="minor">
            <a:schemeClr val="dk1"/>
          </a:fontRef>
        </p:style>
        <p:txBody>
          <a:bodyPr rtlCol="0" anchor="t"/>
          <a:lstStyle/>
          <a:p>
            <a:endParaRPr lang="en-US" sz="2400" dirty="0">
              <a:latin typeface="Inconsolata"/>
              <a:cs typeface="Inconsolata"/>
            </a:endParaRPr>
          </a:p>
        </p:txBody>
      </p:sp>
      <p:sp>
        <p:nvSpPr>
          <p:cNvPr id="4" name="Rectangle 3"/>
          <p:cNvSpPr/>
          <p:nvPr/>
        </p:nvSpPr>
        <p:spPr>
          <a:xfrm>
            <a:off x="112065" y="74714"/>
            <a:ext cx="8877851" cy="4959053"/>
          </a:xfrm>
          <a:prstGeom prst="rect">
            <a:avLst/>
          </a:prstGeom>
          <a:noFill/>
          <a:ln w="155575" cmpd="sng">
            <a:noFill/>
            <a:miter lim="800000"/>
          </a:ln>
        </p:spPr>
        <p:style>
          <a:lnRef idx="2">
            <a:schemeClr val="accent1"/>
          </a:lnRef>
          <a:fillRef idx="1">
            <a:schemeClr val="lt1"/>
          </a:fillRef>
          <a:effectRef idx="0">
            <a:schemeClr val="accent1"/>
          </a:effectRef>
          <a:fontRef idx="minor">
            <a:schemeClr val="dk1"/>
          </a:fontRef>
        </p:style>
        <p:txBody>
          <a:bodyPr rtlCol="0" anchor="t"/>
          <a:lstStyle/>
          <a:p>
            <a:r>
              <a:rPr lang="en-US" sz="2400" i="1" dirty="0" err="1">
                <a:solidFill>
                  <a:srgbClr val="66D9EF"/>
                </a:solidFill>
                <a:highlight>
                  <a:srgbClr val="0D0D0D"/>
                </a:highlight>
                <a:latin typeface="Inconsolata"/>
                <a:cs typeface="Inconsolata"/>
              </a:rPr>
              <a:t>var</a:t>
            </a:r>
            <a:r>
              <a:rPr lang="en-US" sz="2400" i="1" dirty="0">
                <a:solidFill>
                  <a:srgbClr val="66D9EF"/>
                </a:solidFill>
                <a:highlight>
                  <a:srgbClr val="0D0D0D"/>
                </a:highlight>
                <a:latin typeface="Inconsolata"/>
                <a:cs typeface="Inconsolata"/>
              </a:rPr>
              <a:t> </a:t>
            </a:r>
            <a:r>
              <a:rPr lang="en-US" sz="2400" i="1" dirty="0" err="1">
                <a:solidFill>
                  <a:srgbClr val="F8F8F2"/>
                </a:solidFill>
                <a:highlight>
                  <a:srgbClr val="0D0D0D"/>
                </a:highlight>
                <a:latin typeface="Inconsolata"/>
                <a:cs typeface="Inconsolata"/>
              </a:rPr>
              <a:t>setA</a:t>
            </a:r>
            <a:r>
              <a:rPr lang="en-US" sz="2400" i="1" dirty="0">
                <a:solidFill>
                  <a:srgbClr val="F8F8F2"/>
                </a:solidFill>
                <a:highlight>
                  <a:srgbClr val="0D0D0D"/>
                </a:highlight>
                <a:latin typeface="Inconsolata"/>
                <a:cs typeface="Inconsolata"/>
              </a:rPr>
              <a:t> </a:t>
            </a:r>
            <a:r>
              <a:rPr lang="en-US" sz="2400" i="1" dirty="0">
                <a:solidFill>
                  <a:srgbClr val="F92672"/>
                </a:solidFill>
                <a:highlight>
                  <a:srgbClr val="0D0D0D"/>
                </a:highlight>
                <a:latin typeface="Inconsolata"/>
                <a:cs typeface="Inconsolata"/>
              </a:rPr>
              <a:t>= </a:t>
            </a:r>
            <a:r>
              <a:rPr lang="en-US" sz="2400" i="1" dirty="0">
                <a:solidFill>
                  <a:srgbClr val="F8F8F2"/>
                </a:solidFill>
                <a:highlight>
                  <a:srgbClr val="0D0D0D"/>
                </a:highlight>
                <a:latin typeface="Inconsolata"/>
                <a:cs typeface="Inconsolata"/>
              </a:rPr>
              <a:t>{ </a:t>
            </a:r>
            <a:endParaRPr lang="en-US" sz="2400" i="1" dirty="0" smtClean="0">
              <a:solidFill>
                <a:srgbClr val="F8F8F2"/>
              </a:solidFill>
              <a:highlight>
                <a:srgbClr val="0D0D0D"/>
              </a:highlight>
              <a:latin typeface="Inconsolata"/>
              <a:cs typeface="Inconsolata"/>
            </a:endParaRPr>
          </a:p>
          <a:p>
            <a:r>
              <a:rPr lang="en-US" sz="2400" i="1" dirty="0">
                <a:solidFill>
                  <a:srgbClr val="F8F8F2"/>
                </a:solidFill>
                <a:highlight>
                  <a:srgbClr val="0D0D0D"/>
                </a:highlight>
                <a:latin typeface="Inconsolata"/>
                <a:cs typeface="Inconsolata"/>
              </a:rPr>
              <a:t> </a:t>
            </a:r>
            <a:r>
              <a:rPr lang="en-US" sz="2400" i="1" dirty="0" smtClean="0">
                <a:solidFill>
                  <a:srgbClr val="F8F8F2"/>
                </a:solidFill>
                <a:highlight>
                  <a:srgbClr val="0D0D0D"/>
                </a:highlight>
                <a:latin typeface="Inconsolata"/>
                <a:cs typeface="Inconsolata"/>
              </a:rPr>
              <a:t> </a:t>
            </a:r>
            <a:r>
              <a:rPr lang="en-US" sz="2400" i="1" dirty="0" err="1" smtClean="0">
                <a:solidFill>
                  <a:srgbClr val="F8F8F2"/>
                </a:solidFill>
                <a:highlight>
                  <a:srgbClr val="0D0D0D"/>
                </a:highlight>
                <a:latin typeface="Inconsolata"/>
                <a:cs typeface="Inconsolata"/>
              </a:rPr>
              <a:t>userId</a:t>
            </a:r>
            <a:r>
              <a:rPr lang="en-US" sz="2400" i="1" dirty="0">
                <a:solidFill>
                  <a:srgbClr val="F8F8F2"/>
                </a:solidFill>
                <a:highlight>
                  <a:srgbClr val="0D0D0D"/>
                </a:highlight>
                <a:latin typeface="Inconsolata"/>
                <a:cs typeface="Inconsolata"/>
              </a:rPr>
              <a:t>: </a:t>
            </a:r>
            <a:r>
              <a:rPr lang="en-US" sz="2400" i="1" dirty="0">
                <a:solidFill>
                  <a:srgbClr val="FF80F4"/>
                </a:solidFill>
                <a:highlight>
                  <a:srgbClr val="0D0D0D"/>
                </a:highlight>
                <a:latin typeface="Inconsolata"/>
                <a:cs typeface="Inconsolata"/>
              </a:rPr>
              <a:t>5</a:t>
            </a:r>
            <a:r>
              <a:rPr lang="en-US" sz="2400" i="1" dirty="0">
                <a:solidFill>
                  <a:srgbClr val="F8F8F2"/>
                </a:solidFill>
                <a:highlight>
                  <a:srgbClr val="0D0D0D"/>
                </a:highlight>
                <a:latin typeface="Inconsolata"/>
                <a:cs typeface="Inconsolata"/>
              </a:rPr>
              <a:t>, </a:t>
            </a:r>
            <a:endParaRPr lang="en-US" sz="2400" i="1" dirty="0" smtClean="0">
              <a:solidFill>
                <a:srgbClr val="F8F8F2"/>
              </a:solidFill>
              <a:highlight>
                <a:srgbClr val="0D0D0D"/>
              </a:highlight>
              <a:latin typeface="Inconsolata"/>
              <a:cs typeface="Inconsolata"/>
            </a:endParaRPr>
          </a:p>
          <a:p>
            <a:r>
              <a:rPr lang="en-US" sz="2400" i="1" dirty="0">
                <a:solidFill>
                  <a:srgbClr val="F8F8F2"/>
                </a:solidFill>
                <a:highlight>
                  <a:srgbClr val="0D0D0D"/>
                </a:highlight>
                <a:latin typeface="Inconsolata"/>
                <a:cs typeface="Inconsolata"/>
              </a:rPr>
              <a:t> </a:t>
            </a:r>
            <a:r>
              <a:rPr lang="en-US" sz="2400" i="1" dirty="0" smtClean="0">
                <a:solidFill>
                  <a:srgbClr val="F8F8F2"/>
                </a:solidFill>
                <a:highlight>
                  <a:srgbClr val="0D0D0D"/>
                </a:highlight>
                <a:latin typeface="Inconsolata"/>
                <a:cs typeface="Inconsolata"/>
              </a:rPr>
              <a:t> completed</a:t>
            </a:r>
            <a:r>
              <a:rPr lang="en-US" sz="2400" i="1" dirty="0">
                <a:solidFill>
                  <a:srgbClr val="F8F8F2"/>
                </a:solidFill>
                <a:highlight>
                  <a:srgbClr val="0D0D0D"/>
                </a:highlight>
                <a:latin typeface="Inconsolata"/>
                <a:cs typeface="Inconsolata"/>
              </a:rPr>
              <a:t>: </a:t>
            </a:r>
            <a:r>
              <a:rPr lang="en-US" sz="2400" i="1" dirty="0">
                <a:solidFill>
                  <a:srgbClr val="FF80F4"/>
                </a:solidFill>
                <a:highlight>
                  <a:srgbClr val="0D0D0D"/>
                </a:highlight>
                <a:latin typeface="Inconsolata"/>
                <a:cs typeface="Inconsolata"/>
              </a:rPr>
              <a:t>true </a:t>
            </a:r>
            <a:endParaRPr lang="en-US" sz="2400" i="1" dirty="0" smtClean="0">
              <a:solidFill>
                <a:srgbClr val="FF80F4"/>
              </a:solidFill>
              <a:highlight>
                <a:srgbClr val="0D0D0D"/>
              </a:highlight>
              <a:latin typeface="Inconsolata"/>
              <a:cs typeface="Inconsolata"/>
            </a:endParaRPr>
          </a:p>
          <a:p>
            <a:r>
              <a:rPr lang="en-US" sz="2400" i="1" dirty="0" smtClean="0">
                <a:solidFill>
                  <a:srgbClr val="F8F8F2"/>
                </a:solidFill>
                <a:highlight>
                  <a:srgbClr val="0D0D0D"/>
                </a:highlight>
                <a:latin typeface="Inconsolata"/>
                <a:cs typeface="Inconsolata"/>
              </a:rPr>
              <a:t>}</a:t>
            </a:r>
            <a:r>
              <a:rPr lang="en-US" sz="2400" i="1" dirty="0">
                <a:solidFill>
                  <a:srgbClr val="F8F8F2"/>
                </a:solidFill>
                <a:highlight>
                  <a:srgbClr val="0D0D0D"/>
                </a:highlight>
                <a:latin typeface="Inconsolata"/>
                <a:cs typeface="Inconsolata"/>
              </a:rPr>
              <a:t>;</a:t>
            </a:r>
          </a:p>
          <a:p>
            <a:endParaRPr lang="en-US" sz="2400" dirty="0">
              <a:latin typeface="Inconsolata"/>
              <a:cs typeface="Inconsolata"/>
            </a:endParaRPr>
          </a:p>
          <a:p>
            <a:r>
              <a:rPr lang="en-US" sz="2400" dirty="0">
                <a:solidFill>
                  <a:srgbClr val="F8F8F2"/>
                </a:solidFill>
                <a:highlight>
                  <a:srgbClr val="0D0D0D"/>
                </a:highlight>
                <a:latin typeface="Inconsolata"/>
                <a:cs typeface="Inconsolata"/>
              </a:rPr>
              <a:t>$.get(</a:t>
            </a:r>
            <a:r>
              <a:rPr lang="en-US" sz="2400" dirty="0">
                <a:solidFill>
                  <a:srgbClr val="FFEE99"/>
                </a:solidFill>
                <a:highlight>
                  <a:srgbClr val="0D0D0D"/>
                </a:highlight>
                <a:latin typeface="Inconsolata"/>
                <a:cs typeface="Inconsolata"/>
              </a:rPr>
              <a:t>"/</a:t>
            </a:r>
            <a:r>
              <a:rPr lang="en-US" sz="2400" dirty="0" err="1">
                <a:solidFill>
                  <a:srgbClr val="FFEE99"/>
                </a:solidFill>
                <a:highlight>
                  <a:srgbClr val="0D0D0D"/>
                </a:highlight>
                <a:latin typeface="Inconsolata"/>
                <a:cs typeface="Inconsolata"/>
              </a:rPr>
              <a:t>api</a:t>
            </a:r>
            <a:r>
              <a:rPr lang="en-US" sz="2400" dirty="0">
                <a:solidFill>
                  <a:srgbClr val="FFEE99"/>
                </a:solidFill>
                <a:highlight>
                  <a:srgbClr val="0D0D0D"/>
                </a:highlight>
                <a:latin typeface="Inconsolata"/>
                <a:cs typeface="Inconsolata"/>
              </a:rPr>
              <a:t>/todos"</a:t>
            </a:r>
            <a:r>
              <a:rPr lang="en-US" sz="2400" dirty="0">
                <a:solidFill>
                  <a:srgbClr val="F8F8F2"/>
                </a:solidFill>
                <a:highlight>
                  <a:srgbClr val="0D0D0D"/>
                </a:highlight>
                <a:latin typeface="Inconsolata"/>
                <a:cs typeface="Inconsolata"/>
              </a:rPr>
              <a:t>, </a:t>
            </a:r>
            <a:r>
              <a:rPr lang="en-US" sz="2400" dirty="0" err="1">
                <a:solidFill>
                  <a:srgbClr val="F8F8F2"/>
                </a:solidFill>
                <a:highlight>
                  <a:srgbClr val="0D0D0D"/>
                </a:highlight>
                <a:latin typeface="Inconsolata"/>
                <a:cs typeface="Inconsolata"/>
              </a:rPr>
              <a:t>setA</a:t>
            </a:r>
            <a:r>
              <a:rPr lang="en-US" sz="2400" dirty="0">
                <a:solidFill>
                  <a:srgbClr val="F8F8F2"/>
                </a:solidFill>
                <a:highlight>
                  <a:srgbClr val="0D0D0D"/>
                </a:highlight>
                <a:latin typeface="Inconsolata"/>
                <a:cs typeface="Inconsolata"/>
              </a:rPr>
              <a:t>, </a:t>
            </a:r>
            <a:r>
              <a:rPr lang="en-US" sz="2400" i="1" dirty="0">
                <a:solidFill>
                  <a:srgbClr val="66D9EF"/>
                </a:solidFill>
                <a:highlight>
                  <a:srgbClr val="0D0D0D"/>
                </a:highlight>
                <a:latin typeface="Inconsolata"/>
                <a:cs typeface="Inconsolata"/>
              </a:rPr>
              <a:t>function</a:t>
            </a:r>
            <a:r>
              <a:rPr lang="en-US" sz="2400" i="1" dirty="0">
                <a:solidFill>
                  <a:srgbClr val="F8F8F2"/>
                </a:solidFill>
                <a:highlight>
                  <a:srgbClr val="0D0D0D"/>
                </a:highlight>
                <a:latin typeface="Inconsolata"/>
                <a:cs typeface="Inconsolata"/>
              </a:rPr>
              <a:t>(</a:t>
            </a:r>
            <a:r>
              <a:rPr lang="en-US" sz="2400" i="1" dirty="0">
                <a:solidFill>
                  <a:srgbClr val="FD971F"/>
                </a:solidFill>
                <a:highlight>
                  <a:srgbClr val="0D0D0D"/>
                </a:highlight>
                <a:latin typeface="Inconsolata"/>
                <a:cs typeface="Inconsolata"/>
              </a:rPr>
              <a:t>todos</a:t>
            </a:r>
            <a:r>
              <a:rPr lang="en-US" sz="2400" i="1" dirty="0">
                <a:solidFill>
                  <a:srgbClr val="F8F8F2"/>
                </a:solidFill>
                <a:highlight>
                  <a:srgbClr val="0D0D0D"/>
                </a:highlight>
                <a:latin typeface="Inconsolata"/>
                <a:cs typeface="Inconsolata"/>
              </a:rPr>
              <a:t>){ ... }</a:t>
            </a:r>
            <a:r>
              <a:rPr lang="en-US" sz="2400" i="1" dirty="0" smtClean="0">
                <a:solidFill>
                  <a:srgbClr val="F8F8F2"/>
                </a:solidFill>
                <a:highlight>
                  <a:srgbClr val="0D0D0D"/>
                </a:highlight>
                <a:latin typeface="Inconsolata"/>
                <a:cs typeface="Inconsolata"/>
              </a:rPr>
              <a:t>)</a:t>
            </a:r>
          </a:p>
          <a:p>
            <a:r>
              <a:rPr lang="en-US" sz="2400" dirty="0">
                <a:solidFill>
                  <a:srgbClr val="8C8C8C"/>
                </a:solidFill>
                <a:highlight>
                  <a:srgbClr val="1D1D1D"/>
                </a:highlight>
                <a:latin typeface="Inconsolata"/>
                <a:cs typeface="Inconsolata"/>
              </a:rPr>
              <a:t>//-&gt; </a:t>
            </a:r>
            <a:r>
              <a:rPr lang="en-US" sz="2400" dirty="0" err="1" smtClean="0">
                <a:solidFill>
                  <a:srgbClr val="8C8C8C"/>
                </a:solidFill>
                <a:highlight>
                  <a:srgbClr val="1D1D1D"/>
                </a:highlight>
                <a:latin typeface="Inconsolata"/>
                <a:cs typeface="Inconsolata"/>
              </a:rPr>
              <a:t>api</a:t>
            </a:r>
            <a:r>
              <a:rPr lang="en-US" sz="2400" dirty="0" smtClean="0">
                <a:solidFill>
                  <a:srgbClr val="8C8C8C"/>
                </a:solidFill>
                <a:highlight>
                  <a:srgbClr val="1D1D1D"/>
                </a:highlight>
                <a:latin typeface="Inconsolata"/>
                <a:cs typeface="Inconsolata"/>
              </a:rPr>
              <a:t>/</a:t>
            </a:r>
            <a:r>
              <a:rPr lang="en-US" sz="2400" dirty="0" err="1" smtClean="0">
                <a:solidFill>
                  <a:srgbClr val="8C8C8C"/>
                </a:solidFill>
                <a:highlight>
                  <a:srgbClr val="1D1D1D"/>
                </a:highlight>
                <a:latin typeface="Inconsolata"/>
                <a:cs typeface="Inconsolata"/>
              </a:rPr>
              <a:t>todos?userId</a:t>
            </a:r>
            <a:r>
              <a:rPr lang="en-US" sz="2400" dirty="0" smtClean="0">
                <a:solidFill>
                  <a:srgbClr val="8C8C8C"/>
                </a:solidFill>
                <a:highlight>
                  <a:srgbClr val="1D1D1D"/>
                </a:highlight>
                <a:latin typeface="Inconsolata"/>
                <a:cs typeface="Inconsolata"/>
              </a:rPr>
              <a:t>=5&amp;completed=true</a:t>
            </a:r>
            <a:endParaRPr lang="en-US" sz="2400" dirty="0">
              <a:latin typeface="Inconsolata"/>
              <a:cs typeface="Inconsolata"/>
            </a:endParaRPr>
          </a:p>
        </p:txBody>
      </p:sp>
    </p:spTree>
    <p:extLst>
      <p:ext uri="{BB962C8B-B14F-4D97-AF65-F5344CB8AC3E}">
        <p14:creationId xmlns:p14="http://schemas.microsoft.com/office/powerpoint/2010/main" val="397305051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510" y="123247"/>
            <a:ext cx="4345541" cy="2204024"/>
          </a:xfrm>
          <a:prstGeom prst="rect">
            <a:avLst/>
          </a:prstGeom>
          <a:solidFill>
            <a:srgbClr val="262626"/>
          </a:solidFill>
          <a:ln w="28575" cmpd="sng">
            <a:noFill/>
            <a:prstDash val="sysDash"/>
            <a:miter lim="800000"/>
          </a:ln>
        </p:spPr>
        <p:style>
          <a:lnRef idx="2">
            <a:schemeClr val="accent1"/>
          </a:lnRef>
          <a:fillRef idx="1">
            <a:schemeClr val="lt1"/>
          </a:fillRef>
          <a:effectRef idx="0">
            <a:schemeClr val="accent1"/>
          </a:effectRef>
          <a:fontRef idx="minor">
            <a:schemeClr val="dk1"/>
          </a:fontRef>
        </p:style>
        <p:txBody>
          <a:bodyPr rtlCol="0" anchor="t"/>
          <a:lstStyle/>
          <a:p>
            <a:r>
              <a:rPr lang="en-US" sz="2400" i="1" dirty="0" err="1" smtClean="0">
                <a:solidFill>
                  <a:srgbClr val="66D9EF"/>
                </a:solidFill>
                <a:highlight>
                  <a:srgbClr val="0D0D0D"/>
                </a:highlight>
                <a:latin typeface="Inconsolata"/>
                <a:cs typeface="Inconsolata"/>
              </a:rPr>
              <a:t>var</a:t>
            </a:r>
            <a:r>
              <a:rPr lang="en-US" sz="2400" i="1" dirty="0" smtClean="0">
                <a:solidFill>
                  <a:srgbClr val="66D9EF"/>
                </a:solidFill>
                <a:highlight>
                  <a:srgbClr val="0D0D0D"/>
                </a:highlight>
                <a:latin typeface="Inconsolata"/>
                <a:cs typeface="Inconsolata"/>
              </a:rPr>
              <a:t> </a:t>
            </a:r>
            <a:r>
              <a:rPr lang="en-US" sz="2400" i="1" dirty="0" err="1">
                <a:solidFill>
                  <a:srgbClr val="F8F8F2"/>
                </a:solidFill>
                <a:highlight>
                  <a:srgbClr val="0D0D0D"/>
                </a:highlight>
                <a:latin typeface="Inconsolata"/>
                <a:cs typeface="Inconsolata"/>
              </a:rPr>
              <a:t>setA</a:t>
            </a:r>
            <a:r>
              <a:rPr lang="en-US" sz="2400" i="1" dirty="0">
                <a:solidFill>
                  <a:srgbClr val="F8F8F2"/>
                </a:solidFill>
                <a:highlight>
                  <a:srgbClr val="0D0D0D"/>
                </a:highlight>
                <a:latin typeface="Inconsolata"/>
                <a:cs typeface="Inconsolata"/>
              </a:rPr>
              <a:t> </a:t>
            </a:r>
            <a:r>
              <a:rPr lang="en-US" sz="2400" i="1" dirty="0">
                <a:solidFill>
                  <a:srgbClr val="F92672"/>
                </a:solidFill>
                <a:highlight>
                  <a:srgbClr val="0D0D0D"/>
                </a:highlight>
                <a:latin typeface="Inconsolata"/>
                <a:cs typeface="Inconsolata"/>
              </a:rPr>
              <a:t>= </a:t>
            </a:r>
            <a:r>
              <a:rPr lang="en-US" sz="2400" i="1" dirty="0">
                <a:solidFill>
                  <a:srgbClr val="F8F8F2"/>
                </a:solidFill>
                <a:highlight>
                  <a:srgbClr val="0D0D0D"/>
                </a:highlight>
                <a:latin typeface="Inconsolata"/>
                <a:cs typeface="Inconsolata"/>
              </a:rPr>
              <a:t>{ </a:t>
            </a:r>
            <a:endParaRPr lang="en-US" sz="2400" i="1" dirty="0" smtClean="0">
              <a:solidFill>
                <a:srgbClr val="F8F8F2"/>
              </a:solidFill>
              <a:highlight>
                <a:srgbClr val="0D0D0D"/>
              </a:highlight>
              <a:latin typeface="Inconsolata"/>
              <a:cs typeface="Inconsolata"/>
            </a:endParaRPr>
          </a:p>
          <a:p>
            <a:r>
              <a:rPr lang="en-US" sz="2400" i="1" dirty="0">
                <a:solidFill>
                  <a:srgbClr val="F8F8F2"/>
                </a:solidFill>
                <a:highlight>
                  <a:srgbClr val="0D0D0D"/>
                </a:highlight>
                <a:latin typeface="Inconsolata"/>
                <a:cs typeface="Inconsolata"/>
              </a:rPr>
              <a:t> </a:t>
            </a:r>
            <a:r>
              <a:rPr lang="en-US" sz="2400" i="1" dirty="0" smtClean="0">
                <a:solidFill>
                  <a:srgbClr val="F8F8F2"/>
                </a:solidFill>
                <a:highlight>
                  <a:srgbClr val="0D0D0D"/>
                </a:highlight>
                <a:latin typeface="Inconsolata"/>
                <a:cs typeface="Inconsolata"/>
              </a:rPr>
              <a:t> </a:t>
            </a:r>
            <a:r>
              <a:rPr lang="en-US" sz="2400" i="1" dirty="0" err="1" smtClean="0">
                <a:solidFill>
                  <a:srgbClr val="F8F8F2"/>
                </a:solidFill>
                <a:highlight>
                  <a:srgbClr val="0D0D0D"/>
                </a:highlight>
                <a:latin typeface="Inconsolata"/>
                <a:cs typeface="Inconsolata"/>
              </a:rPr>
              <a:t>userId</a:t>
            </a:r>
            <a:r>
              <a:rPr lang="en-US" sz="2400" i="1" dirty="0">
                <a:solidFill>
                  <a:srgbClr val="F8F8F2"/>
                </a:solidFill>
                <a:highlight>
                  <a:srgbClr val="0D0D0D"/>
                </a:highlight>
                <a:latin typeface="Inconsolata"/>
                <a:cs typeface="Inconsolata"/>
              </a:rPr>
              <a:t>: </a:t>
            </a:r>
            <a:r>
              <a:rPr lang="en-US" sz="2400" i="1" dirty="0">
                <a:solidFill>
                  <a:srgbClr val="FF80F4"/>
                </a:solidFill>
                <a:highlight>
                  <a:srgbClr val="0D0D0D"/>
                </a:highlight>
                <a:latin typeface="Inconsolata"/>
                <a:cs typeface="Inconsolata"/>
              </a:rPr>
              <a:t>5</a:t>
            </a:r>
            <a:r>
              <a:rPr lang="en-US" sz="2400" i="1" dirty="0">
                <a:solidFill>
                  <a:srgbClr val="F8F8F2"/>
                </a:solidFill>
                <a:highlight>
                  <a:srgbClr val="0D0D0D"/>
                </a:highlight>
                <a:latin typeface="Inconsolata"/>
                <a:cs typeface="Inconsolata"/>
              </a:rPr>
              <a:t>, </a:t>
            </a:r>
            <a:endParaRPr lang="en-US" sz="2400" i="1" dirty="0" smtClean="0">
              <a:solidFill>
                <a:srgbClr val="F8F8F2"/>
              </a:solidFill>
              <a:highlight>
                <a:srgbClr val="0D0D0D"/>
              </a:highlight>
              <a:latin typeface="Inconsolata"/>
              <a:cs typeface="Inconsolata"/>
            </a:endParaRPr>
          </a:p>
          <a:p>
            <a:r>
              <a:rPr lang="en-US" sz="2400" i="1" dirty="0">
                <a:solidFill>
                  <a:srgbClr val="F8F8F2"/>
                </a:solidFill>
                <a:highlight>
                  <a:srgbClr val="0D0D0D"/>
                </a:highlight>
                <a:latin typeface="Inconsolata"/>
                <a:cs typeface="Inconsolata"/>
              </a:rPr>
              <a:t> </a:t>
            </a:r>
            <a:r>
              <a:rPr lang="en-US" sz="2400" i="1" dirty="0" smtClean="0">
                <a:solidFill>
                  <a:srgbClr val="F8F8F2"/>
                </a:solidFill>
                <a:highlight>
                  <a:srgbClr val="0D0D0D"/>
                </a:highlight>
                <a:latin typeface="Inconsolata"/>
                <a:cs typeface="Inconsolata"/>
              </a:rPr>
              <a:t> completed</a:t>
            </a:r>
            <a:r>
              <a:rPr lang="en-US" sz="2400" i="1" dirty="0">
                <a:solidFill>
                  <a:srgbClr val="F8F8F2"/>
                </a:solidFill>
                <a:highlight>
                  <a:srgbClr val="0D0D0D"/>
                </a:highlight>
                <a:latin typeface="Inconsolata"/>
                <a:cs typeface="Inconsolata"/>
              </a:rPr>
              <a:t>: </a:t>
            </a:r>
            <a:r>
              <a:rPr lang="en-US" sz="2400" i="1" dirty="0" smtClean="0">
                <a:solidFill>
                  <a:srgbClr val="FF80F4"/>
                </a:solidFill>
                <a:highlight>
                  <a:srgbClr val="0D0D0D"/>
                </a:highlight>
                <a:latin typeface="Inconsolata"/>
                <a:cs typeface="Inconsolata"/>
              </a:rPr>
              <a:t>false</a:t>
            </a:r>
          </a:p>
          <a:p>
            <a:r>
              <a:rPr lang="en-US" sz="2400" i="1" dirty="0" smtClean="0">
                <a:solidFill>
                  <a:srgbClr val="F8F8F2"/>
                </a:solidFill>
                <a:highlight>
                  <a:srgbClr val="0D0D0D"/>
                </a:highlight>
                <a:latin typeface="Inconsolata"/>
                <a:cs typeface="Inconsolata"/>
              </a:rPr>
              <a:t>}</a:t>
            </a:r>
            <a:r>
              <a:rPr lang="en-US" sz="2400" i="1" dirty="0">
                <a:solidFill>
                  <a:srgbClr val="F8F8F2"/>
                </a:solidFill>
                <a:highlight>
                  <a:srgbClr val="0D0D0D"/>
                </a:highlight>
                <a:latin typeface="Inconsolata"/>
                <a:cs typeface="Inconsolata"/>
              </a:rPr>
              <a:t>;</a:t>
            </a:r>
          </a:p>
          <a:p>
            <a:endParaRPr lang="en-US" sz="2400" dirty="0">
              <a:latin typeface="Inconsolata"/>
              <a:cs typeface="Inconsolata"/>
            </a:endParaRPr>
          </a:p>
        </p:txBody>
      </p:sp>
      <p:sp>
        <p:nvSpPr>
          <p:cNvPr id="5" name="Rectangle 4"/>
          <p:cNvSpPr/>
          <p:nvPr/>
        </p:nvSpPr>
        <p:spPr>
          <a:xfrm>
            <a:off x="4650451" y="123247"/>
            <a:ext cx="4345541" cy="2204024"/>
          </a:xfrm>
          <a:prstGeom prst="rect">
            <a:avLst/>
          </a:prstGeom>
          <a:solidFill>
            <a:srgbClr val="262626"/>
          </a:solidFill>
          <a:ln w="28575" cmpd="sng">
            <a:noFill/>
            <a:prstDash val="sysDash"/>
            <a:miter lim="800000"/>
          </a:ln>
        </p:spPr>
        <p:style>
          <a:lnRef idx="2">
            <a:schemeClr val="accent1"/>
          </a:lnRef>
          <a:fillRef idx="1">
            <a:schemeClr val="lt1"/>
          </a:fillRef>
          <a:effectRef idx="0">
            <a:schemeClr val="accent1"/>
          </a:effectRef>
          <a:fontRef idx="minor">
            <a:schemeClr val="dk1"/>
          </a:fontRef>
        </p:style>
        <p:txBody>
          <a:bodyPr rtlCol="0" anchor="t"/>
          <a:lstStyle/>
          <a:p>
            <a:r>
              <a:rPr lang="en-US" sz="2400" i="1" dirty="0" err="1" smtClean="0">
                <a:solidFill>
                  <a:srgbClr val="66D9EF"/>
                </a:solidFill>
                <a:highlight>
                  <a:srgbClr val="0D0D0D"/>
                </a:highlight>
                <a:latin typeface="Inconsolata"/>
                <a:cs typeface="Inconsolata"/>
              </a:rPr>
              <a:t>var</a:t>
            </a:r>
            <a:r>
              <a:rPr lang="en-US" sz="2400" i="1" dirty="0" smtClean="0">
                <a:solidFill>
                  <a:srgbClr val="66D9EF"/>
                </a:solidFill>
                <a:highlight>
                  <a:srgbClr val="0D0D0D"/>
                </a:highlight>
                <a:latin typeface="Inconsolata"/>
                <a:cs typeface="Inconsolata"/>
              </a:rPr>
              <a:t> </a:t>
            </a:r>
            <a:r>
              <a:rPr lang="en-US" sz="2400" i="1" dirty="0" err="1" smtClean="0">
                <a:solidFill>
                  <a:srgbClr val="F8F8F2"/>
                </a:solidFill>
                <a:highlight>
                  <a:srgbClr val="0D0D0D"/>
                </a:highlight>
                <a:latin typeface="Inconsolata"/>
                <a:cs typeface="Inconsolata"/>
              </a:rPr>
              <a:t>setB</a:t>
            </a:r>
            <a:r>
              <a:rPr lang="en-US" sz="2400" i="1" dirty="0" smtClean="0">
                <a:solidFill>
                  <a:srgbClr val="F8F8F2"/>
                </a:solidFill>
                <a:highlight>
                  <a:srgbClr val="0D0D0D"/>
                </a:highlight>
                <a:latin typeface="Inconsolata"/>
                <a:cs typeface="Inconsolata"/>
              </a:rPr>
              <a:t> </a:t>
            </a:r>
            <a:r>
              <a:rPr lang="en-US" sz="2400" i="1" dirty="0">
                <a:solidFill>
                  <a:srgbClr val="F92672"/>
                </a:solidFill>
                <a:highlight>
                  <a:srgbClr val="0D0D0D"/>
                </a:highlight>
                <a:latin typeface="Inconsolata"/>
                <a:cs typeface="Inconsolata"/>
              </a:rPr>
              <a:t>= </a:t>
            </a:r>
            <a:r>
              <a:rPr lang="en-US" sz="2400" i="1" dirty="0">
                <a:solidFill>
                  <a:srgbClr val="F8F8F2"/>
                </a:solidFill>
                <a:highlight>
                  <a:srgbClr val="0D0D0D"/>
                </a:highlight>
                <a:latin typeface="Inconsolata"/>
                <a:cs typeface="Inconsolata"/>
              </a:rPr>
              <a:t>{ </a:t>
            </a:r>
            <a:endParaRPr lang="en-US" sz="2400" i="1" dirty="0" smtClean="0">
              <a:solidFill>
                <a:srgbClr val="F8F8F2"/>
              </a:solidFill>
              <a:highlight>
                <a:srgbClr val="0D0D0D"/>
              </a:highlight>
              <a:latin typeface="Inconsolata"/>
              <a:cs typeface="Inconsolata"/>
            </a:endParaRPr>
          </a:p>
          <a:p>
            <a:r>
              <a:rPr lang="en-US" sz="2400" i="1" dirty="0">
                <a:solidFill>
                  <a:srgbClr val="F8F8F2"/>
                </a:solidFill>
                <a:highlight>
                  <a:srgbClr val="0D0D0D"/>
                </a:highlight>
                <a:latin typeface="Inconsolata"/>
                <a:cs typeface="Inconsolata"/>
              </a:rPr>
              <a:t> </a:t>
            </a:r>
            <a:r>
              <a:rPr lang="en-US" sz="2400" i="1" dirty="0" smtClean="0">
                <a:solidFill>
                  <a:srgbClr val="F8F8F2"/>
                </a:solidFill>
                <a:highlight>
                  <a:srgbClr val="0D0D0D"/>
                </a:highlight>
                <a:latin typeface="Inconsolata"/>
                <a:cs typeface="Inconsolata"/>
              </a:rPr>
              <a:t> </a:t>
            </a:r>
            <a:r>
              <a:rPr lang="en-US" sz="2400" i="1" dirty="0" err="1" smtClean="0">
                <a:solidFill>
                  <a:srgbClr val="F8F8F2"/>
                </a:solidFill>
                <a:highlight>
                  <a:srgbClr val="0D0D0D"/>
                </a:highlight>
                <a:latin typeface="Inconsolata"/>
                <a:cs typeface="Inconsolata"/>
              </a:rPr>
              <a:t>userId</a:t>
            </a:r>
            <a:r>
              <a:rPr lang="en-US" sz="2400" i="1" dirty="0">
                <a:solidFill>
                  <a:srgbClr val="F8F8F2"/>
                </a:solidFill>
                <a:highlight>
                  <a:srgbClr val="0D0D0D"/>
                </a:highlight>
                <a:latin typeface="Inconsolata"/>
                <a:cs typeface="Inconsolata"/>
              </a:rPr>
              <a:t>: </a:t>
            </a:r>
            <a:r>
              <a:rPr lang="en-US" sz="2400" i="1" dirty="0">
                <a:solidFill>
                  <a:srgbClr val="FF80F4"/>
                </a:solidFill>
                <a:highlight>
                  <a:srgbClr val="0D0D0D"/>
                </a:highlight>
                <a:latin typeface="Inconsolata"/>
                <a:cs typeface="Inconsolata"/>
              </a:rPr>
              <a:t>5</a:t>
            </a:r>
            <a:r>
              <a:rPr lang="en-US" sz="2400" i="1" dirty="0">
                <a:solidFill>
                  <a:srgbClr val="F8F8F2"/>
                </a:solidFill>
                <a:highlight>
                  <a:srgbClr val="0D0D0D"/>
                </a:highlight>
                <a:latin typeface="Inconsolata"/>
                <a:cs typeface="Inconsolata"/>
              </a:rPr>
              <a:t>, </a:t>
            </a:r>
            <a:endParaRPr lang="en-US" sz="2400" i="1" dirty="0" smtClean="0">
              <a:solidFill>
                <a:srgbClr val="F8F8F2"/>
              </a:solidFill>
              <a:highlight>
                <a:srgbClr val="0D0D0D"/>
              </a:highlight>
              <a:latin typeface="Inconsolata"/>
              <a:cs typeface="Inconsolata"/>
            </a:endParaRPr>
          </a:p>
          <a:p>
            <a:r>
              <a:rPr lang="en-US" sz="2400" i="1" dirty="0">
                <a:solidFill>
                  <a:srgbClr val="F8F8F2"/>
                </a:solidFill>
                <a:highlight>
                  <a:srgbClr val="0D0D0D"/>
                </a:highlight>
                <a:latin typeface="Inconsolata"/>
                <a:cs typeface="Inconsolata"/>
              </a:rPr>
              <a:t> </a:t>
            </a:r>
            <a:r>
              <a:rPr lang="en-US" sz="2400" i="1" dirty="0" smtClean="0">
                <a:solidFill>
                  <a:srgbClr val="F8F8F2"/>
                </a:solidFill>
                <a:highlight>
                  <a:srgbClr val="0D0D0D"/>
                </a:highlight>
                <a:latin typeface="Inconsolata"/>
                <a:cs typeface="Inconsolata"/>
              </a:rPr>
              <a:t> completed</a:t>
            </a:r>
            <a:r>
              <a:rPr lang="en-US" sz="2400" i="1" dirty="0">
                <a:solidFill>
                  <a:srgbClr val="F8F8F2"/>
                </a:solidFill>
                <a:highlight>
                  <a:srgbClr val="0D0D0D"/>
                </a:highlight>
                <a:latin typeface="Inconsolata"/>
                <a:cs typeface="Inconsolata"/>
              </a:rPr>
              <a:t>: </a:t>
            </a:r>
            <a:r>
              <a:rPr lang="en-US" sz="2400" i="1" dirty="0" smtClean="0">
                <a:solidFill>
                  <a:srgbClr val="FF80F4"/>
                </a:solidFill>
                <a:highlight>
                  <a:srgbClr val="0D0D0D"/>
                </a:highlight>
                <a:latin typeface="Inconsolata"/>
                <a:cs typeface="Inconsolata"/>
              </a:rPr>
              <a:t>false</a:t>
            </a:r>
            <a:r>
              <a:rPr lang="en-US" sz="2400" dirty="0" smtClean="0">
                <a:solidFill>
                  <a:srgbClr val="F8F8F2"/>
                </a:solidFill>
                <a:highlight>
                  <a:srgbClr val="1D1D1D"/>
                </a:highlight>
                <a:latin typeface="Inconsolata"/>
                <a:cs typeface="Inconsolata"/>
              </a:rPr>
              <a:t>, </a:t>
            </a:r>
          </a:p>
          <a:p>
            <a:r>
              <a:rPr lang="en-US" sz="2400" dirty="0">
                <a:solidFill>
                  <a:srgbClr val="F8F8F2"/>
                </a:solidFill>
                <a:highlight>
                  <a:srgbClr val="1D1D1D"/>
                </a:highlight>
                <a:latin typeface="Inconsolata"/>
                <a:cs typeface="Inconsolata"/>
              </a:rPr>
              <a:t> </a:t>
            </a:r>
            <a:r>
              <a:rPr lang="en-US" sz="2400" dirty="0" smtClean="0">
                <a:solidFill>
                  <a:srgbClr val="F8F8F2"/>
                </a:solidFill>
                <a:highlight>
                  <a:srgbClr val="1D1D1D"/>
                </a:highlight>
                <a:latin typeface="Inconsolata"/>
                <a:cs typeface="Inconsolata"/>
              </a:rPr>
              <a:t> type</a:t>
            </a:r>
            <a:r>
              <a:rPr lang="en-US" sz="2400" dirty="0">
                <a:solidFill>
                  <a:srgbClr val="F8F8F2"/>
                </a:solidFill>
                <a:highlight>
                  <a:srgbClr val="1D1D1D"/>
                </a:highlight>
                <a:latin typeface="Inconsolata"/>
                <a:cs typeface="Inconsolata"/>
              </a:rPr>
              <a:t>: </a:t>
            </a:r>
            <a:r>
              <a:rPr lang="en-US" sz="2400" dirty="0">
                <a:solidFill>
                  <a:srgbClr val="FFEE99"/>
                </a:solidFill>
                <a:highlight>
                  <a:srgbClr val="1D1D1D"/>
                </a:highlight>
                <a:latin typeface="Inconsolata"/>
                <a:cs typeface="Inconsolata"/>
              </a:rPr>
              <a:t>'critical'</a:t>
            </a:r>
            <a:r>
              <a:rPr lang="en-US" sz="2400" i="1" dirty="0" smtClean="0">
                <a:solidFill>
                  <a:srgbClr val="FF80F4"/>
                </a:solidFill>
                <a:highlight>
                  <a:srgbClr val="0D0D0D"/>
                </a:highlight>
                <a:latin typeface="Inconsolata"/>
                <a:cs typeface="Inconsolata"/>
              </a:rPr>
              <a:t> </a:t>
            </a:r>
          </a:p>
          <a:p>
            <a:r>
              <a:rPr lang="en-US" sz="2400" i="1" dirty="0" smtClean="0">
                <a:solidFill>
                  <a:srgbClr val="F8F8F2"/>
                </a:solidFill>
                <a:highlight>
                  <a:srgbClr val="0D0D0D"/>
                </a:highlight>
                <a:latin typeface="Inconsolata"/>
                <a:cs typeface="Inconsolata"/>
              </a:rPr>
              <a:t>}</a:t>
            </a:r>
            <a:r>
              <a:rPr lang="en-US" sz="2400" i="1" dirty="0">
                <a:solidFill>
                  <a:srgbClr val="F8F8F2"/>
                </a:solidFill>
                <a:highlight>
                  <a:srgbClr val="0D0D0D"/>
                </a:highlight>
                <a:latin typeface="Inconsolata"/>
                <a:cs typeface="Inconsolata"/>
              </a:rPr>
              <a:t>;</a:t>
            </a:r>
          </a:p>
          <a:p>
            <a:endParaRPr lang="en-US" sz="2400" dirty="0">
              <a:latin typeface="Inconsolata"/>
              <a:cs typeface="Inconsolata"/>
            </a:endParaRPr>
          </a:p>
        </p:txBody>
      </p:sp>
      <p:sp>
        <p:nvSpPr>
          <p:cNvPr id="8" name="Rectangle 7"/>
          <p:cNvSpPr/>
          <p:nvPr/>
        </p:nvSpPr>
        <p:spPr>
          <a:xfrm>
            <a:off x="4650450" y="2464074"/>
            <a:ext cx="4345542" cy="2534646"/>
          </a:xfrm>
          <a:prstGeom prst="rect">
            <a:avLst/>
          </a:prstGeom>
          <a:solidFill>
            <a:srgbClr val="262626"/>
          </a:solidFill>
          <a:ln w="28575" cmpd="sng">
            <a:noFill/>
            <a:prstDash val="sysDash"/>
            <a:miter lim="800000"/>
          </a:ln>
        </p:spPr>
        <p:style>
          <a:lnRef idx="2">
            <a:schemeClr val="accent1"/>
          </a:lnRef>
          <a:fillRef idx="1">
            <a:schemeClr val="lt1"/>
          </a:fillRef>
          <a:effectRef idx="0">
            <a:schemeClr val="accent1"/>
          </a:effectRef>
          <a:fontRef idx="minor">
            <a:schemeClr val="dk1"/>
          </a:fontRef>
        </p:style>
        <p:txBody>
          <a:bodyPr rtlCol="0" anchor="t"/>
          <a:lstStyle/>
          <a:p>
            <a:r>
              <a:rPr lang="en-US" sz="2400" dirty="0">
                <a:solidFill>
                  <a:srgbClr val="8C8C8C"/>
                </a:solidFill>
                <a:highlight>
                  <a:srgbClr val="0D0D0D"/>
                </a:highlight>
                <a:latin typeface="Inconsolata"/>
                <a:cs typeface="Inconsolata"/>
              </a:rPr>
              <a:t>// </a:t>
            </a:r>
            <a:r>
              <a:rPr lang="en-US" sz="2400" dirty="0" smtClean="0">
                <a:solidFill>
                  <a:srgbClr val="8C8C8C"/>
                </a:solidFill>
                <a:highlight>
                  <a:srgbClr val="0D0D0D"/>
                </a:highlight>
                <a:latin typeface="Inconsolata"/>
                <a:cs typeface="Inconsolata"/>
              </a:rPr>
              <a:t>B </a:t>
            </a:r>
            <a:r>
              <a:rPr lang="en-US" sz="2400" dirty="0">
                <a:solidFill>
                  <a:srgbClr val="8C8C8C"/>
                </a:solidFill>
                <a:highlight>
                  <a:srgbClr val="0D0D0D"/>
                </a:highlight>
                <a:latin typeface="Inconsolata"/>
                <a:cs typeface="Inconsolata"/>
              </a:rPr>
              <a:t>⊆ </a:t>
            </a:r>
            <a:r>
              <a:rPr lang="en-US" sz="2400" dirty="0" smtClean="0">
                <a:solidFill>
                  <a:srgbClr val="8C8C8C"/>
                </a:solidFill>
                <a:highlight>
                  <a:srgbClr val="0D0D0D"/>
                </a:highlight>
                <a:latin typeface="Inconsolata"/>
                <a:cs typeface="Inconsolata"/>
              </a:rPr>
              <a:t>A </a:t>
            </a:r>
            <a:endParaRPr lang="en-US" sz="2400" dirty="0">
              <a:solidFill>
                <a:srgbClr val="8C8C8C"/>
              </a:solidFill>
              <a:highlight>
                <a:srgbClr val="0D0D0D"/>
              </a:highlight>
              <a:latin typeface="Inconsolata"/>
              <a:cs typeface="Inconsolata"/>
            </a:endParaRPr>
          </a:p>
          <a:p>
            <a:r>
              <a:rPr lang="en-US" sz="2400" dirty="0" err="1">
                <a:solidFill>
                  <a:srgbClr val="F8F8F2"/>
                </a:solidFill>
                <a:highlight>
                  <a:srgbClr val="0D0D0D"/>
                </a:highlight>
                <a:latin typeface="Inconsolata"/>
                <a:cs typeface="Inconsolata"/>
              </a:rPr>
              <a:t>set.subset</a:t>
            </a:r>
            <a:r>
              <a:rPr lang="en-US" sz="2400" dirty="0">
                <a:solidFill>
                  <a:srgbClr val="F8F8F2"/>
                </a:solidFill>
                <a:highlight>
                  <a:srgbClr val="0D0D0D"/>
                </a:highlight>
                <a:latin typeface="Inconsolata"/>
                <a:cs typeface="Inconsolata"/>
              </a:rPr>
              <a:t>( </a:t>
            </a:r>
            <a:endParaRPr lang="en-US" sz="2400" dirty="0" smtClean="0">
              <a:solidFill>
                <a:srgbClr val="F8F8F2"/>
              </a:solidFill>
              <a:highlight>
                <a:srgbClr val="0D0D0D"/>
              </a:highlight>
              <a:latin typeface="Inconsolata"/>
              <a:cs typeface="Inconsolata"/>
            </a:endParaRPr>
          </a:p>
          <a:p>
            <a:r>
              <a:rPr lang="en-US" sz="2400" dirty="0">
                <a:solidFill>
                  <a:srgbClr val="F8F8F2"/>
                </a:solidFill>
                <a:highlight>
                  <a:srgbClr val="0D0D0D"/>
                </a:highlight>
                <a:latin typeface="Inconsolata"/>
                <a:cs typeface="Inconsolata"/>
              </a:rPr>
              <a:t> </a:t>
            </a:r>
            <a:r>
              <a:rPr lang="en-US" sz="2400" dirty="0" smtClean="0">
                <a:solidFill>
                  <a:srgbClr val="F8F8F2"/>
                </a:solidFill>
                <a:highlight>
                  <a:srgbClr val="0D0D0D"/>
                </a:highlight>
                <a:latin typeface="Inconsolata"/>
                <a:cs typeface="Inconsolata"/>
              </a:rPr>
              <a:t> </a:t>
            </a:r>
            <a:r>
              <a:rPr lang="en-US" sz="2400" dirty="0" err="1" smtClean="0">
                <a:solidFill>
                  <a:srgbClr val="F8F8F2"/>
                </a:solidFill>
                <a:highlight>
                  <a:srgbClr val="0D0D0D"/>
                </a:highlight>
                <a:latin typeface="Inconsolata"/>
                <a:cs typeface="Inconsolata"/>
              </a:rPr>
              <a:t>setB</a:t>
            </a:r>
            <a:r>
              <a:rPr lang="en-US" sz="2400" dirty="0" smtClean="0">
                <a:solidFill>
                  <a:srgbClr val="F8F8F2"/>
                </a:solidFill>
                <a:highlight>
                  <a:srgbClr val="0D0D0D"/>
                </a:highlight>
                <a:latin typeface="Inconsolata"/>
                <a:cs typeface="Inconsolata"/>
              </a:rPr>
              <a:t>, </a:t>
            </a:r>
          </a:p>
          <a:p>
            <a:r>
              <a:rPr lang="en-US" sz="2400" dirty="0">
                <a:solidFill>
                  <a:srgbClr val="F8F8F2"/>
                </a:solidFill>
                <a:highlight>
                  <a:srgbClr val="0D0D0D"/>
                </a:highlight>
                <a:latin typeface="Inconsolata"/>
                <a:cs typeface="Inconsolata"/>
              </a:rPr>
              <a:t> </a:t>
            </a:r>
            <a:r>
              <a:rPr lang="en-US" sz="2400" dirty="0" smtClean="0">
                <a:solidFill>
                  <a:srgbClr val="F8F8F2"/>
                </a:solidFill>
                <a:highlight>
                  <a:srgbClr val="0D0D0D"/>
                </a:highlight>
                <a:latin typeface="Inconsolata"/>
                <a:cs typeface="Inconsolata"/>
              </a:rPr>
              <a:t> </a:t>
            </a:r>
            <a:r>
              <a:rPr lang="en-US" sz="2400" dirty="0" err="1" smtClean="0">
                <a:solidFill>
                  <a:srgbClr val="F8F8F2"/>
                </a:solidFill>
                <a:highlight>
                  <a:srgbClr val="0D0D0D"/>
                </a:highlight>
                <a:latin typeface="Inconsolata"/>
                <a:cs typeface="Inconsolata"/>
              </a:rPr>
              <a:t>setA</a:t>
            </a:r>
            <a:r>
              <a:rPr lang="en-US" sz="2400" dirty="0" smtClean="0">
                <a:solidFill>
                  <a:srgbClr val="F8F8F2"/>
                </a:solidFill>
                <a:highlight>
                  <a:srgbClr val="0D0D0D"/>
                </a:highlight>
                <a:latin typeface="Inconsolata"/>
                <a:cs typeface="Inconsolata"/>
              </a:rPr>
              <a:t> </a:t>
            </a:r>
            <a:r>
              <a:rPr lang="en-US" sz="2400" dirty="0">
                <a:solidFill>
                  <a:srgbClr val="F8F8F2"/>
                </a:solidFill>
                <a:highlight>
                  <a:srgbClr val="0D0D0D"/>
                </a:highlight>
                <a:latin typeface="Inconsolata"/>
                <a:cs typeface="Inconsolata"/>
              </a:rPr>
              <a:t>) </a:t>
            </a:r>
            <a:r>
              <a:rPr lang="en-US" sz="2400" dirty="0">
                <a:solidFill>
                  <a:srgbClr val="8C8C8C"/>
                </a:solidFill>
                <a:highlight>
                  <a:srgbClr val="0D0D0D"/>
                </a:highlight>
                <a:latin typeface="Inconsolata"/>
                <a:cs typeface="Inconsolata"/>
              </a:rPr>
              <a:t>//-&gt; true</a:t>
            </a:r>
            <a:endParaRPr lang="en-US" sz="2400" dirty="0">
              <a:latin typeface="Inconsolata"/>
              <a:cs typeface="Inconsolata"/>
            </a:endParaRPr>
          </a:p>
        </p:txBody>
      </p:sp>
      <p:pic>
        <p:nvPicPr>
          <p:cNvPr id="6" name="Picture 5" descr="circles-subs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53" y="2327271"/>
            <a:ext cx="4160609" cy="2671449"/>
          </a:xfrm>
          <a:prstGeom prst="rect">
            <a:avLst/>
          </a:prstGeom>
        </p:spPr>
      </p:pic>
    </p:spTree>
    <p:extLst>
      <p:ext uri="{BB962C8B-B14F-4D97-AF65-F5344CB8AC3E}">
        <p14:creationId xmlns:p14="http://schemas.microsoft.com/office/powerpoint/2010/main" val="1429344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Rectangle 3"/>
          <p:cNvSpPr/>
          <p:nvPr/>
        </p:nvSpPr>
        <p:spPr>
          <a:xfrm>
            <a:off x="112065" y="74714"/>
            <a:ext cx="8877851" cy="4959053"/>
          </a:xfrm>
          <a:prstGeom prst="rect">
            <a:avLst/>
          </a:prstGeom>
          <a:noFill/>
          <a:ln w="155575" cmpd="sng">
            <a:noFill/>
            <a:miter lim="800000"/>
          </a:ln>
        </p:spPr>
        <p:style>
          <a:lnRef idx="2">
            <a:schemeClr val="accent1"/>
          </a:lnRef>
          <a:fillRef idx="1">
            <a:schemeClr val="lt1"/>
          </a:fillRef>
          <a:effectRef idx="0">
            <a:schemeClr val="accent1"/>
          </a:effectRef>
          <a:fontRef idx="minor">
            <a:schemeClr val="dk1"/>
          </a:fontRef>
        </p:style>
        <p:txBody>
          <a:bodyPr rtlCol="0" anchor="t"/>
          <a:lstStyle/>
          <a:p>
            <a:r>
              <a:rPr lang="en-US" sz="2400" i="1" dirty="0" err="1">
                <a:solidFill>
                  <a:srgbClr val="66D9EF"/>
                </a:solidFill>
                <a:highlight>
                  <a:srgbClr val="0D0D0D"/>
                </a:highlight>
                <a:latin typeface="Inconsolata"/>
                <a:cs typeface="Inconsolata"/>
              </a:rPr>
              <a:t>var</a:t>
            </a:r>
            <a:r>
              <a:rPr lang="en-US" sz="2400" i="1" dirty="0">
                <a:solidFill>
                  <a:srgbClr val="66D9EF"/>
                </a:solidFill>
                <a:highlight>
                  <a:srgbClr val="0D0D0D"/>
                </a:highlight>
                <a:latin typeface="Inconsolata"/>
                <a:cs typeface="Inconsolata"/>
              </a:rPr>
              <a:t> </a:t>
            </a:r>
            <a:r>
              <a:rPr lang="en-US" sz="2400" i="1" dirty="0">
                <a:solidFill>
                  <a:srgbClr val="F8F8F2"/>
                </a:solidFill>
                <a:highlight>
                  <a:srgbClr val="0D0D0D"/>
                </a:highlight>
                <a:latin typeface="Inconsolata"/>
                <a:cs typeface="Inconsolata"/>
              </a:rPr>
              <a:t>algebra </a:t>
            </a:r>
            <a:r>
              <a:rPr lang="en-US" sz="2400" i="1" dirty="0">
                <a:solidFill>
                  <a:srgbClr val="F92672"/>
                </a:solidFill>
                <a:highlight>
                  <a:srgbClr val="0D0D0D"/>
                </a:highlight>
                <a:latin typeface="Inconsolata"/>
                <a:cs typeface="Inconsolata"/>
              </a:rPr>
              <a:t>= new </a:t>
            </a:r>
            <a:r>
              <a:rPr lang="en-US" sz="2400" i="1" dirty="0" err="1">
                <a:solidFill>
                  <a:srgbClr val="F8F8F2"/>
                </a:solidFill>
                <a:highlight>
                  <a:srgbClr val="0D0D0D"/>
                </a:highlight>
                <a:latin typeface="Inconsolata"/>
                <a:cs typeface="Inconsolata"/>
              </a:rPr>
              <a:t>set.Algebra</a:t>
            </a:r>
            <a:r>
              <a:rPr lang="en-US" sz="2400" i="1" dirty="0">
                <a:solidFill>
                  <a:srgbClr val="F8F8F2"/>
                </a:solidFill>
                <a:highlight>
                  <a:srgbClr val="0D0D0D"/>
                </a:highlight>
                <a:latin typeface="Inconsolata"/>
                <a:cs typeface="Inconsolata"/>
              </a:rPr>
              <a:t>(</a:t>
            </a:r>
          </a:p>
          <a:p>
            <a:r>
              <a:rPr lang="en-US" sz="2400" dirty="0">
                <a:solidFill>
                  <a:srgbClr val="F8F8F2"/>
                </a:solidFill>
                <a:highlight>
                  <a:srgbClr val="0D0D0D"/>
                </a:highlight>
                <a:latin typeface="Inconsolata"/>
                <a:cs typeface="Inconsolata"/>
              </a:rPr>
              <a:t> </a:t>
            </a:r>
            <a:r>
              <a:rPr lang="en-US" sz="2400" dirty="0" err="1">
                <a:solidFill>
                  <a:srgbClr val="F8F8F2"/>
                </a:solidFill>
                <a:highlight>
                  <a:srgbClr val="0D0D0D"/>
                </a:highlight>
                <a:latin typeface="Inconsolata"/>
                <a:cs typeface="Inconsolata"/>
              </a:rPr>
              <a:t>set.comparators.rangeInclusive</a:t>
            </a:r>
            <a:r>
              <a:rPr lang="en-US" sz="2400" dirty="0">
                <a:solidFill>
                  <a:srgbClr val="F8F8F2"/>
                </a:solidFill>
                <a:highlight>
                  <a:srgbClr val="0D0D0D"/>
                </a:highlight>
                <a:latin typeface="Inconsolata"/>
                <a:cs typeface="Inconsolata"/>
              </a:rPr>
              <a:t>(</a:t>
            </a:r>
            <a:r>
              <a:rPr lang="en-US" sz="2400" dirty="0">
                <a:solidFill>
                  <a:srgbClr val="FFEE99"/>
                </a:solidFill>
                <a:highlight>
                  <a:srgbClr val="0D0D0D"/>
                </a:highlight>
                <a:latin typeface="Inconsolata"/>
                <a:cs typeface="Inconsolata"/>
              </a:rPr>
              <a:t>"start"</a:t>
            </a:r>
            <a:r>
              <a:rPr lang="en-US" sz="2400" dirty="0">
                <a:solidFill>
                  <a:srgbClr val="F8F8F2"/>
                </a:solidFill>
                <a:highlight>
                  <a:srgbClr val="0D0D0D"/>
                </a:highlight>
                <a:latin typeface="Inconsolata"/>
                <a:cs typeface="Inconsolata"/>
              </a:rPr>
              <a:t>, </a:t>
            </a:r>
            <a:r>
              <a:rPr lang="en-US" sz="2400" dirty="0">
                <a:solidFill>
                  <a:srgbClr val="FFEE99"/>
                </a:solidFill>
                <a:highlight>
                  <a:srgbClr val="0D0D0D"/>
                </a:highlight>
                <a:latin typeface="Inconsolata"/>
                <a:cs typeface="Inconsolata"/>
              </a:rPr>
              <a:t>"end"</a:t>
            </a:r>
            <a:r>
              <a:rPr lang="en-US" sz="2400" dirty="0">
                <a:solidFill>
                  <a:srgbClr val="F8F8F2"/>
                </a:solidFill>
                <a:highlight>
                  <a:srgbClr val="0D0D0D"/>
                </a:highlight>
                <a:latin typeface="Inconsolata"/>
                <a:cs typeface="Inconsolata"/>
              </a:rPr>
              <a:t>),</a:t>
            </a:r>
          </a:p>
          <a:p>
            <a:r>
              <a:rPr lang="en-US" sz="2400" dirty="0">
                <a:solidFill>
                  <a:srgbClr val="F8F8F2"/>
                </a:solidFill>
                <a:highlight>
                  <a:srgbClr val="0D0D0D"/>
                </a:highlight>
                <a:latin typeface="Inconsolata"/>
                <a:cs typeface="Inconsolata"/>
              </a:rPr>
              <a:t> </a:t>
            </a:r>
            <a:r>
              <a:rPr lang="en-US" sz="2400" dirty="0" err="1">
                <a:solidFill>
                  <a:srgbClr val="F8F8F2"/>
                </a:solidFill>
                <a:highlight>
                  <a:srgbClr val="0D0D0D"/>
                </a:highlight>
                <a:latin typeface="Inconsolata"/>
                <a:cs typeface="Inconsolata"/>
              </a:rPr>
              <a:t>set.comparators.</a:t>
            </a:r>
            <a:r>
              <a:rPr lang="en-US" sz="2400" i="1" u="sng" dirty="0" err="1">
                <a:solidFill>
                  <a:srgbClr val="66D9EF"/>
                </a:solidFill>
                <a:highlight>
                  <a:srgbClr val="0D0D0D"/>
                </a:highlight>
                <a:latin typeface="Inconsolata"/>
                <a:cs typeface="Inconsolata"/>
              </a:rPr>
              <a:t>enum</a:t>
            </a:r>
            <a:r>
              <a:rPr lang="en-US" sz="2400" i="1" u="sng" dirty="0">
                <a:solidFill>
                  <a:srgbClr val="F8F8F2"/>
                </a:solidFill>
                <a:highlight>
                  <a:srgbClr val="0D0D0D"/>
                </a:highlight>
                <a:latin typeface="Inconsolata"/>
                <a:cs typeface="Inconsolata"/>
              </a:rPr>
              <a:t>(</a:t>
            </a:r>
            <a:r>
              <a:rPr lang="en-US" sz="2400" i="1" u="sng" dirty="0">
                <a:solidFill>
                  <a:srgbClr val="FFEE99"/>
                </a:solidFill>
                <a:highlight>
                  <a:srgbClr val="0D0D0D"/>
                </a:highlight>
                <a:latin typeface="Inconsolata"/>
                <a:cs typeface="Inconsolata"/>
              </a:rPr>
              <a:t>"status"</a:t>
            </a:r>
            <a:r>
              <a:rPr lang="en-US" sz="2400" i="1" u="sng" dirty="0">
                <a:solidFill>
                  <a:srgbClr val="F8F8F2"/>
                </a:solidFill>
                <a:highlight>
                  <a:srgbClr val="0D0D0D"/>
                </a:highlight>
                <a:latin typeface="Inconsolata"/>
                <a:cs typeface="Inconsolata"/>
              </a:rPr>
              <a:t>, [</a:t>
            </a:r>
            <a:r>
              <a:rPr lang="en-US" sz="2400" i="1" u="sng" dirty="0">
                <a:solidFill>
                  <a:srgbClr val="FFEE99"/>
                </a:solidFill>
                <a:highlight>
                  <a:srgbClr val="0D0D0D"/>
                </a:highlight>
                <a:latin typeface="Inconsolata"/>
                <a:cs typeface="Inconsolata"/>
              </a:rPr>
              <a:t>"</a:t>
            </a:r>
            <a:r>
              <a:rPr lang="en-US" sz="2400" i="1" u="sng" dirty="0" err="1">
                <a:solidFill>
                  <a:srgbClr val="FFEE99"/>
                </a:solidFill>
                <a:highlight>
                  <a:srgbClr val="0D0D0D"/>
                </a:highlight>
                <a:latin typeface="Inconsolata"/>
                <a:cs typeface="Inconsolata"/>
              </a:rPr>
              <a:t>new"</a:t>
            </a:r>
            <a:r>
              <a:rPr lang="en-US" sz="2400" i="1" u="sng" dirty="0" err="1">
                <a:solidFill>
                  <a:srgbClr val="F8F8F2"/>
                </a:solidFill>
                <a:highlight>
                  <a:srgbClr val="0D0D0D"/>
                </a:highlight>
                <a:latin typeface="Inconsolata"/>
                <a:cs typeface="Inconsolata"/>
              </a:rPr>
              <a:t>,</a:t>
            </a:r>
            <a:r>
              <a:rPr lang="en-US" sz="2400" i="1" u="sng" dirty="0" err="1">
                <a:solidFill>
                  <a:srgbClr val="FFEE99"/>
                </a:solidFill>
                <a:highlight>
                  <a:srgbClr val="0D0D0D"/>
                </a:highlight>
                <a:latin typeface="Inconsolata"/>
                <a:cs typeface="Inconsolata"/>
              </a:rPr>
              <a:t>"delivered</a:t>
            </a:r>
            <a:r>
              <a:rPr lang="en-US" sz="2400" i="1" u="sng" dirty="0">
                <a:solidFill>
                  <a:srgbClr val="FFEE99"/>
                </a:solidFill>
                <a:highlight>
                  <a:srgbClr val="0D0D0D"/>
                </a:highlight>
                <a:latin typeface="Inconsolata"/>
                <a:cs typeface="Inconsolata"/>
              </a:rPr>
              <a:t>"</a:t>
            </a:r>
            <a:r>
              <a:rPr lang="en-US" sz="2400" i="1" u="sng" dirty="0">
                <a:solidFill>
                  <a:srgbClr val="F8F8F2"/>
                </a:solidFill>
                <a:highlight>
                  <a:srgbClr val="0D0D0D"/>
                </a:highlight>
                <a:latin typeface="Inconsolata"/>
                <a:cs typeface="Inconsolata"/>
              </a:rPr>
              <a:t>]),</a:t>
            </a:r>
          </a:p>
          <a:p>
            <a:r>
              <a:rPr lang="en-US" sz="2400" dirty="0">
                <a:solidFill>
                  <a:srgbClr val="F8F8F2"/>
                </a:solidFill>
                <a:highlight>
                  <a:srgbClr val="0D0D0D"/>
                </a:highlight>
                <a:latin typeface="Inconsolata"/>
                <a:cs typeface="Inconsolata"/>
              </a:rPr>
              <a:t> </a:t>
            </a:r>
            <a:r>
              <a:rPr lang="en-US" sz="2400" dirty="0" err="1">
                <a:solidFill>
                  <a:srgbClr val="F8F8F2"/>
                </a:solidFill>
                <a:highlight>
                  <a:srgbClr val="0D0D0D"/>
                </a:highlight>
                <a:latin typeface="Inconsolata"/>
                <a:cs typeface="Inconsolata"/>
              </a:rPr>
              <a:t>set.comparators.</a:t>
            </a:r>
            <a:r>
              <a:rPr lang="en-US" sz="2400" i="1" dirty="0" err="1">
                <a:solidFill>
                  <a:srgbClr val="66D9EF"/>
                </a:solidFill>
                <a:highlight>
                  <a:srgbClr val="0D0D0D"/>
                </a:highlight>
                <a:latin typeface="Inconsolata"/>
                <a:cs typeface="Inconsolata"/>
              </a:rPr>
              <a:t>boolean</a:t>
            </a:r>
            <a:r>
              <a:rPr lang="en-US" sz="2400" i="1" dirty="0">
                <a:solidFill>
                  <a:srgbClr val="F8F8F2"/>
                </a:solidFill>
                <a:highlight>
                  <a:srgbClr val="0D0D0D"/>
                </a:highlight>
                <a:latin typeface="Inconsolata"/>
                <a:cs typeface="Inconsolata"/>
              </a:rPr>
              <a:t>(</a:t>
            </a:r>
            <a:r>
              <a:rPr lang="en-US" sz="2400" i="1" dirty="0">
                <a:solidFill>
                  <a:srgbClr val="FFEE99"/>
                </a:solidFill>
                <a:highlight>
                  <a:srgbClr val="0D0D0D"/>
                </a:highlight>
                <a:latin typeface="Inconsolata"/>
                <a:cs typeface="Inconsolata"/>
              </a:rPr>
              <a:t>"completed"</a:t>
            </a:r>
            <a:r>
              <a:rPr lang="en-US" sz="2400" i="1" dirty="0">
                <a:solidFill>
                  <a:srgbClr val="F8F8F2"/>
                </a:solidFill>
                <a:highlight>
                  <a:srgbClr val="0D0D0D"/>
                </a:highlight>
                <a:latin typeface="Inconsolata"/>
                <a:cs typeface="Inconsolata"/>
              </a:rPr>
              <a:t>)</a:t>
            </a:r>
          </a:p>
          <a:p>
            <a:r>
              <a:rPr lang="en-US" sz="2400" dirty="0">
                <a:solidFill>
                  <a:srgbClr val="F8F8F2"/>
                </a:solidFill>
                <a:highlight>
                  <a:srgbClr val="0D0D0D"/>
                </a:highlight>
                <a:latin typeface="Inconsolata"/>
                <a:cs typeface="Inconsolata"/>
              </a:rPr>
              <a:t>);</a:t>
            </a:r>
          </a:p>
          <a:p>
            <a:endParaRPr lang="en-US" sz="2400" dirty="0">
              <a:latin typeface="Inconsolata"/>
              <a:cs typeface="Inconsolata"/>
            </a:endParaRPr>
          </a:p>
          <a:p>
            <a:r>
              <a:rPr lang="en-US" sz="2400" dirty="0" err="1">
                <a:solidFill>
                  <a:srgbClr val="F8F8F2"/>
                </a:solidFill>
                <a:highlight>
                  <a:srgbClr val="0D0D0D"/>
                </a:highlight>
                <a:latin typeface="Inconsolata"/>
                <a:cs typeface="Inconsolata"/>
              </a:rPr>
              <a:t>algebra.subset</a:t>
            </a:r>
            <a:r>
              <a:rPr lang="en-US" sz="2400" dirty="0">
                <a:solidFill>
                  <a:srgbClr val="F8F8F2"/>
                </a:solidFill>
                <a:highlight>
                  <a:srgbClr val="0D0D0D"/>
                </a:highlight>
                <a:latin typeface="Inconsolata"/>
                <a:cs typeface="Inconsolata"/>
              </a:rPr>
              <a:t>(</a:t>
            </a:r>
          </a:p>
          <a:p>
            <a:r>
              <a:rPr lang="hu-HU" sz="2400" dirty="0">
                <a:solidFill>
                  <a:srgbClr val="F8F8F2"/>
                </a:solidFill>
                <a:highlight>
                  <a:srgbClr val="0D0D0D"/>
                </a:highlight>
                <a:latin typeface="Inconsolata"/>
                <a:cs typeface="Inconsolata"/>
              </a:rPr>
              <a:t>	{start: </a:t>
            </a:r>
            <a:r>
              <a:rPr lang="hu-HU" sz="2400" dirty="0">
                <a:solidFill>
                  <a:srgbClr val="FF80F4"/>
                </a:solidFill>
                <a:highlight>
                  <a:srgbClr val="0D0D0D"/>
                </a:highlight>
                <a:latin typeface="Inconsolata"/>
                <a:cs typeface="Inconsolata"/>
              </a:rPr>
              <a:t>0</a:t>
            </a:r>
            <a:r>
              <a:rPr lang="hu-HU" sz="2400" dirty="0">
                <a:solidFill>
                  <a:srgbClr val="F8F8F2"/>
                </a:solidFill>
                <a:highlight>
                  <a:srgbClr val="0D0D0D"/>
                </a:highlight>
                <a:latin typeface="Inconsolata"/>
                <a:cs typeface="Inconsolata"/>
              </a:rPr>
              <a:t>, end: </a:t>
            </a:r>
            <a:r>
              <a:rPr lang="hu-HU" sz="2400" dirty="0">
                <a:solidFill>
                  <a:srgbClr val="FF80F4"/>
                </a:solidFill>
                <a:highlight>
                  <a:srgbClr val="0D0D0D"/>
                </a:highlight>
                <a:latin typeface="Inconsolata"/>
                <a:cs typeface="Inconsolata"/>
              </a:rPr>
              <a:t>50</a:t>
            </a:r>
            <a:r>
              <a:rPr lang="hu-HU" sz="2400" dirty="0">
                <a:solidFill>
                  <a:srgbClr val="F8F8F2"/>
                </a:solidFill>
                <a:highlight>
                  <a:srgbClr val="0D0D0D"/>
                </a:highlight>
                <a:latin typeface="Inconsolata"/>
                <a:cs typeface="Inconsolata"/>
              </a:rPr>
              <a:t>},</a:t>
            </a:r>
          </a:p>
          <a:p>
            <a:r>
              <a:rPr lang="hu-HU" sz="2400" dirty="0">
                <a:solidFill>
                  <a:srgbClr val="F8F8F2"/>
                </a:solidFill>
                <a:highlight>
                  <a:srgbClr val="0D0D0D"/>
                </a:highlight>
                <a:latin typeface="Inconsolata"/>
                <a:cs typeface="Inconsolata"/>
              </a:rPr>
              <a:t>	{start: </a:t>
            </a:r>
            <a:r>
              <a:rPr lang="hu-HU" sz="2400" dirty="0">
                <a:solidFill>
                  <a:srgbClr val="FF80F4"/>
                </a:solidFill>
                <a:highlight>
                  <a:srgbClr val="0D0D0D"/>
                </a:highlight>
                <a:latin typeface="Inconsolata"/>
                <a:cs typeface="Inconsolata"/>
              </a:rPr>
              <a:t>0</a:t>
            </a:r>
            <a:r>
              <a:rPr lang="hu-HU" sz="2400" dirty="0">
                <a:solidFill>
                  <a:srgbClr val="F8F8F2"/>
                </a:solidFill>
                <a:highlight>
                  <a:srgbClr val="0D0D0D"/>
                </a:highlight>
                <a:latin typeface="Inconsolata"/>
                <a:cs typeface="Inconsolata"/>
              </a:rPr>
              <a:t>, end: </a:t>
            </a:r>
            <a:r>
              <a:rPr lang="hu-HU" sz="2400" dirty="0">
                <a:solidFill>
                  <a:srgbClr val="FF80F4"/>
                </a:solidFill>
                <a:highlight>
                  <a:srgbClr val="0D0D0D"/>
                </a:highlight>
                <a:latin typeface="Inconsolata"/>
                <a:cs typeface="Inconsolata"/>
              </a:rPr>
              <a:t>100</a:t>
            </a:r>
            <a:r>
              <a:rPr lang="hu-HU" sz="2400" dirty="0">
                <a:solidFill>
                  <a:srgbClr val="F8F8F2"/>
                </a:solidFill>
                <a:highlight>
                  <a:srgbClr val="0D0D0D"/>
                </a:highlight>
                <a:latin typeface="Inconsolata"/>
                <a:cs typeface="Inconsolata"/>
              </a:rPr>
              <a:t>}</a:t>
            </a:r>
          </a:p>
          <a:p>
            <a:r>
              <a:rPr lang="hu-HU" sz="2400" dirty="0">
                <a:solidFill>
                  <a:srgbClr val="F8F8F2"/>
                </a:solidFill>
                <a:highlight>
                  <a:srgbClr val="0D0D0D"/>
                </a:highlight>
                <a:latin typeface="Inconsolata"/>
                <a:cs typeface="Inconsolata"/>
              </a:rPr>
              <a:t>); </a:t>
            </a:r>
            <a:r>
              <a:rPr lang="hu-HU" sz="2400" dirty="0">
                <a:solidFill>
                  <a:srgbClr val="8C8C8C"/>
                </a:solidFill>
                <a:highlight>
                  <a:srgbClr val="0D0D0D"/>
                </a:highlight>
                <a:latin typeface="Inconsolata"/>
                <a:cs typeface="Inconsolata"/>
              </a:rPr>
              <a:t>//-&gt; true</a:t>
            </a:r>
            <a:endParaRPr lang="en-US" sz="2400" dirty="0">
              <a:latin typeface="Inconsolata"/>
              <a:cs typeface="Inconsolata"/>
            </a:endParaRPr>
          </a:p>
        </p:txBody>
      </p:sp>
    </p:spTree>
    <p:extLst>
      <p:ext uri="{BB962C8B-B14F-4D97-AF65-F5344CB8AC3E}">
        <p14:creationId xmlns:p14="http://schemas.microsoft.com/office/powerpoint/2010/main" val="372471676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brow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967" y="119780"/>
            <a:ext cx="2388258" cy="1603599"/>
          </a:xfrm>
          <a:prstGeom prst="rect">
            <a:avLst/>
          </a:prstGeom>
        </p:spPr>
      </p:pic>
      <p:pic>
        <p:nvPicPr>
          <p:cNvPr id="17" name="Picture 16" descr="list-widge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261" y="552109"/>
            <a:ext cx="2008914" cy="843669"/>
          </a:xfrm>
          <a:prstGeom prst="rect">
            <a:avLst/>
          </a:prstGeom>
        </p:spPr>
      </p:pic>
      <p:sp>
        <p:nvSpPr>
          <p:cNvPr id="30" name="Rectangle 29"/>
          <p:cNvSpPr/>
          <p:nvPr/>
        </p:nvSpPr>
        <p:spPr>
          <a:xfrm>
            <a:off x="3195464" y="2772105"/>
            <a:ext cx="2805264" cy="1225782"/>
          </a:xfrm>
          <a:prstGeom prst="rect">
            <a:avLst/>
          </a:prstGeom>
          <a:solidFill>
            <a:srgbClr val="262626"/>
          </a:solidFill>
          <a:ln w="38100" cmpd="sng">
            <a:solidFill>
              <a:srgbClr val="832481"/>
            </a:solidFill>
            <a:prstDash val="solid"/>
            <a:miter lim="800000"/>
          </a:ln>
        </p:spPr>
        <p:style>
          <a:lnRef idx="2">
            <a:schemeClr val="accent1"/>
          </a:lnRef>
          <a:fillRef idx="1">
            <a:schemeClr val="lt1"/>
          </a:fillRef>
          <a:effectRef idx="0">
            <a:schemeClr val="accent1"/>
          </a:effectRef>
          <a:fontRef idx="minor">
            <a:schemeClr val="dk1"/>
          </a:fontRef>
        </p:style>
        <p:txBody>
          <a:bodyPr tIns="0" rtlCol="0" anchor="ctr"/>
          <a:lstStyle/>
          <a:p>
            <a:r>
              <a:rPr lang="en-US" dirty="0" err="1" smtClean="0">
                <a:solidFill>
                  <a:srgbClr val="F8F8F2"/>
                </a:solidFill>
                <a:highlight>
                  <a:srgbClr val="0D0D0D"/>
                </a:highlight>
                <a:latin typeface="Inconsolata"/>
              </a:rPr>
              <a:t>algebra.union</a:t>
            </a:r>
            <a:r>
              <a:rPr lang="en-US" dirty="0" smtClean="0">
                <a:solidFill>
                  <a:srgbClr val="F8F8F2"/>
                </a:solidFill>
                <a:highlight>
                  <a:srgbClr val="0D0D0D"/>
                </a:highlight>
                <a:latin typeface="Inconsolata"/>
              </a:rPr>
              <a:t>(</a:t>
            </a:r>
          </a:p>
          <a:p>
            <a:r>
              <a:rPr lang="en-US" dirty="0" smtClean="0">
                <a:solidFill>
                  <a:srgbClr val="F8F8F2"/>
                </a:solidFill>
                <a:highlight>
                  <a:srgbClr val="0D0D0D"/>
                </a:highlight>
                <a:latin typeface="Inconsolata"/>
              </a:rPr>
              <a:t>	{complete: </a:t>
            </a:r>
            <a:r>
              <a:rPr lang="en-US" dirty="0" smtClean="0">
                <a:solidFill>
                  <a:srgbClr val="FF80F4"/>
                </a:solidFill>
                <a:highlight>
                  <a:srgbClr val="0D0D0D"/>
                </a:highlight>
                <a:latin typeface="Inconsolata"/>
              </a:rPr>
              <a:t>true</a:t>
            </a:r>
            <a:r>
              <a:rPr lang="en-US" dirty="0" smtClean="0">
                <a:solidFill>
                  <a:srgbClr val="F8F8F2"/>
                </a:solidFill>
                <a:highlight>
                  <a:srgbClr val="0D0D0D"/>
                </a:highlight>
                <a:latin typeface="Inconsolata"/>
              </a:rPr>
              <a:t>},</a:t>
            </a:r>
          </a:p>
          <a:p>
            <a:r>
              <a:rPr lang="en-US" dirty="0" smtClean="0">
                <a:solidFill>
                  <a:srgbClr val="F8F8F2"/>
                </a:solidFill>
                <a:highlight>
                  <a:srgbClr val="0D0D0D"/>
                </a:highlight>
                <a:latin typeface="Inconsolata"/>
              </a:rPr>
              <a:t>	{complete: </a:t>
            </a:r>
            <a:r>
              <a:rPr lang="en-US" dirty="0" smtClean="0">
                <a:solidFill>
                  <a:srgbClr val="FF80F4"/>
                </a:solidFill>
                <a:highlight>
                  <a:srgbClr val="0D0D0D"/>
                </a:highlight>
                <a:latin typeface="Inconsolata"/>
              </a:rPr>
              <a:t>false</a:t>
            </a:r>
            <a:r>
              <a:rPr lang="en-US" dirty="0" smtClean="0">
                <a:solidFill>
                  <a:srgbClr val="F8F8F2"/>
                </a:solidFill>
                <a:highlight>
                  <a:srgbClr val="0D0D0D"/>
                </a:highlight>
                <a:latin typeface="Inconsolata"/>
              </a:rPr>
              <a:t>}</a:t>
            </a:r>
          </a:p>
          <a:p>
            <a:r>
              <a:rPr lang="en-US" dirty="0" smtClean="0">
                <a:solidFill>
                  <a:srgbClr val="F8F8F2"/>
                </a:solidFill>
                <a:highlight>
                  <a:srgbClr val="0D0D0D"/>
                </a:highlight>
                <a:latin typeface="Inconsolata"/>
              </a:rPr>
              <a:t>) </a:t>
            </a:r>
            <a:r>
              <a:rPr lang="en-US" dirty="0" smtClean="0">
                <a:solidFill>
                  <a:srgbClr val="8C8C8C"/>
                </a:solidFill>
                <a:highlight>
                  <a:srgbClr val="0D0D0D"/>
                </a:highlight>
                <a:latin typeface="Inconsolata"/>
              </a:rPr>
              <a:t>//-&gt; {}</a:t>
            </a:r>
            <a:endParaRPr lang="en-US" dirty="0">
              <a:latin typeface="Inconsolata"/>
            </a:endParaRPr>
          </a:p>
        </p:txBody>
      </p:sp>
      <p:sp>
        <p:nvSpPr>
          <p:cNvPr id="3" name="TextBox 2"/>
          <p:cNvSpPr txBox="1"/>
          <p:nvPr/>
        </p:nvSpPr>
        <p:spPr>
          <a:xfrm>
            <a:off x="3436766" y="109190"/>
            <a:ext cx="684803" cy="230832"/>
          </a:xfrm>
          <a:prstGeom prst="rect">
            <a:avLst/>
          </a:prstGeom>
          <a:noFill/>
        </p:spPr>
        <p:txBody>
          <a:bodyPr wrap="none" rtlCol="0">
            <a:spAutoFit/>
          </a:bodyPr>
          <a:lstStyle/>
          <a:p>
            <a:r>
              <a:rPr lang="en-US" sz="900" dirty="0" err="1" smtClean="0"/>
              <a:t>todos.com</a:t>
            </a:r>
            <a:endParaRPr lang="en-US" sz="900" dirty="0"/>
          </a:p>
        </p:txBody>
      </p:sp>
      <p:cxnSp>
        <p:nvCxnSpPr>
          <p:cNvPr id="21" name="Straight Arrow Connector 20"/>
          <p:cNvCxnSpPr/>
          <p:nvPr/>
        </p:nvCxnSpPr>
        <p:spPr>
          <a:xfrm flipH="1">
            <a:off x="6168798" y="2608401"/>
            <a:ext cx="687618" cy="616780"/>
          </a:xfrm>
          <a:prstGeom prst="straightConnector1">
            <a:avLst/>
          </a:prstGeom>
          <a:ln w="76200" cmpd="sng">
            <a:solidFill>
              <a:srgbClr val="A6A6A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2336597" y="2608401"/>
            <a:ext cx="647005" cy="616780"/>
          </a:xfrm>
          <a:prstGeom prst="straightConnector1">
            <a:avLst/>
          </a:prstGeom>
          <a:ln w="76200" cmpd="sng">
            <a:solidFill>
              <a:srgbClr val="A6A6A6"/>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1313625" y="1984846"/>
            <a:ext cx="6568945" cy="504402"/>
            <a:chOff x="1313624" y="2341867"/>
            <a:chExt cx="6568945" cy="672536"/>
          </a:xfrm>
          <a:solidFill>
            <a:srgbClr val="262626"/>
          </a:solidFill>
        </p:grpSpPr>
        <p:sp>
          <p:nvSpPr>
            <p:cNvPr id="28" name="Rectangle 27"/>
            <p:cNvSpPr/>
            <p:nvPr/>
          </p:nvSpPr>
          <p:spPr>
            <a:xfrm>
              <a:off x="1313624" y="2341867"/>
              <a:ext cx="3125303" cy="672536"/>
            </a:xfrm>
            <a:prstGeom prst="rect">
              <a:avLst/>
            </a:prstGeom>
            <a:grpFill/>
            <a:ln w="28575" cmpd="sng">
              <a:no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70000"/>
                </a:lnSpc>
              </a:pPr>
              <a:r>
                <a:rPr lang="en-US" dirty="0">
                  <a:solidFill>
                    <a:srgbClr val="F8F8F2"/>
                  </a:solidFill>
                  <a:highlight>
                    <a:srgbClr val="1D1D1D"/>
                  </a:highlight>
                  <a:latin typeface="Inconsolata"/>
                </a:rPr>
                <a:t>{complete: </a:t>
              </a:r>
              <a:r>
                <a:rPr lang="en-US" dirty="0">
                  <a:solidFill>
                    <a:srgbClr val="FF80F4"/>
                  </a:solidFill>
                  <a:highlight>
                    <a:srgbClr val="1D1D1D"/>
                  </a:highlight>
                  <a:latin typeface="Inconsolata"/>
                </a:rPr>
                <a:t>true</a:t>
              </a:r>
              <a:r>
                <a:rPr lang="en-US" dirty="0">
                  <a:solidFill>
                    <a:srgbClr val="F8F8F2"/>
                  </a:solidFill>
                  <a:highlight>
                    <a:srgbClr val="1D1D1D"/>
                  </a:highlight>
                  <a:latin typeface="Inconsolata"/>
                </a:rPr>
                <a:t>}</a:t>
              </a:r>
              <a:endParaRPr lang="en-US" dirty="0">
                <a:latin typeface="Inconsolata"/>
              </a:endParaRPr>
            </a:p>
          </p:txBody>
        </p:sp>
        <p:sp>
          <p:nvSpPr>
            <p:cNvPr id="24" name="Rectangle 23"/>
            <p:cNvSpPr/>
            <p:nvPr/>
          </p:nvSpPr>
          <p:spPr>
            <a:xfrm>
              <a:off x="4757266" y="2341867"/>
              <a:ext cx="3125303" cy="672536"/>
            </a:xfrm>
            <a:prstGeom prst="rect">
              <a:avLst/>
            </a:prstGeom>
            <a:grpFill/>
            <a:ln w="28575" cmpd="sng">
              <a:no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70000"/>
                </a:lnSpc>
              </a:pPr>
              <a:r>
                <a:rPr lang="en-US" dirty="0">
                  <a:solidFill>
                    <a:srgbClr val="F8F8F2"/>
                  </a:solidFill>
                  <a:highlight>
                    <a:srgbClr val="1D1D1D"/>
                  </a:highlight>
                  <a:latin typeface="Inconsolata"/>
                </a:rPr>
                <a:t>{complete: </a:t>
              </a:r>
              <a:r>
                <a:rPr lang="en-US" dirty="0" smtClean="0">
                  <a:solidFill>
                    <a:srgbClr val="FF80F4"/>
                  </a:solidFill>
                  <a:highlight>
                    <a:srgbClr val="1D1D1D"/>
                  </a:highlight>
                  <a:latin typeface="Inconsolata"/>
                </a:rPr>
                <a:t>false</a:t>
              </a:r>
              <a:r>
                <a:rPr lang="en-US" dirty="0" smtClean="0">
                  <a:solidFill>
                    <a:srgbClr val="F8F8F2"/>
                  </a:solidFill>
                  <a:highlight>
                    <a:srgbClr val="1D1D1D"/>
                  </a:highlight>
                  <a:latin typeface="Inconsolata"/>
                </a:rPr>
                <a:t>}</a:t>
              </a:r>
              <a:endParaRPr lang="en-US" dirty="0">
                <a:latin typeface="Inconsolata"/>
              </a:endParaRPr>
            </a:p>
          </p:txBody>
        </p:sp>
      </p:gr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3331" y="4367440"/>
            <a:ext cx="1089529" cy="668516"/>
          </a:xfrm>
          <a:prstGeom prst="rect">
            <a:avLst/>
          </a:prstGeom>
        </p:spPr>
      </p:pic>
      <p:cxnSp>
        <p:nvCxnSpPr>
          <p:cNvPr id="23" name="Straight Arrow Connector 22"/>
          <p:cNvCxnSpPr/>
          <p:nvPr/>
        </p:nvCxnSpPr>
        <p:spPr>
          <a:xfrm>
            <a:off x="4598096" y="3829907"/>
            <a:ext cx="0" cy="518123"/>
          </a:xfrm>
          <a:prstGeom prst="straightConnector1">
            <a:avLst/>
          </a:prstGeom>
          <a:ln w="76200"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3650141" y="1545403"/>
            <a:ext cx="269836" cy="497215"/>
          </a:xfrm>
          <a:prstGeom prst="straightConnector1">
            <a:avLst/>
          </a:prstGeom>
          <a:ln w="76200" cmpd="sng">
            <a:solidFill>
              <a:srgbClr val="A6A6A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218986" y="1545403"/>
            <a:ext cx="284428" cy="497215"/>
          </a:xfrm>
          <a:prstGeom prst="straightConnector1">
            <a:avLst/>
          </a:prstGeom>
          <a:ln w="76200" cmpd="sng">
            <a:solidFill>
              <a:srgbClr val="A6A6A6"/>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5338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4874964" y="1525078"/>
            <a:ext cx="3015394" cy="1028631"/>
            <a:chOff x="5027471" y="1592095"/>
            <a:chExt cx="2743200" cy="1371508"/>
          </a:xfrm>
          <a:solidFill>
            <a:schemeClr val="tx1">
              <a:lumMod val="85000"/>
              <a:lumOff val="15000"/>
            </a:schemeClr>
          </a:solidFill>
        </p:grpSpPr>
        <p:sp>
          <p:nvSpPr>
            <p:cNvPr id="18" name="Rectangle 17"/>
            <p:cNvSpPr/>
            <p:nvPr/>
          </p:nvSpPr>
          <p:spPr>
            <a:xfrm>
              <a:off x="5027471" y="2291067"/>
              <a:ext cx="2743200" cy="672536"/>
            </a:xfrm>
            <a:prstGeom prst="rect">
              <a:avLst/>
            </a:prstGeom>
            <a:grpFill/>
            <a:ln w="28575" cmpd="sng">
              <a:noFill/>
              <a:prstDash val="sysDash"/>
              <a:miter lim="800000"/>
            </a:ln>
          </p:spPr>
          <p:style>
            <a:lnRef idx="2">
              <a:schemeClr val="accent1"/>
            </a:lnRef>
            <a:fillRef idx="1">
              <a:schemeClr val="lt1"/>
            </a:fillRef>
            <a:effectRef idx="0">
              <a:schemeClr val="accent1"/>
            </a:effectRef>
            <a:fontRef idx="minor">
              <a:schemeClr val="dk1"/>
            </a:fontRef>
          </p:style>
          <p:txBody>
            <a:bodyPr rtlCol="0" anchor="ctr"/>
            <a:lstStyle/>
            <a:p>
              <a:pPr algn="ctr">
                <a:lnSpc>
                  <a:spcPct val="70000"/>
                </a:lnSpc>
              </a:pPr>
              <a:r>
                <a:rPr lang="en-US" dirty="0" smtClean="0">
                  <a:solidFill>
                    <a:srgbClr val="F8F8F2"/>
                  </a:solidFill>
                  <a:highlight>
                    <a:srgbClr val="1D1D1D"/>
                  </a:highlight>
                  <a:latin typeface="Inconsolata"/>
                </a:rPr>
                <a:t>{}</a:t>
              </a:r>
              <a:endParaRPr lang="en-US" dirty="0">
                <a:latin typeface="Inconsolata"/>
              </a:endParaRPr>
            </a:p>
          </p:txBody>
        </p:sp>
        <p:cxnSp>
          <p:nvCxnSpPr>
            <p:cNvPr id="21" name="Straight Arrow Connector 20"/>
            <p:cNvCxnSpPr/>
            <p:nvPr/>
          </p:nvCxnSpPr>
          <p:spPr>
            <a:xfrm>
              <a:off x="6398838" y="1592095"/>
              <a:ext cx="0" cy="705744"/>
            </a:xfrm>
            <a:prstGeom prst="straightConnector1">
              <a:avLst/>
            </a:prstGeom>
            <a:grpFill/>
            <a:ln w="76200" cmpd="sng">
              <a:noFill/>
              <a:headEnd type="non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0" name="Elbow Connector 9"/>
          <p:cNvCxnSpPr/>
          <p:nvPr/>
        </p:nvCxnSpPr>
        <p:spPr>
          <a:xfrm rot="5400000">
            <a:off x="5105474" y="4016922"/>
            <a:ext cx="507603" cy="928301"/>
          </a:xfrm>
          <a:prstGeom prst="bentConnector2">
            <a:avLst/>
          </a:prstGeom>
          <a:ln w="76200" cmpd="sng">
            <a:solidFill>
              <a:srgbClr val="BFBFB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870551" y="2620463"/>
            <a:ext cx="3015394" cy="1606808"/>
            <a:chOff x="5028235" y="2839960"/>
            <a:chExt cx="3015394" cy="2142411"/>
          </a:xfrm>
          <a:solidFill>
            <a:schemeClr val="tx1">
              <a:lumMod val="85000"/>
              <a:lumOff val="15000"/>
            </a:schemeClr>
          </a:solidFill>
        </p:grpSpPr>
        <p:sp>
          <p:nvSpPr>
            <p:cNvPr id="9" name="Rectangle 8"/>
            <p:cNvSpPr/>
            <p:nvPr/>
          </p:nvSpPr>
          <p:spPr>
            <a:xfrm>
              <a:off x="5028235" y="3276432"/>
              <a:ext cx="3015394" cy="1705939"/>
            </a:xfrm>
            <a:prstGeom prst="rect">
              <a:avLst/>
            </a:prstGeom>
            <a:grpFill/>
            <a:ln w="38100" cmpd="sng">
              <a:solidFill>
                <a:srgbClr val="832481"/>
              </a:solidFill>
              <a:prstDash val="solid"/>
              <a:miter lim="800000"/>
            </a:ln>
          </p:spPr>
          <p:style>
            <a:lnRef idx="2">
              <a:schemeClr val="accent1"/>
            </a:lnRef>
            <a:fillRef idx="1">
              <a:schemeClr val="lt1"/>
            </a:fillRef>
            <a:effectRef idx="0">
              <a:schemeClr val="accent1"/>
            </a:effectRef>
            <a:fontRef idx="minor">
              <a:schemeClr val="dk1"/>
            </a:fontRef>
          </p:style>
          <p:txBody>
            <a:bodyPr rtlCol="0" anchor="ctr"/>
            <a:lstStyle/>
            <a:p>
              <a:r>
                <a:rPr lang="en-US" dirty="0" err="1" smtClean="0">
                  <a:solidFill>
                    <a:srgbClr val="F8F8F2"/>
                  </a:solidFill>
                  <a:highlight>
                    <a:srgbClr val="0D0D0D"/>
                  </a:highlight>
                  <a:latin typeface="Inconsolata"/>
                </a:rPr>
                <a:t>algebra.difference</a:t>
              </a:r>
              <a:r>
                <a:rPr lang="en-US" dirty="0" smtClean="0">
                  <a:solidFill>
                    <a:srgbClr val="F8F8F2"/>
                  </a:solidFill>
                  <a:highlight>
                    <a:srgbClr val="0D0D0D"/>
                  </a:highlight>
                  <a:latin typeface="Inconsolata"/>
                </a:rPr>
                <a:t>(</a:t>
              </a:r>
            </a:p>
            <a:p>
              <a:r>
                <a:rPr lang="en-US" dirty="0" smtClean="0">
                  <a:solidFill>
                    <a:srgbClr val="F8F8F2"/>
                  </a:solidFill>
                  <a:highlight>
                    <a:srgbClr val="0D0D0D"/>
                  </a:highlight>
                  <a:latin typeface="Inconsolata"/>
                </a:rPr>
                <a:t>	{},</a:t>
              </a:r>
            </a:p>
            <a:p>
              <a:r>
                <a:rPr lang="en-US" dirty="0" smtClean="0">
                  <a:solidFill>
                    <a:srgbClr val="F8F8F2"/>
                  </a:solidFill>
                  <a:highlight>
                    <a:srgbClr val="0D0D0D"/>
                  </a:highlight>
                  <a:latin typeface="Inconsolata"/>
                </a:rPr>
                <a:t>	{complete: </a:t>
              </a:r>
              <a:r>
                <a:rPr lang="en-US" dirty="0" smtClean="0">
                  <a:solidFill>
                    <a:srgbClr val="FF80F4"/>
                  </a:solidFill>
                  <a:highlight>
                    <a:srgbClr val="0D0D0D"/>
                  </a:highlight>
                  <a:latin typeface="Inconsolata"/>
                </a:rPr>
                <a:t>true</a:t>
              </a:r>
              <a:r>
                <a:rPr lang="en-US" dirty="0" smtClean="0">
                  <a:solidFill>
                    <a:srgbClr val="F8F8F2"/>
                  </a:solidFill>
                  <a:highlight>
                    <a:srgbClr val="0D0D0D"/>
                  </a:highlight>
                  <a:latin typeface="Inconsolata"/>
                </a:rPr>
                <a:t>}</a:t>
              </a:r>
            </a:p>
            <a:p>
              <a:r>
                <a:rPr lang="en-US" dirty="0" smtClean="0">
                  <a:solidFill>
                    <a:srgbClr val="F8F8F2"/>
                  </a:solidFill>
                  <a:highlight>
                    <a:srgbClr val="0D0D0D"/>
                  </a:highlight>
                  <a:latin typeface="Inconsolata"/>
                </a:rPr>
                <a:t>) </a:t>
              </a:r>
              <a:r>
                <a:rPr lang="en-US" dirty="0" smtClean="0">
                  <a:solidFill>
                    <a:srgbClr val="8C8C8C"/>
                  </a:solidFill>
                  <a:highlight>
                    <a:srgbClr val="0D0D0D"/>
                  </a:highlight>
                  <a:latin typeface="Inconsolata"/>
                </a:rPr>
                <a:t>//-&gt; {complete: false}</a:t>
              </a:r>
              <a:endParaRPr lang="en-US" dirty="0">
                <a:latin typeface="Inconsolata"/>
              </a:endParaRPr>
            </a:p>
          </p:txBody>
        </p:sp>
        <p:cxnSp>
          <p:nvCxnSpPr>
            <p:cNvPr id="33" name="Straight Arrow Connector 32"/>
            <p:cNvCxnSpPr/>
            <p:nvPr/>
          </p:nvCxnSpPr>
          <p:spPr>
            <a:xfrm>
              <a:off x="6544502" y="2839960"/>
              <a:ext cx="0" cy="515496"/>
            </a:xfrm>
            <a:prstGeom prst="straightConnector1">
              <a:avLst/>
            </a:prstGeom>
            <a:grpFill/>
            <a:ln w="76200" cmpd="sng">
              <a:solidFill>
                <a:srgbClr val="A6A6A6"/>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1352168" y="1525078"/>
            <a:ext cx="2743200" cy="1033710"/>
            <a:chOff x="1494169" y="1592095"/>
            <a:chExt cx="2743200" cy="1378280"/>
          </a:xfrm>
          <a:solidFill>
            <a:schemeClr val="tx1">
              <a:lumMod val="85000"/>
              <a:lumOff val="15000"/>
            </a:schemeClr>
          </a:solidFill>
        </p:grpSpPr>
        <p:sp>
          <p:nvSpPr>
            <p:cNvPr id="7" name="Rectangle 6"/>
            <p:cNvSpPr/>
            <p:nvPr/>
          </p:nvSpPr>
          <p:spPr>
            <a:xfrm>
              <a:off x="1494169" y="2297839"/>
              <a:ext cx="2743200" cy="672536"/>
            </a:xfrm>
            <a:prstGeom prst="rect">
              <a:avLst/>
            </a:prstGeom>
            <a:grpFill/>
            <a:ln w="28575" cmpd="sng">
              <a:noFill/>
              <a:prstDash val="sysDash"/>
              <a:miter lim="800000"/>
            </a:ln>
          </p:spPr>
          <p:style>
            <a:lnRef idx="2">
              <a:schemeClr val="accent1"/>
            </a:lnRef>
            <a:fillRef idx="1">
              <a:schemeClr val="lt1"/>
            </a:fillRef>
            <a:effectRef idx="0">
              <a:schemeClr val="accent1"/>
            </a:effectRef>
            <a:fontRef idx="minor">
              <a:schemeClr val="dk1"/>
            </a:fontRef>
          </p:style>
          <p:txBody>
            <a:bodyPr rtlCol="0" anchor="ctr"/>
            <a:lstStyle/>
            <a:p>
              <a:pPr algn="ctr">
                <a:lnSpc>
                  <a:spcPct val="70000"/>
                </a:lnSpc>
              </a:pPr>
              <a:r>
                <a:rPr lang="en-US" dirty="0">
                  <a:solidFill>
                    <a:srgbClr val="F8F8F2"/>
                  </a:solidFill>
                  <a:highlight>
                    <a:srgbClr val="1D1D1D"/>
                  </a:highlight>
                  <a:latin typeface="Inconsolata"/>
                </a:rPr>
                <a:t>{complete: </a:t>
              </a:r>
              <a:r>
                <a:rPr lang="en-US" dirty="0">
                  <a:solidFill>
                    <a:srgbClr val="FF80F4"/>
                  </a:solidFill>
                  <a:highlight>
                    <a:srgbClr val="1D1D1D"/>
                  </a:highlight>
                  <a:latin typeface="Inconsolata"/>
                </a:rPr>
                <a:t>true</a:t>
              </a:r>
              <a:r>
                <a:rPr lang="en-US" dirty="0">
                  <a:solidFill>
                    <a:srgbClr val="F8F8F2"/>
                  </a:solidFill>
                  <a:highlight>
                    <a:srgbClr val="1D1D1D"/>
                  </a:highlight>
                  <a:latin typeface="Inconsolata"/>
                </a:rPr>
                <a:t>}</a:t>
              </a:r>
              <a:endParaRPr lang="en-US" dirty="0">
                <a:latin typeface="Inconsolata"/>
              </a:endParaRPr>
            </a:p>
          </p:txBody>
        </p:sp>
        <p:cxnSp>
          <p:nvCxnSpPr>
            <p:cNvPr id="22" name="Straight Arrow Connector 21"/>
            <p:cNvCxnSpPr/>
            <p:nvPr/>
          </p:nvCxnSpPr>
          <p:spPr>
            <a:xfrm>
              <a:off x="2876276" y="1592095"/>
              <a:ext cx="0" cy="705744"/>
            </a:xfrm>
            <a:prstGeom prst="straightConnector1">
              <a:avLst/>
            </a:prstGeom>
            <a:grpFill/>
            <a:ln w="76200" cmpd="sng">
              <a:noFill/>
              <a:headEnd type="non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4" name="Elbow Connector 3"/>
          <p:cNvCxnSpPr/>
          <p:nvPr/>
        </p:nvCxnSpPr>
        <p:spPr>
          <a:xfrm rot="16200000" flipH="1">
            <a:off x="2171657" y="3234781"/>
            <a:ext cx="2061862" cy="938329"/>
          </a:xfrm>
          <a:prstGeom prst="bentConnector2">
            <a:avLst/>
          </a:prstGeom>
          <a:ln w="76200"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825" y="4286392"/>
            <a:ext cx="1089529" cy="668516"/>
          </a:xfrm>
          <a:prstGeom prst="rect">
            <a:avLst/>
          </a:prstGeom>
        </p:spPr>
      </p:pic>
      <p:pic>
        <p:nvPicPr>
          <p:cNvPr id="20" name="Picture 19" descr="brow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5440" y="130370"/>
            <a:ext cx="2388258" cy="1603599"/>
          </a:xfrm>
          <a:prstGeom prst="rect">
            <a:avLst/>
          </a:prstGeom>
        </p:spPr>
      </p:pic>
      <p:pic>
        <p:nvPicPr>
          <p:cNvPr id="24" name="Picture 23" descr="list-widgets.png"/>
          <p:cNvPicPr>
            <a:picLocks noChangeAspect="1"/>
          </p:cNvPicPr>
          <p:nvPr/>
        </p:nvPicPr>
        <p:blipFill rotWithShape="1">
          <a:blip r:embed="rId5">
            <a:extLst>
              <a:ext uri="{28A0092B-C50C-407E-A947-70E740481C1C}">
                <a14:useLocalDpi xmlns:a14="http://schemas.microsoft.com/office/drawing/2010/main" val="0"/>
              </a:ext>
            </a:extLst>
          </a:blip>
          <a:srcRect r="48987"/>
          <a:stretch/>
        </p:blipFill>
        <p:spPr>
          <a:xfrm>
            <a:off x="1654838" y="562699"/>
            <a:ext cx="1024813" cy="843669"/>
          </a:xfrm>
          <a:prstGeom prst="rect">
            <a:avLst/>
          </a:prstGeom>
        </p:spPr>
      </p:pic>
      <p:sp>
        <p:nvSpPr>
          <p:cNvPr id="25" name="TextBox 24"/>
          <p:cNvSpPr txBox="1"/>
          <p:nvPr/>
        </p:nvSpPr>
        <p:spPr>
          <a:xfrm>
            <a:off x="1549187" y="119780"/>
            <a:ext cx="1168916" cy="230832"/>
          </a:xfrm>
          <a:prstGeom prst="rect">
            <a:avLst/>
          </a:prstGeom>
          <a:noFill/>
        </p:spPr>
        <p:txBody>
          <a:bodyPr wrap="none" rtlCol="0">
            <a:spAutoFit/>
          </a:bodyPr>
          <a:lstStyle/>
          <a:p>
            <a:r>
              <a:rPr lang="en-US" sz="900" dirty="0" err="1" smtClean="0"/>
              <a:t>todos.com</a:t>
            </a:r>
            <a:r>
              <a:rPr lang="en-US" sz="900" dirty="0" smtClean="0"/>
              <a:t>/complete</a:t>
            </a:r>
            <a:endParaRPr lang="en-US" sz="900" dirty="0"/>
          </a:p>
        </p:txBody>
      </p:sp>
      <p:cxnSp>
        <p:nvCxnSpPr>
          <p:cNvPr id="38" name="Straight Arrow Connector 37"/>
          <p:cNvCxnSpPr/>
          <p:nvPr/>
        </p:nvCxnSpPr>
        <p:spPr>
          <a:xfrm rot="20100000" flipH="1">
            <a:off x="2599358" y="1525079"/>
            <a:ext cx="269836" cy="571125"/>
          </a:xfrm>
          <a:prstGeom prst="straightConnector1">
            <a:avLst/>
          </a:prstGeom>
          <a:ln w="76200" cmpd="sng">
            <a:solidFill>
              <a:srgbClr val="A6A6A6"/>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5144251" y="109190"/>
            <a:ext cx="2388258" cy="1614189"/>
            <a:chOff x="5023823" y="109190"/>
            <a:chExt cx="2388258" cy="1614189"/>
          </a:xfrm>
        </p:grpSpPr>
        <p:pic>
          <p:nvPicPr>
            <p:cNvPr id="23" name="Picture 22" descr="brow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823" y="119780"/>
              <a:ext cx="2388258" cy="1603599"/>
            </a:xfrm>
            <a:prstGeom prst="rect">
              <a:avLst/>
            </a:prstGeom>
          </p:spPr>
        </p:pic>
        <p:pic>
          <p:nvPicPr>
            <p:cNvPr id="26" name="Picture 25" descr="list-widgets.png"/>
            <p:cNvPicPr>
              <a:picLocks noChangeAspect="1"/>
            </p:cNvPicPr>
            <p:nvPr/>
          </p:nvPicPr>
          <p:blipFill rotWithShape="1">
            <a:blip r:embed="rId5">
              <a:extLst>
                <a:ext uri="{28A0092B-C50C-407E-A947-70E740481C1C}">
                  <a14:useLocalDpi xmlns:a14="http://schemas.microsoft.com/office/drawing/2010/main" val="0"/>
                </a:ext>
              </a:extLst>
            </a:blip>
            <a:srcRect l="50500"/>
            <a:stretch/>
          </p:blipFill>
          <p:spPr>
            <a:xfrm>
              <a:off x="6209631" y="552109"/>
              <a:ext cx="994399" cy="843669"/>
            </a:xfrm>
            <a:prstGeom prst="rect">
              <a:avLst/>
            </a:prstGeom>
          </p:spPr>
        </p:pic>
        <p:sp>
          <p:nvSpPr>
            <p:cNvPr id="31" name="TextBox 30"/>
            <p:cNvSpPr txBox="1"/>
            <p:nvPr/>
          </p:nvSpPr>
          <p:spPr>
            <a:xfrm>
              <a:off x="5056622" y="109190"/>
              <a:ext cx="838691" cy="230832"/>
            </a:xfrm>
            <a:prstGeom prst="rect">
              <a:avLst/>
            </a:prstGeom>
            <a:noFill/>
          </p:spPr>
          <p:txBody>
            <a:bodyPr wrap="none" rtlCol="0">
              <a:spAutoFit/>
            </a:bodyPr>
            <a:lstStyle/>
            <a:p>
              <a:r>
                <a:rPr lang="en-US" sz="900" smtClean="0"/>
                <a:t>todos.com/all</a:t>
              </a:r>
              <a:endParaRPr lang="en-US" sz="900" dirty="0"/>
            </a:p>
          </p:txBody>
        </p:sp>
        <p:pic>
          <p:nvPicPr>
            <p:cNvPr id="28" name="Picture 27" descr="list-widgets.png"/>
            <p:cNvPicPr>
              <a:picLocks noChangeAspect="1"/>
            </p:cNvPicPr>
            <p:nvPr/>
          </p:nvPicPr>
          <p:blipFill rotWithShape="1">
            <a:blip r:embed="rId5">
              <a:extLst>
                <a:ext uri="{28A0092B-C50C-407E-A947-70E740481C1C}">
                  <a14:useLocalDpi xmlns:a14="http://schemas.microsoft.com/office/drawing/2010/main" val="0"/>
                </a:ext>
              </a:extLst>
            </a:blip>
            <a:srcRect r="48987"/>
            <a:stretch/>
          </p:blipFill>
          <p:spPr>
            <a:xfrm>
              <a:off x="5184818" y="562699"/>
              <a:ext cx="1024813" cy="843669"/>
            </a:xfrm>
            <a:prstGeom prst="rect">
              <a:avLst/>
            </a:prstGeom>
          </p:spPr>
        </p:pic>
      </p:grpSp>
      <p:cxnSp>
        <p:nvCxnSpPr>
          <p:cNvPr id="39" name="Straight Arrow Connector 38"/>
          <p:cNvCxnSpPr/>
          <p:nvPr/>
        </p:nvCxnSpPr>
        <p:spPr>
          <a:xfrm>
            <a:off x="6358060" y="1525078"/>
            <a:ext cx="0" cy="657978"/>
          </a:xfrm>
          <a:prstGeom prst="straightConnector1">
            <a:avLst/>
          </a:prstGeom>
          <a:ln w="76200" cmpd="sng">
            <a:solidFill>
              <a:srgbClr val="A6A6A6"/>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7314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brow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967" y="3687642"/>
            <a:ext cx="2388258" cy="1603599"/>
          </a:xfrm>
          <a:prstGeom prst="rect">
            <a:avLst/>
          </a:prstGeom>
        </p:spPr>
      </p:pic>
      <p:pic>
        <p:nvPicPr>
          <p:cNvPr id="36" name="Picture 35" descr="list-widge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261" y="4119971"/>
            <a:ext cx="2008914" cy="843669"/>
          </a:xfrm>
          <a:prstGeom prst="rect">
            <a:avLst/>
          </a:prstGeom>
        </p:spPr>
      </p:pic>
      <p:sp>
        <p:nvSpPr>
          <p:cNvPr id="37" name="TextBox 36"/>
          <p:cNvSpPr txBox="1"/>
          <p:nvPr/>
        </p:nvSpPr>
        <p:spPr>
          <a:xfrm>
            <a:off x="3436766" y="3677052"/>
            <a:ext cx="684803" cy="230832"/>
          </a:xfrm>
          <a:prstGeom prst="rect">
            <a:avLst/>
          </a:prstGeom>
          <a:noFill/>
        </p:spPr>
        <p:txBody>
          <a:bodyPr wrap="none" rtlCol="0">
            <a:spAutoFit/>
          </a:bodyPr>
          <a:lstStyle/>
          <a:p>
            <a:r>
              <a:rPr lang="en-US" sz="900" dirty="0" err="1" smtClean="0"/>
              <a:t>todos.com</a:t>
            </a:r>
            <a:endParaRPr lang="en-US" sz="900" dirty="0"/>
          </a:p>
        </p:txBody>
      </p:sp>
      <p:grpSp>
        <p:nvGrpSpPr>
          <p:cNvPr id="29" name="Group 28"/>
          <p:cNvGrpSpPr/>
          <p:nvPr/>
        </p:nvGrpSpPr>
        <p:grpSpPr>
          <a:xfrm>
            <a:off x="4576166" y="1447787"/>
            <a:ext cx="2219341" cy="2892776"/>
            <a:chOff x="4576165" y="1930383"/>
            <a:chExt cx="2219341" cy="3857033"/>
          </a:xfrm>
        </p:grpSpPr>
        <p:cxnSp>
          <p:nvCxnSpPr>
            <p:cNvPr id="20" name="Straight Arrow Connector 19"/>
            <p:cNvCxnSpPr/>
            <p:nvPr/>
          </p:nvCxnSpPr>
          <p:spPr>
            <a:xfrm flipH="1">
              <a:off x="5658090" y="4916855"/>
              <a:ext cx="598066" cy="870561"/>
            </a:xfrm>
            <a:prstGeom prst="straightConnector1">
              <a:avLst/>
            </a:prstGeom>
            <a:ln w="76200"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8" idx="0"/>
              <a:endCxn id="8" idx="2"/>
            </p:cNvCxnSpPr>
            <p:nvPr/>
          </p:nvCxnSpPr>
          <p:spPr>
            <a:xfrm flipH="1" flipV="1">
              <a:off x="4576165" y="1930383"/>
              <a:ext cx="2219341" cy="2100141"/>
            </a:xfrm>
            <a:prstGeom prst="straightConnector1">
              <a:avLst/>
            </a:prstGeom>
            <a:ln w="76200" cmpd="sng">
              <a:solidFill>
                <a:schemeClr val="bg1">
                  <a:lumMod val="6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1970885" y="722038"/>
            <a:ext cx="5210561" cy="725749"/>
            <a:chOff x="1114234" y="962717"/>
            <a:chExt cx="6388405" cy="967666"/>
          </a:xfrm>
          <a:solidFill>
            <a:srgbClr val="262626"/>
          </a:solidFill>
        </p:grpSpPr>
        <p:cxnSp>
          <p:nvCxnSpPr>
            <p:cNvPr id="21" name="Straight Arrow Connector 20"/>
            <p:cNvCxnSpPr/>
            <p:nvPr/>
          </p:nvCxnSpPr>
          <p:spPr>
            <a:xfrm>
              <a:off x="4621265" y="962717"/>
              <a:ext cx="0" cy="705744"/>
            </a:xfrm>
            <a:prstGeom prst="straightConnector1">
              <a:avLst/>
            </a:prstGeom>
            <a:grpFill/>
            <a:ln w="76200" cmpd="sng">
              <a:no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114234" y="1359132"/>
              <a:ext cx="6388405" cy="571251"/>
            </a:xfrm>
            <a:prstGeom prst="rect">
              <a:avLst/>
            </a:prstGeom>
            <a:grpFill/>
            <a:ln w="28575" cmpd="sng">
              <a:noFill/>
              <a:prstDash val="sysDash"/>
              <a:miter lim="800000"/>
            </a:ln>
          </p:spPr>
          <p:style>
            <a:lnRef idx="2">
              <a:schemeClr val="accent1"/>
            </a:lnRef>
            <a:fillRef idx="1">
              <a:schemeClr val="lt1"/>
            </a:fillRef>
            <a:effectRef idx="0">
              <a:schemeClr val="accent1"/>
            </a:effectRef>
            <a:fontRef idx="minor">
              <a:schemeClr val="dk1"/>
            </a:fontRef>
          </p:style>
          <p:txBody>
            <a:bodyPr rtlCol="0" anchor="ctr"/>
            <a:lstStyle/>
            <a:p>
              <a:pPr algn="ctr">
                <a:lnSpc>
                  <a:spcPct val="70000"/>
                </a:lnSpc>
              </a:pPr>
              <a:r>
                <a:rPr lang="en-US" dirty="0">
                  <a:solidFill>
                    <a:srgbClr val="F8F8F2"/>
                  </a:solidFill>
                  <a:highlight>
                    <a:srgbClr val="1D1D1D"/>
                  </a:highlight>
                  <a:latin typeface="Inconsolata"/>
                </a:rPr>
                <a:t>{</a:t>
              </a:r>
              <a:r>
                <a:rPr lang="en-US" dirty="0" smtClean="0">
                  <a:solidFill>
                    <a:srgbClr val="F8F8F2"/>
                  </a:solidFill>
                  <a:highlight>
                    <a:srgbClr val="1D1D1D"/>
                  </a:highlight>
                  <a:latin typeface="Inconsolata"/>
                </a:rPr>
                <a:t>complete: </a:t>
              </a:r>
              <a:r>
                <a:rPr lang="en-US" dirty="0">
                  <a:solidFill>
                    <a:srgbClr val="FF80F4"/>
                  </a:solidFill>
                  <a:highlight>
                    <a:srgbClr val="1D1D1D"/>
                  </a:highlight>
                  <a:latin typeface="Inconsolata"/>
                </a:rPr>
                <a:t>false</a:t>
              </a:r>
              <a:r>
                <a:rPr lang="en-US" dirty="0">
                  <a:solidFill>
                    <a:srgbClr val="F8F8F2"/>
                  </a:solidFill>
                  <a:highlight>
                    <a:srgbClr val="1D1D1D"/>
                  </a:highlight>
                  <a:latin typeface="Inconsolata"/>
                </a:rPr>
                <a:t>, id: </a:t>
              </a:r>
              <a:r>
                <a:rPr lang="en-US" dirty="0">
                  <a:solidFill>
                    <a:srgbClr val="FF80F4"/>
                  </a:solidFill>
                  <a:highlight>
                    <a:srgbClr val="1D1D1D"/>
                  </a:highlight>
                  <a:latin typeface="Inconsolata"/>
                </a:rPr>
                <a:t>5</a:t>
              </a:r>
              <a:r>
                <a:rPr lang="en-US" dirty="0">
                  <a:solidFill>
                    <a:srgbClr val="F8F8F2"/>
                  </a:solidFill>
                  <a:highlight>
                    <a:srgbClr val="1D1D1D"/>
                  </a:highlight>
                  <a:latin typeface="Inconsolata"/>
                </a:rPr>
                <a:t>, name: </a:t>
              </a:r>
              <a:r>
                <a:rPr lang="en-US" dirty="0">
                  <a:solidFill>
                    <a:srgbClr val="FFEE99"/>
                  </a:solidFill>
                  <a:highlight>
                    <a:srgbClr val="1D1D1D"/>
                  </a:highlight>
                  <a:latin typeface="Inconsolata"/>
                </a:rPr>
                <a:t>"do dishes"</a:t>
              </a:r>
              <a:r>
                <a:rPr lang="en-US" dirty="0">
                  <a:solidFill>
                    <a:srgbClr val="F8F8F2"/>
                  </a:solidFill>
                  <a:highlight>
                    <a:srgbClr val="1D1D1D"/>
                  </a:highlight>
                  <a:latin typeface="Inconsolata"/>
                </a:rPr>
                <a:t>}</a:t>
              </a:r>
              <a:endParaRPr lang="en-US" dirty="0">
                <a:latin typeface="Inconsolata"/>
              </a:endParaRPr>
            </a:p>
          </p:txBody>
        </p:sp>
      </p:grpSp>
      <p:grpSp>
        <p:nvGrpSpPr>
          <p:cNvPr id="28" name="Group 27"/>
          <p:cNvGrpSpPr/>
          <p:nvPr/>
        </p:nvGrpSpPr>
        <p:grpSpPr>
          <a:xfrm>
            <a:off x="1151709" y="3022892"/>
            <a:ext cx="7206449" cy="504403"/>
            <a:chOff x="1151708" y="3620412"/>
            <a:chExt cx="7206449" cy="672537"/>
          </a:xfrm>
          <a:solidFill>
            <a:srgbClr val="262626"/>
          </a:solidFill>
        </p:grpSpPr>
        <p:sp>
          <p:nvSpPr>
            <p:cNvPr id="7" name="Rectangle 6"/>
            <p:cNvSpPr/>
            <p:nvPr/>
          </p:nvSpPr>
          <p:spPr>
            <a:xfrm>
              <a:off x="1151708" y="3620412"/>
              <a:ext cx="2764213" cy="672536"/>
            </a:xfrm>
            <a:prstGeom prst="rect">
              <a:avLst/>
            </a:prstGeom>
            <a:grpFill/>
            <a:ln w="28575" cmpd="sng">
              <a:noFill/>
              <a:prstDash val="sysDash"/>
              <a:miter lim="800000"/>
            </a:ln>
          </p:spPr>
          <p:style>
            <a:lnRef idx="2">
              <a:schemeClr val="accent1"/>
            </a:lnRef>
            <a:fillRef idx="1">
              <a:schemeClr val="lt1"/>
            </a:fillRef>
            <a:effectRef idx="0">
              <a:schemeClr val="accent1"/>
            </a:effectRef>
            <a:fontRef idx="minor">
              <a:schemeClr val="dk1"/>
            </a:fontRef>
          </p:style>
          <p:txBody>
            <a:bodyPr rtlCol="0" anchor="ctr"/>
            <a:lstStyle/>
            <a:p>
              <a:pPr algn="ctr">
                <a:lnSpc>
                  <a:spcPct val="70000"/>
                </a:lnSpc>
              </a:pPr>
              <a:r>
                <a:rPr lang="en-US" dirty="0">
                  <a:solidFill>
                    <a:srgbClr val="F8F8F2"/>
                  </a:solidFill>
                  <a:highlight>
                    <a:srgbClr val="1D1D1D"/>
                  </a:highlight>
                  <a:latin typeface="Inconsolata"/>
                </a:rPr>
                <a:t>{complete: </a:t>
              </a:r>
              <a:r>
                <a:rPr lang="en-US" dirty="0">
                  <a:solidFill>
                    <a:srgbClr val="FF80F4"/>
                  </a:solidFill>
                  <a:highlight>
                    <a:srgbClr val="1D1D1D"/>
                  </a:highlight>
                  <a:latin typeface="Inconsolata"/>
                </a:rPr>
                <a:t>true</a:t>
              </a:r>
              <a:r>
                <a:rPr lang="en-US" dirty="0">
                  <a:solidFill>
                    <a:srgbClr val="F8F8F2"/>
                  </a:solidFill>
                  <a:highlight>
                    <a:srgbClr val="1D1D1D"/>
                  </a:highlight>
                  <a:latin typeface="Inconsolata"/>
                </a:rPr>
                <a:t>}</a:t>
              </a:r>
              <a:endParaRPr lang="en-US" dirty="0">
                <a:latin typeface="Inconsolata"/>
              </a:endParaRPr>
            </a:p>
          </p:txBody>
        </p:sp>
        <p:sp>
          <p:nvSpPr>
            <p:cNvPr id="18" name="Rectangle 17"/>
            <p:cNvSpPr/>
            <p:nvPr/>
          </p:nvSpPr>
          <p:spPr>
            <a:xfrm>
              <a:off x="5232854" y="3620413"/>
              <a:ext cx="3125303" cy="672536"/>
            </a:xfrm>
            <a:prstGeom prst="rect">
              <a:avLst/>
            </a:prstGeom>
            <a:grpFill/>
            <a:ln w="28575" cmpd="sng">
              <a:noFill/>
              <a:prstDash val="sysDash"/>
              <a:miter lim="800000"/>
            </a:ln>
          </p:spPr>
          <p:style>
            <a:lnRef idx="2">
              <a:schemeClr val="accent1"/>
            </a:lnRef>
            <a:fillRef idx="1">
              <a:schemeClr val="lt1"/>
            </a:fillRef>
            <a:effectRef idx="0">
              <a:schemeClr val="accent1"/>
            </a:effectRef>
            <a:fontRef idx="minor">
              <a:schemeClr val="dk1"/>
            </a:fontRef>
          </p:style>
          <p:txBody>
            <a:bodyPr rtlCol="0" anchor="ctr"/>
            <a:lstStyle/>
            <a:p>
              <a:pPr algn="ctr">
                <a:lnSpc>
                  <a:spcPct val="70000"/>
                </a:lnSpc>
              </a:pPr>
              <a:r>
                <a:rPr lang="en-US" dirty="0">
                  <a:solidFill>
                    <a:srgbClr val="F8F8F2"/>
                  </a:solidFill>
                  <a:highlight>
                    <a:srgbClr val="1D1D1D"/>
                  </a:highlight>
                  <a:latin typeface="Inconsolata"/>
                </a:rPr>
                <a:t>{complete: </a:t>
              </a:r>
              <a:r>
                <a:rPr lang="en-US" dirty="0" smtClean="0">
                  <a:solidFill>
                    <a:srgbClr val="FF80F4"/>
                  </a:solidFill>
                  <a:highlight>
                    <a:srgbClr val="1D1D1D"/>
                  </a:highlight>
                  <a:latin typeface="Inconsolata"/>
                </a:rPr>
                <a:t>false</a:t>
              </a:r>
              <a:r>
                <a:rPr lang="en-US" dirty="0" smtClean="0">
                  <a:solidFill>
                    <a:srgbClr val="F8F8F2"/>
                  </a:solidFill>
                  <a:highlight>
                    <a:srgbClr val="1D1D1D"/>
                  </a:highlight>
                  <a:latin typeface="Inconsolata"/>
                </a:rPr>
                <a:t>}</a:t>
              </a:r>
              <a:endParaRPr lang="en-US" dirty="0">
                <a:latin typeface="Inconsolata"/>
              </a:endParaRPr>
            </a:p>
          </p:txBody>
        </p:sp>
      </p:grpSp>
      <p:sp>
        <p:nvSpPr>
          <p:cNvPr id="2" name="TextBox 1"/>
          <p:cNvSpPr txBox="1"/>
          <p:nvPr/>
        </p:nvSpPr>
        <p:spPr>
          <a:xfrm>
            <a:off x="1883525" y="697122"/>
            <a:ext cx="1036762" cy="338554"/>
          </a:xfrm>
          <a:prstGeom prst="rect">
            <a:avLst/>
          </a:prstGeom>
          <a:noFill/>
        </p:spPr>
        <p:txBody>
          <a:bodyPr wrap="none" rtlCol="0">
            <a:spAutoFit/>
          </a:bodyPr>
          <a:lstStyle/>
          <a:p>
            <a:r>
              <a:rPr lang="en-US" sz="1600" dirty="0" err="1" smtClean="0">
                <a:latin typeface="Open Sans Light"/>
                <a:cs typeface="Open Sans Light"/>
              </a:rPr>
              <a:t>newTodo</a:t>
            </a:r>
            <a:endParaRPr lang="en-US" sz="1600" dirty="0">
              <a:latin typeface="Open Sans Light"/>
              <a:cs typeface="Open Sans Light"/>
            </a:endParaRPr>
          </a:p>
        </p:txBody>
      </p:sp>
      <p:sp>
        <p:nvSpPr>
          <p:cNvPr id="22" name="TextBox 21"/>
          <p:cNvSpPr txBox="1"/>
          <p:nvPr/>
        </p:nvSpPr>
        <p:spPr>
          <a:xfrm>
            <a:off x="1064348" y="2709426"/>
            <a:ext cx="1045979" cy="338554"/>
          </a:xfrm>
          <a:prstGeom prst="rect">
            <a:avLst/>
          </a:prstGeom>
          <a:noFill/>
        </p:spPr>
        <p:txBody>
          <a:bodyPr wrap="none" rtlCol="0">
            <a:spAutoFit/>
          </a:bodyPr>
          <a:lstStyle/>
          <a:p>
            <a:r>
              <a:rPr lang="en-US" sz="1600" dirty="0" smtClean="0">
                <a:latin typeface="Open Sans Light"/>
                <a:cs typeface="Open Sans Light"/>
              </a:rPr>
              <a:t>complete</a:t>
            </a:r>
            <a:endParaRPr lang="en-US" sz="1600" dirty="0">
              <a:latin typeface="Open Sans Light"/>
              <a:cs typeface="Open Sans Light"/>
            </a:endParaRPr>
          </a:p>
        </p:txBody>
      </p:sp>
      <p:sp>
        <p:nvSpPr>
          <p:cNvPr id="23" name="TextBox 22"/>
          <p:cNvSpPr txBox="1"/>
          <p:nvPr/>
        </p:nvSpPr>
        <p:spPr>
          <a:xfrm>
            <a:off x="5141521" y="2687391"/>
            <a:ext cx="1213393" cy="338554"/>
          </a:xfrm>
          <a:prstGeom prst="rect">
            <a:avLst/>
          </a:prstGeom>
          <a:noFill/>
        </p:spPr>
        <p:txBody>
          <a:bodyPr wrap="none" rtlCol="0">
            <a:spAutoFit/>
          </a:bodyPr>
          <a:lstStyle/>
          <a:p>
            <a:r>
              <a:rPr lang="en-US" sz="1600" dirty="0" smtClean="0">
                <a:latin typeface="Open Sans Light"/>
                <a:cs typeface="Open Sans Light"/>
              </a:rPr>
              <a:t>incomplete</a:t>
            </a:r>
            <a:endParaRPr lang="en-US" sz="1600" dirty="0">
              <a:latin typeface="Open Sans Light"/>
              <a:cs typeface="Open Sans Light"/>
            </a:endParaRPr>
          </a:p>
        </p:txBody>
      </p:sp>
      <p:sp>
        <p:nvSpPr>
          <p:cNvPr id="24" name="Rectangle 23"/>
          <p:cNvSpPr/>
          <p:nvPr/>
        </p:nvSpPr>
        <p:spPr>
          <a:xfrm>
            <a:off x="2534285" y="1783367"/>
            <a:ext cx="4083761" cy="766073"/>
          </a:xfrm>
          <a:prstGeom prst="rect">
            <a:avLst/>
          </a:prstGeom>
          <a:solidFill>
            <a:srgbClr val="262626"/>
          </a:solidFill>
          <a:ln w="38100" cmpd="sng">
            <a:solidFill>
              <a:srgbClr val="832481"/>
            </a:solidFill>
            <a:prstDash val="solid"/>
            <a:miter lim="800000"/>
          </a:ln>
        </p:spPr>
        <p:style>
          <a:lnRef idx="2">
            <a:schemeClr val="accent1"/>
          </a:lnRef>
          <a:fillRef idx="1">
            <a:schemeClr val="lt1"/>
          </a:fillRef>
          <a:effectRef idx="0">
            <a:schemeClr val="accent1"/>
          </a:effectRef>
          <a:fontRef idx="minor">
            <a:schemeClr val="dk1"/>
          </a:fontRef>
        </p:style>
        <p:txBody>
          <a:bodyPr rtlCol="0" anchor="t"/>
          <a:lstStyle/>
          <a:p>
            <a:r>
              <a:rPr lang="en-US" dirty="0" err="1" smtClean="0">
                <a:solidFill>
                  <a:srgbClr val="F8F8F2"/>
                </a:solidFill>
                <a:highlight>
                  <a:srgbClr val="0D0D0D"/>
                </a:highlight>
                <a:latin typeface="Inconsolata"/>
              </a:rPr>
              <a:t>set.subset</a:t>
            </a:r>
            <a:r>
              <a:rPr lang="en-US" dirty="0">
                <a:solidFill>
                  <a:srgbClr val="F8F8F2"/>
                </a:solidFill>
                <a:highlight>
                  <a:srgbClr val="0D0D0D"/>
                </a:highlight>
                <a:latin typeface="Inconsolata"/>
              </a:rPr>
              <a:t>( </a:t>
            </a:r>
            <a:r>
              <a:rPr lang="en-US" dirty="0" smtClean="0">
                <a:solidFill>
                  <a:srgbClr val="F8F8F2"/>
                </a:solidFill>
                <a:highlight>
                  <a:srgbClr val="0D0D0D"/>
                </a:highlight>
                <a:latin typeface="Inconsolata"/>
              </a:rPr>
              <a:t> </a:t>
            </a:r>
          </a:p>
          <a:p>
            <a:r>
              <a:rPr lang="en-US" dirty="0">
                <a:solidFill>
                  <a:srgbClr val="F8F8F2"/>
                </a:solidFill>
                <a:highlight>
                  <a:srgbClr val="0D0D0D"/>
                </a:highlight>
                <a:latin typeface="Inconsolata"/>
              </a:rPr>
              <a:t> </a:t>
            </a:r>
            <a:r>
              <a:rPr lang="en-US" dirty="0" smtClean="0">
                <a:solidFill>
                  <a:srgbClr val="F8F8F2"/>
                </a:solidFill>
                <a:highlight>
                  <a:srgbClr val="0D0D0D"/>
                </a:highlight>
                <a:latin typeface="Inconsolata"/>
              </a:rPr>
              <a:t> </a:t>
            </a:r>
            <a:r>
              <a:rPr lang="en-US" dirty="0" err="1" smtClean="0">
                <a:solidFill>
                  <a:srgbClr val="F8F8F2"/>
                </a:solidFill>
                <a:highlight>
                  <a:srgbClr val="0D0D0D"/>
                </a:highlight>
                <a:latin typeface="Inconsolata"/>
              </a:rPr>
              <a:t>newTodo</a:t>
            </a:r>
            <a:r>
              <a:rPr lang="en-US" dirty="0" smtClean="0">
                <a:solidFill>
                  <a:srgbClr val="F8F8F2"/>
                </a:solidFill>
                <a:highlight>
                  <a:srgbClr val="0D0D0D"/>
                </a:highlight>
                <a:latin typeface="Inconsolata"/>
              </a:rPr>
              <a:t>, incomplete </a:t>
            </a:r>
            <a:r>
              <a:rPr lang="en-US" dirty="0">
                <a:solidFill>
                  <a:srgbClr val="F8F8F2"/>
                </a:solidFill>
                <a:highlight>
                  <a:srgbClr val="0D0D0D"/>
                </a:highlight>
                <a:latin typeface="Inconsolata"/>
              </a:rPr>
              <a:t>) </a:t>
            </a:r>
            <a:r>
              <a:rPr lang="en-US" dirty="0">
                <a:solidFill>
                  <a:srgbClr val="8C8C8C"/>
                </a:solidFill>
                <a:highlight>
                  <a:srgbClr val="0D0D0D"/>
                </a:highlight>
                <a:latin typeface="Inconsolata"/>
              </a:rPr>
              <a:t>//-&gt; true</a:t>
            </a:r>
            <a:endParaRPr lang="en-US" dirty="0">
              <a:latin typeface="Inconsolata"/>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7236" y="107089"/>
            <a:ext cx="1089529" cy="668516"/>
          </a:xfrm>
          <a:prstGeom prst="rect">
            <a:avLst/>
          </a:prstGeom>
        </p:spPr>
      </p:pic>
      <p:cxnSp>
        <p:nvCxnSpPr>
          <p:cNvPr id="19" name="Straight Arrow Connector 18"/>
          <p:cNvCxnSpPr/>
          <p:nvPr/>
        </p:nvCxnSpPr>
        <p:spPr>
          <a:xfrm>
            <a:off x="4636975" y="635000"/>
            <a:ext cx="0" cy="383127"/>
          </a:xfrm>
          <a:prstGeom prst="straightConnector1">
            <a:avLst/>
          </a:prstGeom>
          <a:ln w="76200"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846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500"/>
                                        <p:tgtEl>
                                          <p:spTgt spid="2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85000"/>
            <a:lumOff val="15000"/>
          </a:schemeClr>
        </a:solidFill>
        <a:ln>
          <a:noFill/>
        </a:ln>
      </a:spPr>
      <a:bodyPr rtlCol="0" anchor="t"/>
      <a:lstStyle>
        <a:defPPr>
          <a:defRPr sz="2400" dirty="0" smtClean="0">
            <a:solidFill>
              <a:srgbClr val="F8F8F2"/>
            </a:solidFill>
            <a:highlight>
              <a:srgbClr val="0D0D0D"/>
            </a:highlight>
            <a:latin typeface="Inconsolata"/>
          </a:defRPr>
        </a:defPPr>
      </a:lstStyle>
      <a:style>
        <a:lnRef idx="2">
          <a:schemeClr val="accent1"/>
        </a:lnRef>
        <a:fillRef idx="1">
          <a:schemeClr val="lt1"/>
        </a:fillRef>
        <a:effectRef idx="0">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7079</TotalTime>
  <Words>8165</Words>
  <Application>Microsoft Macintosh PowerPoint</Application>
  <PresentationFormat>On-screen Show (16:9)</PresentationFormat>
  <Paragraphs>1483</Paragraphs>
  <Slides>123</Slides>
  <Notes>70</Notes>
  <HiddenSlides>11</HiddenSlides>
  <MMClips>3</MMClips>
  <ScaleCrop>false</ScaleCrop>
  <HeadingPairs>
    <vt:vector size="4" baseType="variant">
      <vt:variant>
        <vt:lpstr>Theme</vt:lpstr>
      </vt:variant>
      <vt:variant>
        <vt:i4>1</vt:i4>
      </vt:variant>
      <vt:variant>
        <vt:lpstr>Slide Titles</vt:lpstr>
      </vt:variant>
      <vt:variant>
        <vt:i4>123</vt:i4>
      </vt:variant>
    </vt:vector>
  </HeadingPairs>
  <TitlesOfParts>
    <vt:vector size="124" baseType="lpstr">
      <vt:lpstr>Office Theme</vt:lpstr>
      <vt:lpstr>Building SPAs the “right” way</vt:lpstr>
      <vt:lpstr>PowerPoint Presentation</vt:lpstr>
      <vt:lpstr>Outline</vt:lpstr>
      <vt:lpstr>place-my-order</vt:lpstr>
      <vt:lpstr>Outline</vt:lpstr>
      <vt:lpstr>1. Checklists</vt:lpstr>
      <vt:lpstr>Management</vt:lpstr>
      <vt:lpstr>Design</vt:lpstr>
      <vt:lpstr>Development</vt:lpstr>
      <vt:lpstr>PowerPoint Presentation</vt:lpstr>
      <vt:lpstr>2. Modlet Workflows</vt:lpstr>
      <vt:lpstr>PowerPoint Presentation</vt:lpstr>
      <vt:lpstr>PowerPoint Presentation</vt:lpstr>
      <vt:lpstr>Benefits</vt:lpstr>
      <vt:lpstr>Example</vt:lpstr>
      <vt:lpstr>3. Semver Packages</vt:lpstr>
      <vt:lpstr>PowerPoint Presentation</vt:lpstr>
      <vt:lpstr>PowerPoint Presentation</vt:lpstr>
      <vt:lpstr>PowerPoint Presentation</vt:lpstr>
      <vt:lpstr>PowerPoint Presentation</vt:lpstr>
      <vt:lpstr>Dependency Management Options</vt:lpstr>
      <vt:lpstr>PowerPoint Presentation</vt:lpstr>
      <vt:lpstr>Semver Packages Benefits</vt:lpstr>
      <vt:lpstr>4. Custom HTML Composition</vt:lpstr>
      <vt:lpstr>PowerPoint Presentation</vt:lpstr>
      <vt:lpstr>PowerPoint Presentation</vt:lpstr>
      <vt:lpstr>PowerPoint Presentation</vt:lpstr>
      <vt:lpstr>PowerPoint Presentation</vt:lpstr>
      <vt:lpstr>PowerPoint Presentation</vt:lpstr>
      <vt:lpstr>PowerPoint Presentation</vt:lpstr>
      <vt:lpstr>“Tag team”</vt:lpstr>
      <vt:lpstr>DEMO</vt:lpstr>
      <vt:lpstr>PowerPoint Presentation</vt:lpstr>
      <vt:lpstr>PowerPoint Presentation</vt:lpstr>
      <vt:lpstr>PowerPoint Presentation</vt:lpstr>
      <vt:lpstr>PowerPoint Presentation</vt:lpstr>
      <vt:lpstr>5. Unit Testable ViewModels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Testable View Models</vt:lpstr>
      <vt:lpstr>PowerPoint Presentation</vt:lpstr>
      <vt:lpstr>PowerPoint Presentation</vt:lpstr>
      <vt:lpstr>PowerPoint Presentation</vt:lpstr>
      <vt:lpstr>PowerPoint Presentation</vt:lpstr>
      <vt:lpstr>PowerPoint Presentation</vt:lpstr>
      <vt:lpstr>Testable ViewModels</vt:lpstr>
      <vt:lpstr>PowerPoint Presentation</vt:lpstr>
      <vt:lpstr>PowerPoint Presentation</vt:lpstr>
      <vt:lpstr>PowerPoint Presentation</vt:lpstr>
      <vt:lpstr>PowerPoint Presentation</vt:lpstr>
      <vt:lpstr>PowerPoint Presentation</vt:lpstr>
      <vt:lpstr>PowerPoint Presentation</vt:lpstr>
      <vt:lpstr>Testable ViewModels</vt:lpstr>
      <vt:lpstr>PowerPoint Presentation</vt:lpstr>
      <vt:lpstr>PowerPoint Presentation</vt:lpstr>
      <vt:lpstr>PowerPoint Presentation</vt:lpstr>
      <vt:lpstr>Testable ViewModels</vt:lpstr>
      <vt:lpstr>PowerPoint Presentation</vt:lpstr>
      <vt:lpstr>Benefits</vt:lpstr>
      <vt:lpstr>6. Two way routing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vt:lpstr>
      <vt:lpstr>7. Super Models</vt:lpstr>
      <vt:lpstr>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Sets give you:</vt:lpstr>
      <vt:lpstr>Inline Cache</vt:lpstr>
      <vt:lpstr>PowerPoint Presentation</vt:lpstr>
      <vt:lpstr>Fall Through</vt:lpstr>
      <vt:lpstr>Real Time</vt:lpstr>
      <vt:lpstr>8. Live Reload</vt:lpstr>
      <vt:lpstr>Demo</vt:lpstr>
      <vt:lpstr>Benefits</vt:lpstr>
      <vt:lpstr>PowerPoint Presentation</vt:lpstr>
      <vt:lpstr>PowerPoint Presentation</vt:lpstr>
      <vt:lpstr>PowerPoint Presentation</vt:lpstr>
      <vt:lpstr>9. Smart Progressive Loading</vt:lpstr>
      <vt:lpstr>Switch to Keynote</vt:lpstr>
      <vt:lpstr>PowerPoint Presentation</vt:lpstr>
      <vt:lpstr>10. Server Side Rendering</vt:lpstr>
      <vt:lpstr>Demo</vt:lpstr>
      <vt:lpstr>Benefits</vt:lpstr>
      <vt:lpstr>Single Context Virtual DOM</vt:lpstr>
      <vt:lpstr>PowerPoint Presentation</vt:lpstr>
      <vt:lpstr>PowerPoint Presentation</vt:lpstr>
      <vt:lpstr>PowerPoint Presentation</vt:lpstr>
      <vt:lpstr>PowerPoint Presentation</vt:lpstr>
      <vt:lpstr>Techniques</vt:lpstr>
      <vt:lpstr>Thanks - @bitovi</vt:lpstr>
    </vt:vector>
  </TitlesOfParts>
  <Company>Jupiter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Meyer</dc:creator>
  <cp:lastModifiedBy>Justin Meyer</cp:lastModifiedBy>
  <cp:revision>271</cp:revision>
  <dcterms:created xsi:type="dcterms:W3CDTF">2015-05-05T16:03:24Z</dcterms:created>
  <dcterms:modified xsi:type="dcterms:W3CDTF">2015-05-11T14:22:05Z</dcterms:modified>
</cp:coreProperties>
</file>